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eeT4MccI79fuaZdmq5E6ubUkj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EA39F4-995D-4144-8CC7-8A872EEA3FC5}">
  <a:tblStyle styleId="{7FEA39F4-995D-4144-8CC7-8A872EEA3F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6e213d826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f6e213d82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6e213d82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f6e213d8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6e213d826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f6e213d82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6e213d826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f6e213d82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704cf1251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f704cf1251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704cf1251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f704cf125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704cf1251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1f704cf125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704cf1251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1f704cf125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704cf1251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f704cf125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704cf1251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1f704cf1251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704cf1251_1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f704cf125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f704cf1251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1f704cf125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f6e213d826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f6e213d82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f704cf1251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f704cf125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f704cf1251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f704cf125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704cf125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1f704cf12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f704cf125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1f704cf12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704cf1251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1f704cf1251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704cf1251_1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1f704cf1251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f704cf1251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1f704cf1251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6e213d826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1f6e213d82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704cf125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1f704cf125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f704cf1251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1f704cf125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f704cf1251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1f704cf125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f704cf1251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1f704cf125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f6e213d826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1f6e213d82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704cf1251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1f704cf125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f6e213d826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1f6e213d82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f704cf1251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1f704cf125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4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 w="12700" cap="flat" cmpd="sng">
            <a:solidFill>
              <a:srgbClr val="5B3F3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kcom2023CD/AOK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2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/>
          <p:nvPr/>
        </p:nvSpPr>
        <p:spPr>
          <a:xfrm>
            <a:off x="7971000" y="3009800"/>
            <a:ext cx="4290900" cy="384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-71350" y="-25575"/>
            <a:ext cx="7610400" cy="6883500"/>
          </a:xfrm>
          <a:prstGeom prst="rect">
            <a:avLst/>
          </a:prstGeom>
          <a:solidFill>
            <a:srgbClr val="8DBA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484049" y="1813950"/>
            <a:ext cx="6359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Crepe</a:t>
            </a:r>
            <a:endParaRPr sz="4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저장소를 통한 그래픽 레이어 관리 플랫폼 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604" y="4461055"/>
            <a:ext cx="3496163" cy="20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2776" y="4583576"/>
            <a:ext cx="3401186" cy="82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484050" y="57088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EFEFEF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종합 설계 2차 발표</a:t>
            </a:r>
            <a:endParaRPr sz="2000" b="1">
              <a:solidFill>
                <a:srgbClr val="EFEFE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EFEFE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 AOK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1091330" y="1728572"/>
            <a:ext cx="10009340" cy="441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파일을 로컬에서 직접 관리하지 않기 때문에 </a:t>
            </a: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작업물 관리 수월 </a:t>
            </a:r>
            <a:endParaRPr sz="2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버전 별로 </a:t>
            </a: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백업하지 않아도 됨</a:t>
            </a:r>
            <a:endParaRPr sz="2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외부에서 쉽게 접근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작업 별 </a:t>
            </a: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독립적으로 진행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 단위로 관리하기 때문에 </a:t>
            </a: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세세한 피드백과 수정 가능</a:t>
            </a:r>
            <a:endParaRPr sz="2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사람이 어떤 부분을 작업했는지 쉽게 확인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1014421" y="163925"/>
            <a:ext cx="464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연구 및 개요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 효과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6e213d826_1_37"/>
          <p:cNvSpPr txBox="1"/>
          <p:nvPr/>
        </p:nvSpPr>
        <p:spPr>
          <a:xfrm>
            <a:off x="5223299" y="2391175"/>
            <a:ext cx="1745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1f6e213d826_1_37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발표 피드백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1115727" y="1215075"/>
            <a:ext cx="5860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Malgun Gothic"/>
              <a:buAutoNum type="arabicPeriod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</a:t>
            </a:r>
            <a:r>
              <a:rPr lang="ko-KR" sz="20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과의 차이가 명확하지 않다.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Malgun Gothic"/>
              <a:buAutoNum type="arabicPeriod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복잡한 UI/UX 개선</a:t>
            </a:r>
            <a:r>
              <a:rPr lang="ko-KR" sz="20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필요해 보인다.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854702" y="6175113"/>
            <a:ext cx="52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Log에 </a:t>
            </a: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</a:t>
            </a: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남길 수 있는</a:t>
            </a: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추가</a:t>
            </a:r>
            <a:endParaRPr sz="18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6545700" y="6175094"/>
            <a:ext cx="42631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 History 페이지 </a:t>
            </a: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 개선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2367" y="646308"/>
            <a:ext cx="4575294" cy="546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717" y="2148910"/>
            <a:ext cx="4718369" cy="396392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/>
          <p:nvPr/>
        </p:nvSpPr>
        <p:spPr>
          <a:xfrm>
            <a:off x="2222339" y="4630361"/>
            <a:ext cx="2627453" cy="65926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발표 피드백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6e213d826_1_0"/>
          <p:cNvSpPr txBox="1"/>
          <p:nvPr/>
        </p:nvSpPr>
        <p:spPr>
          <a:xfrm>
            <a:off x="4980148" y="2391175"/>
            <a:ext cx="223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1f6e213d826_1_0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 연구 및 사례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1370135" y="3077938"/>
            <a:ext cx="7604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저장소를 사용하여 코드를 관리</a:t>
            </a:r>
            <a:endParaRPr sz="2400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일반인에게 친숙하지 않은 UI / UX</a:t>
            </a:r>
            <a:endParaRPr sz="2400" b="1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3" descr="Gather 로고"/>
          <p:cNvSpPr/>
          <p:nvPr/>
        </p:nvSpPr>
        <p:spPr>
          <a:xfrm>
            <a:off x="6363015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Google Shape;168;p13" descr="post-thumbna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813" y="1322960"/>
            <a:ext cx="3143811" cy="1312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/>
        </p:nvSpPr>
        <p:spPr>
          <a:xfrm>
            <a:off x="1370137" y="4721008"/>
            <a:ext cx="32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사항 및 차이점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1370124" y="5121125"/>
            <a:ext cx="1029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/ UX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친화적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개선 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실시간으로 바뀌는 부분과 최종 적용된 버전을 </a:t>
            </a: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미리보기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보여줌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1014419" y="163925"/>
            <a:ext cx="534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 연구 및 사례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사례 연구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254825" y="2713325"/>
            <a:ext cx="11937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그래픽 리소스를 레이어 별로 관리</a:t>
            </a:r>
            <a:endParaRPr sz="2400" b="1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b="1" i="0" u="none" strike="noStrike" cap="none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구체적인 데이터 저장 </a:t>
            </a:r>
            <a:r>
              <a:rPr lang="ko-KR" sz="2400" b="0" i="0" u="none" strike="noStrike" cap="none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 b="0" i="0" u="none" strike="noStrike" cap="none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b="1" i="0" u="none" strike="noStrike" cap="none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 단위로 수정 </a:t>
            </a:r>
            <a:r>
              <a:rPr lang="ko-KR" sz="2400" b="0" i="0" u="none" strike="noStrike" cap="none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 b="0" i="0" u="none" strike="noStrike" cap="none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 b="0" i="0" u="none" strike="noStrike" cap="none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리소스 전체가 수정되지 않고 </a:t>
            </a:r>
            <a:r>
              <a:rPr lang="ko-KR" sz="2400" b="1" i="0" u="none" strike="noStrike" cap="none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일부분만 수정 </a:t>
            </a:r>
            <a:r>
              <a:rPr lang="ko-KR" sz="24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lang="ko-KR" sz="2400" b="1" i="0" u="none" strike="noStrike" cap="none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수정된 부분만 업로드 </a:t>
            </a:r>
            <a:r>
              <a:rPr lang="ko-KR" sz="2400" b="0" i="0" u="none" strike="noStrike" cap="none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endParaRPr sz="2400" b="0" i="0" u="none" strike="noStrike" cap="none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 뿐만 아니라 사진 편집, 애니메이션 등 다양한 디지털 아트 분야 활용 가능</a:t>
            </a:r>
            <a:endParaRPr sz="2400" b="1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5" descr="Gather 로고"/>
          <p:cNvSpPr/>
          <p:nvPr/>
        </p:nvSpPr>
        <p:spPr>
          <a:xfrm>
            <a:off x="6363015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459938" y="1520173"/>
            <a:ext cx="688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2022년 졸업작품 : 그림 깃 &gt;</a:t>
            </a:r>
            <a:endParaRPr sz="3200" b="1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459950" y="2209138"/>
            <a:ext cx="32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사항 및 차이점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1014419" y="163925"/>
            <a:ext cx="541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 연구 및 사례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사례 연구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6e213d826_1_5"/>
          <p:cNvSpPr txBox="1"/>
          <p:nvPr/>
        </p:nvSpPr>
        <p:spPr>
          <a:xfrm>
            <a:off x="5434049" y="2391175"/>
            <a:ext cx="1332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1f6e213d826_1_5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시나리오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708" y="2627623"/>
            <a:ext cx="1502581" cy="160275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8977537" y="4155846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 하는 사람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873" y="2627623"/>
            <a:ext cx="1502581" cy="160275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1162702" y="4155846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7" name="Google Shape;197;p17" descr="데이터베이스 아이콘은 왜 원통(cylinder)모양일까?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7357" y="2731780"/>
            <a:ext cx="1677276" cy="167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/>
          <p:nvPr/>
        </p:nvSpPr>
        <p:spPr>
          <a:xfrm>
            <a:off x="3099316" y="2944368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7"/>
          <p:cNvSpPr/>
          <p:nvPr/>
        </p:nvSpPr>
        <p:spPr>
          <a:xfrm rot="10800000">
            <a:off x="3094062" y="3745745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7096707" y="2841810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7"/>
          <p:cNvSpPr/>
          <p:nvPr/>
        </p:nvSpPr>
        <p:spPr>
          <a:xfrm rot="10800000">
            <a:off x="7091453" y="3643187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4975534" y="4155846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2997493" y="2759827"/>
            <a:ext cx="1644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 내역 업로드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6657419" y="2687921"/>
            <a:ext cx="21672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 내역 다운로드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3264616" y="3613541"/>
            <a:ext cx="1644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 내역 확인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7041565" y="3507114"/>
            <a:ext cx="21672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 내용 작성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1014421" y="163925"/>
            <a:ext cx="4731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시나리오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흐름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2858" y="2566397"/>
            <a:ext cx="1502581" cy="160275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/>
        </p:nvSpPr>
        <p:spPr>
          <a:xfrm>
            <a:off x="9490431" y="4041276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작업자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650" y="2405645"/>
            <a:ext cx="1502581" cy="16027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/>
        </p:nvSpPr>
        <p:spPr>
          <a:xfrm>
            <a:off x="1192479" y="3933868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작업자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" name="Google Shape;217;p18" descr="데이터베이스 아이콘은 왜 원통(cylinder)모양일까?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0621" y="2771452"/>
            <a:ext cx="1677276" cy="167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/>
          <p:nvPr/>
        </p:nvSpPr>
        <p:spPr>
          <a:xfrm>
            <a:off x="3129093" y="3099814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5498798" y="4143317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3346868" y="2924002"/>
            <a:ext cx="1644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 내역 업로드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7639673" y="2859502"/>
            <a:ext cx="1644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 내역 업로드</a:t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9021" y="2001777"/>
            <a:ext cx="923786" cy="8775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91087" y="1890817"/>
            <a:ext cx="1047888" cy="97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18598" y="4020090"/>
            <a:ext cx="992865" cy="91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 txBox="1"/>
          <p:nvPr/>
        </p:nvSpPr>
        <p:spPr>
          <a:xfrm>
            <a:off x="7225968" y="5010439"/>
            <a:ext cx="25781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합쳐진 결과물 미리보기 제공</a:t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 rot="10800000">
            <a:off x="3027270" y="3584993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8"/>
          <p:cNvSpPr/>
          <p:nvPr/>
        </p:nvSpPr>
        <p:spPr>
          <a:xfrm rot="10800000">
            <a:off x="7339330" y="3050927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7410324" y="3584993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2279" y="4012018"/>
            <a:ext cx="992865" cy="91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8"/>
          <p:cNvSpPr txBox="1"/>
          <p:nvPr/>
        </p:nvSpPr>
        <p:spPr>
          <a:xfrm>
            <a:off x="2919649" y="5002367"/>
            <a:ext cx="25781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합쳐진 결과물 미리보기 제공</a:t>
            </a:r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시나리오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브랜치 작업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2858" y="2566397"/>
            <a:ext cx="1502581" cy="160275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9490431" y="4041276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작업자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1650" y="2405645"/>
            <a:ext cx="1502581" cy="160275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9"/>
          <p:cNvSpPr txBox="1"/>
          <p:nvPr/>
        </p:nvSpPr>
        <p:spPr>
          <a:xfrm>
            <a:off x="1192479" y="3933868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작업자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1" name="Google Shape;241;p19" descr="데이터베이스 아이콘은 왜 원통(cylinder)모양일까?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0621" y="2771452"/>
            <a:ext cx="1677276" cy="167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/>
          <p:nvPr/>
        </p:nvSpPr>
        <p:spPr>
          <a:xfrm>
            <a:off x="3129093" y="3099814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5498798" y="4143317"/>
            <a:ext cx="1880922" cy="5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</a:t>
            </a:r>
            <a:endParaRPr sz="16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346868" y="2924002"/>
            <a:ext cx="1644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 내역 업로드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7639673" y="2859502"/>
            <a:ext cx="1644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 내역 업로드</a:t>
            </a:r>
            <a:endParaRPr/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9021" y="2001777"/>
            <a:ext cx="923786" cy="8775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91087" y="1890817"/>
            <a:ext cx="1047888" cy="977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18598" y="4020090"/>
            <a:ext cx="992865" cy="91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 txBox="1"/>
          <p:nvPr/>
        </p:nvSpPr>
        <p:spPr>
          <a:xfrm>
            <a:off x="7225968" y="5010439"/>
            <a:ext cx="25781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합쳐진 결과물 미리보기 제공</a:t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 rot="10800000">
            <a:off x="3027270" y="3584993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9"/>
          <p:cNvSpPr/>
          <p:nvPr/>
        </p:nvSpPr>
        <p:spPr>
          <a:xfrm rot="10800000">
            <a:off x="7339330" y="3050927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7410324" y="3584993"/>
            <a:ext cx="2283528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2279" y="4012018"/>
            <a:ext cx="992865" cy="91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 txBox="1"/>
          <p:nvPr/>
        </p:nvSpPr>
        <p:spPr>
          <a:xfrm>
            <a:off x="2919649" y="5002367"/>
            <a:ext cx="25781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합쳐진 결과물 미리보기 제공</a:t>
            </a:r>
            <a:endParaRPr/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18598" y="4020074"/>
            <a:ext cx="992865" cy="912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03803" y="4012922"/>
            <a:ext cx="992865" cy="91289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/>
        </p:nvSpPr>
        <p:spPr>
          <a:xfrm>
            <a:off x="3346868" y="1674585"/>
            <a:ext cx="1644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작업물 수정 시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4614041" y="6100071"/>
            <a:ext cx="36504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결과물이 실시간으로 변경됨</a:t>
            </a:r>
            <a:endParaRPr/>
          </a:p>
        </p:txBody>
      </p:sp>
      <p:cxnSp>
        <p:nvCxnSpPr>
          <p:cNvPr id="259" name="Google Shape;259;p19"/>
          <p:cNvCxnSpPr/>
          <p:nvPr/>
        </p:nvCxnSpPr>
        <p:spPr>
          <a:xfrm rot="10800000">
            <a:off x="4824248" y="5318216"/>
            <a:ext cx="1152495" cy="70338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60" name="Google Shape;260;p19"/>
          <p:cNvCxnSpPr/>
          <p:nvPr/>
        </p:nvCxnSpPr>
        <p:spPr>
          <a:xfrm rot="10800000" flipH="1">
            <a:off x="7015506" y="5335671"/>
            <a:ext cx="1038764" cy="68189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pic>
        <p:nvPicPr>
          <p:cNvPr id="261" name="Google Shape;261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23092" y="2001730"/>
            <a:ext cx="939715" cy="8835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2" name="Google Shape;262;p19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시나리오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작업물 병합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/>
        </p:nvSpPr>
        <p:spPr>
          <a:xfrm>
            <a:off x="1823724" y="570250"/>
            <a:ext cx="2553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3200" b="1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823724" y="1366050"/>
            <a:ext cx="42066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 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및 연구 개요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지난 발표 피드백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 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 연구 및 사례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04 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시나리오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05 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시스템 모듈 설계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07 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및 개발 방법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08 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분담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09  </a:t>
            </a: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일정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6e213d826_1_12"/>
          <p:cNvSpPr txBox="1"/>
          <p:nvPr/>
        </p:nvSpPr>
        <p:spPr>
          <a:xfrm>
            <a:off x="5583600" y="2391175"/>
            <a:ext cx="1024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1f6e213d826_1_12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6772" y="1124920"/>
            <a:ext cx="9325426" cy="559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아키텍처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455" y="1598380"/>
            <a:ext cx="10393789" cy="4488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흐름도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704cf1251_1_38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1f704cf1251_1_38"/>
          <p:cNvSpPr txBox="1"/>
          <p:nvPr/>
        </p:nvSpPr>
        <p:spPr>
          <a:xfrm>
            <a:off x="1010890" y="748930"/>
            <a:ext cx="28753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-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endParaRPr dirty="0"/>
          </a:p>
        </p:txBody>
      </p:sp>
      <p:graphicFrame>
        <p:nvGraphicFramePr>
          <p:cNvPr id="290" name="Google Shape;290;g1f704cf1251_1_38"/>
          <p:cNvGraphicFramePr/>
          <p:nvPr/>
        </p:nvGraphicFramePr>
        <p:xfrm>
          <a:off x="214663" y="1620353"/>
          <a:ext cx="11741850" cy="4358025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1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설명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 b="1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/>
                        <a:t>user</a:t>
                      </a:r>
                      <a:r>
                        <a:rPr lang="ko-KR" sz="2000" dirty="0"/>
                        <a:t> 테이블의 PK</a:t>
                      </a:r>
                      <a:endParaRPr sz="20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char(36)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get 요청을 위한 uuid 값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UNIQUE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varchar(200)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이메일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varchar(200)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패스워드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nickname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UNIQUE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varchar(200)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닉네임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photo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varchar(200)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프로필 사진 링크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= true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soft delete를 위한 필드, 삭제 시 false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데이터가 생성된 시간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데이터가 수정된 시간</a:t>
                      </a:r>
                      <a:endParaRPr sz="20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1" name="Google Shape;291;g1f704cf1251_1_38"/>
          <p:cNvSpPr txBox="1"/>
          <p:nvPr/>
        </p:nvSpPr>
        <p:spPr>
          <a:xfrm>
            <a:off x="214675" y="5978375"/>
            <a:ext cx="90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기본 속성: NOT NULL, NOT EMPTY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704cf1251_1_20"/>
          <p:cNvSpPr txBox="1"/>
          <p:nvPr/>
        </p:nvSpPr>
        <p:spPr>
          <a:xfrm>
            <a:off x="1010890" y="748930"/>
            <a:ext cx="32563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-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dirty="0"/>
          </a:p>
        </p:txBody>
      </p:sp>
      <p:sp>
        <p:nvSpPr>
          <p:cNvPr id="297" name="Google Shape;297;g1f704cf1251_1_20"/>
          <p:cNvSpPr txBox="1"/>
          <p:nvPr/>
        </p:nvSpPr>
        <p:spPr>
          <a:xfrm>
            <a:off x="215475" y="5176125"/>
            <a:ext cx="90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기본 속성: NOT NULL, NOT EMPTY</a:t>
            </a:r>
            <a:endParaRPr/>
          </a:p>
        </p:txBody>
      </p:sp>
      <p:sp>
        <p:nvSpPr>
          <p:cNvPr id="298" name="Google Shape;298;g1f704cf1251_1_20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9" name="Google Shape;299;g1f704cf1251_1_20"/>
          <p:cNvGraphicFramePr/>
          <p:nvPr/>
        </p:nvGraphicFramePr>
        <p:xfrm>
          <a:off x="215476" y="2153528"/>
          <a:ext cx="11741875" cy="30226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1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설명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project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 b="1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char(36)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get 요청을 위한 uuid 값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varchar(200)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 이름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= true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soft delete를 위한 필드, 삭제 시 false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데이터가 생성된 시간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데이터가 수정된 시간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704cf1251_1_32"/>
          <p:cNvSpPr txBox="1"/>
          <p:nvPr/>
        </p:nvSpPr>
        <p:spPr>
          <a:xfrm>
            <a:off x="1010904" y="748925"/>
            <a:ext cx="40690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-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dirty="0"/>
          </a:p>
        </p:txBody>
      </p:sp>
      <p:sp>
        <p:nvSpPr>
          <p:cNvPr id="305" name="Google Shape;305;g1f704cf1251_1_32"/>
          <p:cNvSpPr txBox="1"/>
          <p:nvPr/>
        </p:nvSpPr>
        <p:spPr>
          <a:xfrm>
            <a:off x="249950" y="5405075"/>
            <a:ext cx="90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기본 속성: NOT NULL, NOT EMPTY</a:t>
            </a:r>
            <a:endParaRPr/>
          </a:p>
        </p:txBody>
      </p:sp>
      <p:sp>
        <p:nvSpPr>
          <p:cNvPr id="306" name="Google Shape;306;g1f704cf1251_1_32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Google Shape;307;g1f704cf1251_1_32">
            <a:extLst>
              <a:ext uri="{FF2B5EF4-FFF2-40B4-BE49-F238E27FC236}">
                <a16:creationId xmlns:a16="http://schemas.microsoft.com/office/drawing/2014/main" id="{F40C46F5-0FED-7AE4-F95B-7E6AAD459D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340430"/>
              </p:ext>
            </p:extLst>
          </p:nvPr>
        </p:nvGraphicFramePr>
        <p:xfrm>
          <a:off x="215474" y="1937628"/>
          <a:ext cx="11741876" cy="34544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85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설명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user-project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user_id </a:t>
                      </a: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user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project_id </a:t>
                      </a: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project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= false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admin이면 true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= true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soft delete를 위한 필드, 삭제 시 false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데이터가 생성된 시간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데이터가 수정된 시간</a:t>
                      </a:r>
                      <a:endParaRPr sz="20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704cf1251_1_7"/>
          <p:cNvSpPr txBox="1"/>
          <p:nvPr/>
        </p:nvSpPr>
        <p:spPr>
          <a:xfrm>
            <a:off x="1087102" y="748925"/>
            <a:ext cx="32181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-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branch</a:t>
            </a:r>
            <a:endParaRPr dirty="0"/>
          </a:p>
        </p:txBody>
      </p:sp>
      <p:sp>
        <p:nvSpPr>
          <p:cNvPr id="314" name="Google Shape;314;g1f704cf1251_1_7"/>
          <p:cNvSpPr txBox="1"/>
          <p:nvPr/>
        </p:nvSpPr>
        <p:spPr>
          <a:xfrm>
            <a:off x="380825" y="5489400"/>
            <a:ext cx="90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기본 속성: NOT NULL, NOT EMPTY</a:t>
            </a:r>
            <a:endParaRPr/>
          </a:p>
        </p:txBody>
      </p:sp>
      <p:sp>
        <p:nvSpPr>
          <p:cNvPr id="315" name="Google Shape;315;g1f704cf1251_1_7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313;g1f704cf1251_1_7">
            <a:extLst>
              <a:ext uri="{FF2B5EF4-FFF2-40B4-BE49-F238E27FC236}">
                <a16:creationId xmlns:a16="http://schemas.microsoft.com/office/drawing/2014/main" id="{29E21B6A-CD19-28DA-7B69-9812823F4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929354"/>
              </p:ext>
            </p:extLst>
          </p:nvPr>
        </p:nvGraphicFramePr>
        <p:xfrm>
          <a:off x="215474" y="2035003"/>
          <a:ext cx="11741876" cy="34544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7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설명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 b="1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branch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project_id (FK)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project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char(36)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get 요청을 위한 uuid 값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varchar(200)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branch 이름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= true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soft delete를 위한 필드, 삭제 시 false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데이터가 생성된 시간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데이터가 수정된 시간</a:t>
                      </a:r>
                      <a:endParaRPr sz="20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704cf1251_1_44"/>
          <p:cNvSpPr txBox="1"/>
          <p:nvPr/>
        </p:nvSpPr>
        <p:spPr>
          <a:xfrm>
            <a:off x="1087090" y="748930"/>
            <a:ext cx="33459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-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</a:t>
            </a:r>
            <a:endParaRPr dirty="0"/>
          </a:p>
        </p:txBody>
      </p:sp>
      <p:sp>
        <p:nvSpPr>
          <p:cNvPr id="322" name="Google Shape;322;g1f704cf1251_1_44"/>
          <p:cNvSpPr txBox="1"/>
          <p:nvPr/>
        </p:nvSpPr>
        <p:spPr>
          <a:xfrm>
            <a:off x="336825" y="6097175"/>
            <a:ext cx="90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기본 속성: NOT NULL, NOT EMPTY</a:t>
            </a:r>
            <a:endParaRPr/>
          </a:p>
        </p:txBody>
      </p:sp>
      <p:sp>
        <p:nvSpPr>
          <p:cNvPr id="323" name="Google Shape;323;g1f704cf1251_1_44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Google Shape;321;g1f704cf1251_1_44">
            <a:extLst>
              <a:ext uri="{FF2B5EF4-FFF2-40B4-BE49-F238E27FC236}">
                <a16:creationId xmlns:a16="http://schemas.microsoft.com/office/drawing/2014/main" id="{F69000C3-098F-A3D9-EDC8-4814A7BB35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419733"/>
              </p:ext>
            </p:extLst>
          </p:nvPr>
        </p:nvGraphicFramePr>
        <p:xfrm>
          <a:off x="215474" y="1779178"/>
          <a:ext cx="11741876" cy="43180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0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4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설명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(PK)</a:t>
                      </a:r>
                      <a:endParaRPr sz="2000" b="1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log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branch_id (FK)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branch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user_id (FK)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user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layer_id (FK)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layer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char(36)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get 요청을 위한 uuid 값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varchar(200)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로그 메세지 내용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= true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soft delete를 위한 필드, 삭제 시 false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데이터가 생성된 시간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데이터가 수정된 시간</a:t>
                      </a:r>
                      <a:endParaRPr sz="20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f704cf1251_1_59"/>
          <p:cNvSpPr/>
          <p:nvPr/>
        </p:nvSpPr>
        <p:spPr>
          <a:xfrm>
            <a:off x="1576950" y="1395750"/>
            <a:ext cx="9038100" cy="406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f704cf1251_1_59"/>
          <p:cNvSpPr txBox="1"/>
          <p:nvPr/>
        </p:nvSpPr>
        <p:spPr>
          <a:xfrm>
            <a:off x="1087090" y="748930"/>
            <a:ext cx="31737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-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layer</a:t>
            </a:r>
            <a:endParaRPr dirty="0"/>
          </a:p>
        </p:txBody>
      </p:sp>
      <p:sp>
        <p:nvSpPr>
          <p:cNvPr id="330" name="Google Shape;330;g1f704cf1251_1_59"/>
          <p:cNvSpPr txBox="1"/>
          <p:nvPr/>
        </p:nvSpPr>
        <p:spPr>
          <a:xfrm>
            <a:off x="2090400" y="1668375"/>
            <a:ext cx="80112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{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</a:t>
            </a:r>
            <a:r>
              <a:rPr lang="ko-KR" sz="2000" b="1"/>
              <a:t>id</a:t>
            </a:r>
            <a:r>
              <a:rPr lang="ko-KR" sz="2000"/>
              <a:t>: LAYER_ID,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</a:t>
            </a:r>
            <a:r>
              <a:rPr lang="ko-KR" sz="2000" b="1"/>
              <a:t>layer</a:t>
            </a:r>
            <a:r>
              <a:rPr lang="ko-KR" sz="2000"/>
              <a:t>:</a:t>
            </a:r>
            <a:endParaRPr sz="20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[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		{</a:t>
            </a:r>
            <a:endParaRPr sz="200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/>
              <a:t>name</a:t>
            </a:r>
            <a:r>
              <a:rPr lang="ko-KR" sz="2000"/>
              <a:t>: FILE_NAME,</a:t>
            </a:r>
            <a:endParaRPr sz="200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/>
              <a:t>link</a:t>
            </a:r>
            <a:r>
              <a:rPr lang="ko-KR" sz="2000"/>
              <a:t>: FILE_LINK</a:t>
            </a: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},</a:t>
            </a:r>
            <a:endParaRPr sz="20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…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		]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}</a:t>
            </a:r>
            <a:endParaRPr sz="2000"/>
          </a:p>
        </p:txBody>
      </p:sp>
      <p:sp>
        <p:nvSpPr>
          <p:cNvPr id="331" name="Google Shape;331;g1f704cf1251_1_59"/>
          <p:cNvSpPr txBox="1"/>
          <p:nvPr/>
        </p:nvSpPr>
        <p:spPr>
          <a:xfrm>
            <a:off x="1576950" y="5739775"/>
            <a:ext cx="903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layer 테이블은 </a:t>
            </a:r>
            <a:r>
              <a:rPr lang="ko-KR" sz="2000" b="1"/>
              <a:t>비정형 데이터의 저장</a:t>
            </a:r>
            <a:r>
              <a:rPr lang="ko-KR" sz="2000"/>
              <a:t>을 위해 </a:t>
            </a:r>
            <a:r>
              <a:rPr lang="ko-KR" sz="2000" b="1"/>
              <a:t>MongoDB</a:t>
            </a:r>
            <a:r>
              <a:rPr lang="ko-KR" sz="2000"/>
              <a:t> 사용</a:t>
            </a:r>
            <a:endParaRPr sz="2000"/>
          </a:p>
        </p:txBody>
      </p:sp>
      <p:sp>
        <p:nvSpPr>
          <p:cNvPr id="332" name="Google Shape;332;g1f704cf1251_1_59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f704cf1251_1_53"/>
          <p:cNvSpPr txBox="1"/>
          <p:nvPr/>
        </p:nvSpPr>
        <p:spPr>
          <a:xfrm>
            <a:off x="1087112" y="748925"/>
            <a:ext cx="4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-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feedback</a:t>
            </a:r>
            <a:endParaRPr dirty="0"/>
          </a:p>
        </p:txBody>
      </p:sp>
      <p:sp>
        <p:nvSpPr>
          <p:cNvPr id="339" name="Google Shape;339;g1f704cf1251_1_53"/>
          <p:cNvSpPr txBox="1"/>
          <p:nvPr/>
        </p:nvSpPr>
        <p:spPr>
          <a:xfrm>
            <a:off x="305075" y="5830000"/>
            <a:ext cx="903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기본 속성: NOT NULL, NOT EMPTY</a:t>
            </a:r>
            <a:endParaRPr/>
          </a:p>
        </p:txBody>
      </p:sp>
      <p:sp>
        <p:nvSpPr>
          <p:cNvPr id="340" name="Google Shape;340;g1f704cf1251_1_53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구성도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Google Shape;338;g1f704cf1251_1_53">
            <a:extLst>
              <a:ext uri="{FF2B5EF4-FFF2-40B4-BE49-F238E27FC236}">
                <a16:creationId xmlns:a16="http://schemas.microsoft.com/office/drawing/2014/main" id="{67EA3453-A5FA-5D3B-76C8-4F92FC156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43896"/>
              </p:ext>
            </p:extLst>
          </p:nvPr>
        </p:nvGraphicFramePr>
        <p:xfrm>
          <a:off x="215474" y="1886803"/>
          <a:ext cx="11741875" cy="39432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2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6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필드명</a:t>
                      </a:r>
                      <a:endParaRPr sz="2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타입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설명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(PK)</a:t>
                      </a:r>
                      <a:endParaRPr sz="2000" b="1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feedback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user_id (FK)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user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log_id (FK)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AUTO_INCREMENT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</a:rPr>
                        <a:t>log 테이블의 pk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varchar(200)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피드백 메세지 내용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= true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boolean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soft delete를 위한 필드, 삭제 시 false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/>
                        <a:t>데이터가 생성된 시간</a:t>
                      </a:r>
                      <a:endParaRPr sz="20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CURRENT_TIMESTAMP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datetime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데이터가 수정된 시간</a:t>
                      </a:r>
                      <a:endParaRPr sz="20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f704cf1251_0_165"/>
          <p:cNvSpPr txBox="1"/>
          <p:nvPr/>
        </p:nvSpPr>
        <p:spPr>
          <a:xfrm>
            <a:off x="5434049" y="2391175"/>
            <a:ext cx="1332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g1f704cf1251_0_165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및 연구 개요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6e213d826_1_17"/>
          <p:cNvSpPr txBox="1"/>
          <p:nvPr/>
        </p:nvSpPr>
        <p:spPr>
          <a:xfrm>
            <a:off x="5184149" y="2391175"/>
            <a:ext cx="1823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1f6e213d826_1_17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704cf1251_0_27"/>
          <p:cNvSpPr txBox="1"/>
          <p:nvPr/>
        </p:nvSpPr>
        <p:spPr>
          <a:xfrm>
            <a:off x="1010907" y="748925"/>
            <a:ext cx="359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설계</a:t>
            </a:r>
            <a:endParaRPr sz="18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1f704cf1251_0_27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3" name="Google Shape;353;g1f704cf1251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060" y="1598380"/>
            <a:ext cx="10628765" cy="47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704cf1251_0_17"/>
          <p:cNvSpPr txBox="1"/>
          <p:nvPr/>
        </p:nvSpPr>
        <p:spPr>
          <a:xfrm>
            <a:off x="1010907" y="748925"/>
            <a:ext cx="359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설계 – 프로젝트 화면</a:t>
            </a:r>
            <a:endParaRPr sz="18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1f704cf1251_0_17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0" name="Google Shape;360;g1f704cf1251_0_17"/>
          <p:cNvGraphicFramePr/>
          <p:nvPr/>
        </p:nvGraphicFramePr>
        <p:xfrm>
          <a:off x="6861488" y="2066404"/>
          <a:ext cx="5232925" cy="166116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70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P001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생성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/projects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P002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 조회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/projects/{uuid}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P003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프로젝트에 참여중인 유저 가져오기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/projects/users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1" name="Google Shape;361;g1f704cf125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060" y="1965180"/>
            <a:ext cx="5856682" cy="32943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g1f704cf1251_0_17"/>
          <p:cNvGraphicFramePr/>
          <p:nvPr/>
        </p:nvGraphicFramePr>
        <p:xfrm>
          <a:off x="6861488" y="4237869"/>
          <a:ext cx="5232925" cy="55372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68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U006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프로젝트 조회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/users/{user_uuid}/projects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704cf1251_0_8"/>
          <p:cNvSpPr txBox="1"/>
          <p:nvPr/>
        </p:nvSpPr>
        <p:spPr>
          <a:xfrm>
            <a:off x="1010907" y="748925"/>
            <a:ext cx="359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설계 – 브랜치 화면</a:t>
            </a:r>
            <a:endParaRPr/>
          </a:p>
        </p:txBody>
      </p:sp>
      <p:sp>
        <p:nvSpPr>
          <p:cNvPr id="368" name="Google Shape;368;g1f704cf1251_0_8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g1f704cf1251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522" y="1535284"/>
            <a:ext cx="5898912" cy="4955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g1f704cf1251_0_8"/>
          <p:cNvGraphicFramePr/>
          <p:nvPr>
            <p:extLst>
              <p:ext uri="{D42A27DB-BD31-4B8C-83A1-F6EECF244321}">
                <p14:modId xmlns:p14="http://schemas.microsoft.com/office/powerpoint/2010/main" val="1742023155"/>
              </p:ext>
            </p:extLst>
          </p:nvPr>
        </p:nvGraphicFramePr>
        <p:xfrm>
          <a:off x="7193428" y="2622924"/>
          <a:ext cx="4768825" cy="2120025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7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B001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브랜치 생성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/branches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B002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브랜치 정보 조회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/branches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B003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브랜치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 조회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/branches/{uuid}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B004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브랜치에 참여중인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유저 가져오기</a:t>
                      </a:r>
                      <a:endParaRPr sz="24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branches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users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370;g1f704cf1251_0_8">
            <a:extLst>
              <a:ext uri="{FF2B5EF4-FFF2-40B4-BE49-F238E27FC236}">
                <a16:creationId xmlns:a16="http://schemas.microsoft.com/office/drawing/2014/main" id="{F7201294-6000-DF92-00AE-89EE73CBF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300738"/>
              </p:ext>
            </p:extLst>
          </p:nvPr>
        </p:nvGraphicFramePr>
        <p:xfrm>
          <a:off x="7193428" y="4915409"/>
          <a:ext cx="4768825" cy="371475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70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F001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피드백 추가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feedbacks</a:t>
                      </a:r>
                      <a:endParaRPr sz="24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f704cf1251_0_0"/>
          <p:cNvSpPr txBox="1"/>
          <p:nvPr/>
        </p:nvSpPr>
        <p:spPr>
          <a:xfrm>
            <a:off x="1010907" y="748925"/>
            <a:ext cx="359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설계 – 로그 화면</a:t>
            </a:r>
            <a:endParaRPr/>
          </a:p>
        </p:txBody>
      </p:sp>
      <p:sp>
        <p:nvSpPr>
          <p:cNvPr id="376" name="Google Shape;376;g1f704cf1251_0_0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7" name="Google Shape;377;g1f704cf125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0479" y="1382937"/>
            <a:ext cx="4523434" cy="54045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g1f704cf1251_0_0"/>
          <p:cNvGraphicFramePr/>
          <p:nvPr>
            <p:extLst>
              <p:ext uri="{D42A27DB-BD31-4B8C-83A1-F6EECF244321}">
                <p14:modId xmlns:p14="http://schemas.microsoft.com/office/powerpoint/2010/main" val="3841591360"/>
              </p:ext>
            </p:extLst>
          </p:nvPr>
        </p:nvGraphicFramePr>
        <p:xfrm>
          <a:off x="6320863" y="2921553"/>
          <a:ext cx="5672825" cy="13621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7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L001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 추가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POST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/logs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L002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프로젝트/브랜치에 대한 로그 정보 조회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</a:t>
                      </a:r>
                      <a:endParaRPr sz="32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sz="14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logs?branch_uuid</a:t>
                      </a:r>
                      <a:r>
                        <a:rPr lang="ko-KR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={</a:t>
                      </a:r>
                      <a:r>
                        <a:rPr lang="ko-KR" sz="14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branch_uuid</a:t>
                      </a:r>
                      <a:r>
                        <a:rPr lang="ko-KR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}</a:t>
                      </a:r>
                      <a:endParaRPr sz="32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L003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 조회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GET</a:t>
                      </a:r>
                      <a:endParaRPr sz="32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sz="14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logs</a:t>
                      </a:r>
                      <a:r>
                        <a:rPr lang="ko-KR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/{</a:t>
                      </a:r>
                      <a:r>
                        <a:rPr lang="ko-KR" sz="14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log_uuid</a:t>
                      </a:r>
                      <a:r>
                        <a:rPr lang="ko-KR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}</a:t>
                      </a:r>
                      <a:endParaRPr sz="32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Google Shape;378;g1f704cf1251_0_0">
            <a:extLst>
              <a:ext uri="{FF2B5EF4-FFF2-40B4-BE49-F238E27FC236}">
                <a16:creationId xmlns:a16="http://schemas.microsoft.com/office/drawing/2014/main" id="{9A99DE2A-F5FB-BCF7-624A-A75D6E3AE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524237"/>
              </p:ext>
            </p:extLst>
          </p:nvPr>
        </p:nvGraphicFramePr>
        <p:xfrm>
          <a:off x="6320863" y="4451903"/>
          <a:ext cx="5672825" cy="55372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7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F002</a:t>
                      </a:r>
                      <a:endParaRPr lang="en-US" sz="32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로그에 대한 피드백 정보 조회</a:t>
                      </a:r>
                      <a:endParaRPr lang="ko-KR" altLang="en-US" sz="32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GET</a:t>
                      </a:r>
                      <a:endParaRPr sz="32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feedbacks?log</a:t>
                      </a:r>
                      <a:r>
                        <a:rPr lang="en-US" altLang="ko-KR" dirty="0"/>
                        <a:t>={</a:t>
                      </a:r>
                      <a:r>
                        <a:rPr lang="en-US" altLang="ko-KR" dirty="0" err="1"/>
                        <a:t>log_uuid</a:t>
                      </a:r>
                      <a:r>
                        <a:rPr lang="en-US" altLang="ko-KR" dirty="0"/>
                        <a:t>}</a:t>
                      </a:r>
                      <a:r>
                        <a:rPr lang="ko-KR" sz="14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sz="14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logs</a:t>
                      </a:r>
                      <a:endParaRPr sz="3200" u="none" strike="noStrike" cap="none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/>
        </p:nvSpPr>
        <p:spPr>
          <a:xfrm>
            <a:off x="1010907" y="748925"/>
            <a:ext cx="359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설계 </a:t>
            </a:r>
            <a:r>
              <a:rPr lang="en-US" alt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</a:t>
            </a:r>
            <a:r>
              <a:rPr lang="en-US" alt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dirty="0"/>
          </a:p>
        </p:txBody>
      </p:sp>
      <p:sp>
        <p:nvSpPr>
          <p:cNvPr id="384" name="Google Shape;384;p30"/>
          <p:cNvSpPr txBox="1"/>
          <p:nvPr/>
        </p:nvSpPr>
        <p:spPr>
          <a:xfrm>
            <a:off x="1014420" y="163925"/>
            <a:ext cx="4982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5" name="Google Shape;3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038" y="1254925"/>
            <a:ext cx="8923922" cy="54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/>
        </p:nvSpPr>
        <p:spPr>
          <a:xfrm>
            <a:off x="1045460" y="748925"/>
            <a:ext cx="496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–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user와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</a:t>
            </a:r>
            <a:endParaRPr sz="1800" b="1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3868899" y="6101425"/>
            <a:ext cx="438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ManyToMany 관계</a:t>
            </a:r>
            <a:endParaRPr/>
          </a:p>
        </p:txBody>
      </p:sp>
      <p:graphicFrame>
        <p:nvGraphicFramePr>
          <p:cNvPr id="392" name="Google Shape;392;p31"/>
          <p:cNvGraphicFramePr/>
          <p:nvPr/>
        </p:nvGraphicFramePr>
        <p:xfrm>
          <a:off x="969250" y="1636053"/>
          <a:ext cx="2221250" cy="4358025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22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email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password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nickname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photo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3" name="Google Shape;393;p31"/>
          <p:cNvGraphicFramePr/>
          <p:nvPr/>
        </p:nvGraphicFramePr>
        <p:xfrm>
          <a:off x="8936238" y="2067853"/>
          <a:ext cx="2286475" cy="30226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2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31"/>
          <p:cNvGraphicFramePr/>
          <p:nvPr/>
        </p:nvGraphicFramePr>
        <p:xfrm>
          <a:off x="4825988" y="2087853"/>
          <a:ext cx="2474775" cy="34544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user-project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user_id </a:t>
                      </a: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project_id </a:t>
                      </a: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admin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95" name="Google Shape;395;p31"/>
          <p:cNvCxnSpPr/>
          <p:nvPr/>
        </p:nvCxnSpPr>
        <p:spPr>
          <a:xfrm>
            <a:off x="2596150" y="2265325"/>
            <a:ext cx="2698800" cy="91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31"/>
          <p:cNvCxnSpPr/>
          <p:nvPr/>
        </p:nvCxnSpPr>
        <p:spPr>
          <a:xfrm flipH="1">
            <a:off x="6958125" y="2720375"/>
            <a:ext cx="2557800" cy="86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747" y="193616"/>
            <a:ext cx="2221251" cy="147992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/>
          <p:nvPr/>
        </p:nvSpPr>
        <p:spPr>
          <a:xfrm>
            <a:off x="9681325" y="476525"/>
            <a:ext cx="831600" cy="1159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1014419" y="163925"/>
            <a:ext cx="5294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704cf1251_1_89"/>
          <p:cNvSpPr txBox="1"/>
          <p:nvPr/>
        </p:nvSpPr>
        <p:spPr>
          <a:xfrm>
            <a:off x="1045449" y="748925"/>
            <a:ext cx="545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–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project와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branch</a:t>
            </a:r>
            <a:endParaRPr sz="1800" b="1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1f704cf1251_1_89"/>
          <p:cNvSpPr txBox="1"/>
          <p:nvPr/>
        </p:nvSpPr>
        <p:spPr>
          <a:xfrm>
            <a:off x="3868899" y="6101425"/>
            <a:ext cx="438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OneToMany 관계</a:t>
            </a:r>
            <a:endParaRPr/>
          </a:p>
        </p:txBody>
      </p:sp>
      <p:graphicFrame>
        <p:nvGraphicFramePr>
          <p:cNvPr id="406" name="Google Shape;406;g1f704cf1251_1_89"/>
          <p:cNvGraphicFramePr/>
          <p:nvPr/>
        </p:nvGraphicFramePr>
        <p:xfrm>
          <a:off x="2060926" y="2376178"/>
          <a:ext cx="2286475" cy="30226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2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07" name="Google Shape;407;g1f704cf1251_1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947" y="193616"/>
            <a:ext cx="2221251" cy="147992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1f704cf1251_1_89"/>
          <p:cNvSpPr/>
          <p:nvPr/>
        </p:nvSpPr>
        <p:spPr>
          <a:xfrm>
            <a:off x="9688525" y="156125"/>
            <a:ext cx="800400" cy="696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09" name="Google Shape;409;g1f704cf1251_1_89"/>
          <p:cNvGraphicFramePr/>
          <p:nvPr/>
        </p:nvGraphicFramePr>
        <p:xfrm>
          <a:off x="7666588" y="2160278"/>
          <a:ext cx="2464475" cy="34544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(PK)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project_id (FK)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10" name="Google Shape;410;g1f704cf1251_1_89"/>
          <p:cNvCxnSpPr/>
          <p:nvPr/>
        </p:nvCxnSpPr>
        <p:spPr>
          <a:xfrm>
            <a:off x="3760063" y="3045100"/>
            <a:ext cx="4236600" cy="23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g1f704cf1251_1_89"/>
          <p:cNvSpPr txBox="1"/>
          <p:nvPr/>
        </p:nvSpPr>
        <p:spPr>
          <a:xfrm>
            <a:off x="1014419" y="163925"/>
            <a:ext cx="5451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704cf1251_1_103"/>
          <p:cNvSpPr txBox="1"/>
          <p:nvPr/>
        </p:nvSpPr>
        <p:spPr>
          <a:xfrm>
            <a:off x="1045449" y="748925"/>
            <a:ext cx="466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–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log의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관계들</a:t>
            </a:r>
            <a:endParaRPr sz="1800" b="1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1f704cf1251_1_103"/>
          <p:cNvSpPr txBox="1"/>
          <p:nvPr/>
        </p:nvSpPr>
        <p:spPr>
          <a:xfrm>
            <a:off x="2154424" y="3980663"/>
            <a:ext cx="26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OneToMany 관계</a:t>
            </a:r>
            <a:endParaRPr/>
          </a:p>
        </p:txBody>
      </p:sp>
      <p:pic>
        <p:nvPicPr>
          <p:cNvPr id="418" name="Google Shape;418;g1f704cf1251_1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247" y="193616"/>
            <a:ext cx="2221251" cy="147992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1f704cf1251_1_103"/>
          <p:cNvSpPr/>
          <p:nvPr/>
        </p:nvSpPr>
        <p:spPr>
          <a:xfrm>
            <a:off x="10677075" y="523600"/>
            <a:ext cx="690300" cy="517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20" name="Google Shape;420;g1f704cf1251_1_103"/>
          <p:cNvGraphicFramePr/>
          <p:nvPr/>
        </p:nvGraphicFramePr>
        <p:xfrm>
          <a:off x="389488" y="2199728"/>
          <a:ext cx="2464475" cy="4318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1" name="Google Shape;421;g1f704cf1251_1_103"/>
          <p:cNvGraphicFramePr/>
          <p:nvPr/>
        </p:nvGraphicFramePr>
        <p:xfrm>
          <a:off x="4806713" y="1767928"/>
          <a:ext cx="2578550" cy="43180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57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(PK)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branch_id (FK)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user_id (FK)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layer_id (FK)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uuid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422" name="Google Shape;422;g1f704cf1251_1_103"/>
          <p:cNvCxnSpPr/>
          <p:nvPr/>
        </p:nvCxnSpPr>
        <p:spPr>
          <a:xfrm>
            <a:off x="2439225" y="2422225"/>
            <a:ext cx="2730300" cy="45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23" name="Google Shape;423;g1f704cf1251_1_103"/>
          <p:cNvGraphicFramePr/>
          <p:nvPr/>
        </p:nvGraphicFramePr>
        <p:xfrm>
          <a:off x="389488" y="3428991"/>
          <a:ext cx="2464475" cy="4318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4" name="Google Shape;424;g1f704cf1251_1_103"/>
          <p:cNvCxnSpPr/>
          <p:nvPr/>
        </p:nvCxnSpPr>
        <p:spPr>
          <a:xfrm rot="10800000" flipH="1">
            <a:off x="2439225" y="3285150"/>
            <a:ext cx="2730300" cy="33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25" name="Google Shape;425;g1f704cf1251_1_103"/>
          <p:cNvGraphicFramePr/>
          <p:nvPr/>
        </p:nvGraphicFramePr>
        <p:xfrm>
          <a:off x="9360313" y="2861816"/>
          <a:ext cx="2464475" cy="4318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layer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6" name="Google Shape;426;g1f704cf1251_1_103"/>
          <p:cNvCxnSpPr/>
          <p:nvPr/>
        </p:nvCxnSpPr>
        <p:spPr>
          <a:xfrm flipH="1">
            <a:off x="6974025" y="3096950"/>
            <a:ext cx="2902800" cy="64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g1f704cf1251_1_103"/>
          <p:cNvSpPr txBox="1"/>
          <p:nvPr/>
        </p:nvSpPr>
        <p:spPr>
          <a:xfrm>
            <a:off x="7385275" y="3617250"/>
            <a:ext cx="304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OneToOne 관계</a:t>
            </a:r>
            <a:endParaRPr/>
          </a:p>
        </p:txBody>
      </p:sp>
      <p:sp>
        <p:nvSpPr>
          <p:cNvPr id="428" name="Google Shape;428;g1f704cf1251_1_103"/>
          <p:cNvSpPr txBox="1"/>
          <p:nvPr/>
        </p:nvSpPr>
        <p:spPr>
          <a:xfrm>
            <a:off x="9338025" y="2449675"/>
            <a:ext cx="12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MongoDB</a:t>
            </a:r>
            <a:endParaRPr/>
          </a:p>
        </p:txBody>
      </p:sp>
      <p:sp>
        <p:nvSpPr>
          <p:cNvPr id="429" name="Google Shape;429;g1f704cf1251_1_103"/>
          <p:cNvSpPr txBox="1"/>
          <p:nvPr/>
        </p:nvSpPr>
        <p:spPr>
          <a:xfrm>
            <a:off x="1014418" y="163925"/>
            <a:ext cx="570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f704cf1251_1_121"/>
          <p:cNvSpPr txBox="1"/>
          <p:nvPr/>
        </p:nvSpPr>
        <p:spPr>
          <a:xfrm>
            <a:off x="1045448" y="748925"/>
            <a:ext cx="56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 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–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feedback의</a:t>
            </a: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관계들</a:t>
            </a:r>
            <a:endParaRPr sz="1800" b="1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5" name="Google Shape;435;g1f704cf1251_1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947" y="193616"/>
            <a:ext cx="2221251" cy="147992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1f704cf1251_1_121"/>
          <p:cNvSpPr/>
          <p:nvPr/>
        </p:nvSpPr>
        <p:spPr>
          <a:xfrm>
            <a:off x="10692775" y="1104100"/>
            <a:ext cx="690300" cy="369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7" name="Google Shape;437;g1f704cf1251_1_121"/>
          <p:cNvGraphicFramePr/>
          <p:nvPr/>
        </p:nvGraphicFramePr>
        <p:xfrm>
          <a:off x="7411476" y="2162328"/>
          <a:ext cx="2028625" cy="39432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0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feedback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 (PK)</a:t>
                      </a:r>
                      <a:endParaRPr sz="2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user_id</a:t>
                      </a:r>
                      <a:r>
                        <a:rPr lang="ko-KR" sz="2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(FK)</a:t>
                      </a:r>
                      <a:endParaRPr sz="2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log_id (FK)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</a:t>
                      </a:r>
                      <a:endParaRPr sz="2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is_active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created_at</a:t>
                      </a:r>
                      <a:endParaRPr sz="2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updated_at</a:t>
                      </a:r>
                      <a:endParaRPr sz="20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8" name="Google Shape;438;g1f704cf1251_1_121"/>
          <p:cNvSpPr txBox="1"/>
          <p:nvPr/>
        </p:nvSpPr>
        <p:spPr>
          <a:xfrm>
            <a:off x="4501137" y="4898613"/>
            <a:ext cx="26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OneToMany 관계</a:t>
            </a:r>
            <a:endParaRPr/>
          </a:p>
        </p:txBody>
      </p:sp>
      <p:graphicFrame>
        <p:nvGraphicFramePr>
          <p:cNvPr id="439" name="Google Shape;439;g1f704cf1251_1_121"/>
          <p:cNvGraphicFramePr/>
          <p:nvPr/>
        </p:nvGraphicFramePr>
        <p:xfrm>
          <a:off x="2751876" y="2818478"/>
          <a:ext cx="2464475" cy="4318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0" name="Google Shape;440;g1f704cf1251_1_121"/>
          <p:cNvCxnSpPr/>
          <p:nvPr/>
        </p:nvCxnSpPr>
        <p:spPr>
          <a:xfrm>
            <a:off x="4801613" y="3040975"/>
            <a:ext cx="2855700" cy="369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41" name="Google Shape;441;g1f704cf1251_1_121"/>
          <p:cNvGraphicFramePr/>
          <p:nvPr/>
        </p:nvGraphicFramePr>
        <p:xfrm>
          <a:off x="2751876" y="4047741"/>
          <a:ext cx="2464475" cy="431800"/>
        </p:xfrm>
        <a:graphic>
          <a:graphicData uri="http://schemas.openxmlformats.org/drawingml/2006/table">
            <a:tbl>
              <a:tblPr>
                <a:noFill/>
                <a:tableStyleId>{7FEA39F4-995D-4144-8CC7-8A872EEA3FC5}</a:tableStyleId>
              </a:tblPr>
              <a:tblGrid>
                <a:gridCol w="246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</a:t>
                      </a:r>
                      <a:endParaRPr sz="2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2" name="Google Shape;442;g1f704cf1251_1_121"/>
          <p:cNvCxnSpPr/>
          <p:nvPr/>
        </p:nvCxnSpPr>
        <p:spPr>
          <a:xfrm rot="10800000" flipH="1">
            <a:off x="4801613" y="3912900"/>
            <a:ext cx="2824500" cy="3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3" name="Google Shape;443;g1f704cf1251_1_121"/>
          <p:cNvSpPr txBox="1"/>
          <p:nvPr/>
        </p:nvSpPr>
        <p:spPr>
          <a:xfrm>
            <a:off x="1014415" y="163925"/>
            <a:ext cx="661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모듈 설계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2614602" y="2746175"/>
            <a:ext cx="557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저장소를 통한 그래픽 레이어 관리 플랫폼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960321" y="2379853"/>
            <a:ext cx="15860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Crepe</a:t>
            </a:r>
            <a:endParaRPr sz="4000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960321" y="3924067"/>
            <a:ext cx="3493584" cy="21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원격 저장소</a:t>
            </a:r>
            <a:endParaRPr sz="18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# 레이어 관리</a:t>
            </a:r>
            <a:endParaRPr sz="18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# 그림 작업 지원</a:t>
            </a:r>
            <a:endParaRPr sz="18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사진 작업 지원</a:t>
            </a:r>
            <a:endParaRPr sz="18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포토샵 보조</a:t>
            </a:r>
            <a:endParaRPr sz="18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4"/>
          <p:cNvSpPr txBox="1"/>
          <p:nvPr/>
        </p:nvSpPr>
        <p:spPr>
          <a:xfrm>
            <a:off x="2614594" y="2422285"/>
            <a:ext cx="71179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 Layer Management Tools with Remote Storage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Google Shape;44;p4"/>
          <p:cNvCxnSpPr/>
          <p:nvPr/>
        </p:nvCxnSpPr>
        <p:spPr>
          <a:xfrm>
            <a:off x="2583063" y="2386454"/>
            <a:ext cx="0" cy="748770"/>
          </a:xfrm>
          <a:prstGeom prst="straightConnector1">
            <a:avLst/>
          </a:prstGeom>
          <a:noFill/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" name="Google Shape;45;p4"/>
          <p:cNvSpPr txBox="1"/>
          <p:nvPr/>
        </p:nvSpPr>
        <p:spPr>
          <a:xfrm>
            <a:off x="1014422" y="163925"/>
            <a:ext cx="419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연구 및 개요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4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배경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f6e213d826_1_22"/>
          <p:cNvSpPr txBox="1"/>
          <p:nvPr/>
        </p:nvSpPr>
        <p:spPr>
          <a:xfrm>
            <a:off x="5021998" y="2391175"/>
            <a:ext cx="2157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1f6e213d826_1_22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및 개발 방법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f704cf1251_0_36"/>
          <p:cNvSpPr txBox="1"/>
          <p:nvPr/>
        </p:nvSpPr>
        <p:spPr>
          <a:xfrm>
            <a:off x="1045452" y="748925"/>
            <a:ext cx="304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</a:t>
            </a:r>
            <a:endParaRPr sz="18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1f704cf1251_0_36"/>
          <p:cNvSpPr txBox="1"/>
          <p:nvPr/>
        </p:nvSpPr>
        <p:spPr>
          <a:xfrm>
            <a:off x="1014425" y="163925"/>
            <a:ext cx="5284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및 개발 방법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1f704cf1251_0_36"/>
          <p:cNvSpPr txBox="1"/>
          <p:nvPr/>
        </p:nvSpPr>
        <p:spPr>
          <a:xfrm>
            <a:off x="585475" y="1281525"/>
            <a:ext cx="289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Frontend</a:t>
            </a:r>
            <a:endParaRPr sz="3200" b="1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g1f704cf1251_0_36"/>
          <p:cNvSpPr txBox="1"/>
          <p:nvPr/>
        </p:nvSpPr>
        <p:spPr>
          <a:xfrm>
            <a:off x="3300226" y="1281525"/>
            <a:ext cx="258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Backend</a:t>
            </a:r>
            <a:endParaRPr sz="3200" b="1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g1f704cf1251_0_36"/>
          <p:cNvSpPr txBox="1"/>
          <p:nvPr/>
        </p:nvSpPr>
        <p:spPr>
          <a:xfrm>
            <a:off x="5543857" y="1281525"/>
            <a:ext cx="2961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sz="3200" b="1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1f704cf1251_0_36"/>
          <p:cNvSpPr txBox="1"/>
          <p:nvPr/>
        </p:nvSpPr>
        <p:spPr>
          <a:xfrm>
            <a:off x="8373779" y="1281525"/>
            <a:ext cx="229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DevOps</a:t>
            </a:r>
            <a:endParaRPr sz="3200" b="1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1f704cf1251_0_36"/>
          <p:cNvSpPr txBox="1"/>
          <p:nvPr/>
        </p:nvSpPr>
        <p:spPr>
          <a:xfrm>
            <a:off x="1062337" y="1983517"/>
            <a:ext cx="194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TypeScript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Redux</a:t>
            </a:r>
            <a:endParaRPr/>
          </a:p>
        </p:txBody>
      </p:sp>
      <p:sp>
        <p:nvSpPr>
          <p:cNvPr id="461" name="Google Shape;461;g1f704cf1251_0_36"/>
          <p:cNvSpPr txBox="1"/>
          <p:nvPr/>
        </p:nvSpPr>
        <p:spPr>
          <a:xfrm>
            <a:off x="3421427" y="1983906"/>
            <a:ext cx="2347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Boot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data JPA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Security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Grafana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Prometheus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Junit5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Mockito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Jacoco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Cloud(MSA)</a:t>
            </a:r>
            <a:endParaRPr/>
          </a:p>
        </p:txBody>
      </p:sp>
      <p:sp>
        <p:nvSpPr>
          <p:cNvPr id="462" name="Google Shape;462;g1f704cf1251_0_36"/>
          <p:cNvSpPr txBox="1"/>
          <p:nvPr/>
        </p:nvSpPr>
        <p:spPr>
          <a:xfrm>
            <a:off x="6054292" y="1986907"/>
            <a:ext cx="194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MySQL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MongoDB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Redis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g1f704cf1251_0_36"/>
          <p:cNvSpPr txBox="1"/>
          <p:nvPr/>
        </p:nvSpPr>
        <p:spPr>
          <a:xfrm>
            <a:off x="8427171" y="1997946"/>
            <a:ext cx="21837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Terraform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Docker-compose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AWS(S3, RDS, CloudFront, EKS, Route53, Certificate Manager)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Jenkins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NginX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4" name="Google Shape;464;g1f704cf1251_0_36"/>
          <p:cNvGrpSpPr/>
          <p:nvPr/>
        </p:nvGrpSpPr>
        <p:grpSpPr>
          <a:xfrm>
            <a:off x="728420" y="5328150"/>
            <a:ext cx="10286879" cy="1081373"/>
            <a:chOff x="643351" y="5481437"/>
            <a:chExt cx="9757070" cy="1081373"/>
          </a:xfrm>
        </p:grpSpPr>
        <p:sp>
          <p:nvSpPr>
            <p:cNvPr id="465" name="Google Shape;465;g1f704cf1251_0_36"/>
            <p:cNvSpPr txBox="1"/>
            <p:nvPr/>
          </p:nvSpPr>
          <p:spPr>
            <a:xfrm>
              <a:off x="4110321" y="5589157"/>
              <a:ext cx="629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Spring Rest Docs, Notion, Discord, GitHub, GitHub Project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g1f704cf1251_0_36"/>
            <p:cNvSpPr txBox="1"/>
            <p:nvPr/>
          </p:nvSpPr>
          <p:spPr>
            <a:xfrm>
              <a:off x="643351" y="5481437"/>
              <a:ext cx="335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>
                  <a:solidFill>
                    <a:srgbClr val="8DBAB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Collab tool</a:t>
              </a:r>
              <a:endParaRPr sz="32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g1f704cf1251_0_36"/>
            <p:cNvSpPr txBox="1"/>
            <p:nvPr/>
          </p:nvSpPr>
          <p:spPr>
            <a:xfrm>
              <a:off x="4104376" y="6193510"/>
              <a:ext cx="460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u="sng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https://github.com/tukcom2023CD/AOK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68" name="Google Shape;468;g1f704cf1251_0_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339726" y="6173297"/>
              <a:ext cx="369332" cy="3693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704cf1251_0_82"/>
          <p:cNvSpPr txBox="1"/>
          <p:nvPr/>
        </p:nvSpPr>
        <p:spPr>
          <a:xfrm>
            <a:off x="1045452" y="748925"/>
            <a:ext cx="304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개발 방법</a:t>
            </a:r>
            <a:endParaRPr sz="18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g1f704cf1251_0_82"/>
          <p:cNvSpPr txBox="1"/>
          <p:nvPr/>
        </p:nvSpPr>
        <p:spPr>
          <a:xfrm>
            <a:off x="1014425" y="163925"/>
            <a:ext cx="555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및 개발 방법 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1f704cf1251_0_82"/>
          <p:cNvSpPr txBox="1"/>
          <p:nvPr/>
        </p:nvSpPr>
        <p:spPr>
          <a:xfrm>
            <a:off x="746573" y="2178950"/>
            <a:ext cx="340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 Service</a:t>
            </a:r>
            <a:endParaRPr sz="3000" b="1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1f704cf1251_0_82"/>
          <p:cNvSpPr txBox="1"/>
          <p:nvPr/>
        </p:nvSpPr>
        <p:spPr>
          <a:xfrm>
            <a:off x="746579" y="2732958"/>
            <a:ext cx="94332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Front-end는 React 프레임워크 사용 </a:t>
            </a:r>
            <a:endParaRPr/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Back-end는 Spring Boot 프레임워크 사용 </a:t>
            </a:r>
            <a:endParaRPr sz="20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NGINX로 유저에게 웹 정보 제공 </a:t>
            </a:r>
            <a:endParaRPr/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처리를 위한 Websocket 사용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f704cf1251_0_99"/>
          <p:cNvSpPr txBox="1"/>
          <p:nvPr/>
        </p:nvSpPr>
        <p:spPr>
          <a:xfrm>
            <a:off x="1045452" y="748925"/>
            <a:ext cx="304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개발 방법</a:t>
            </a:r>
            <a:endParaRPr sz="18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g1f704cf1251_0_99"/>
          <p:cNvSpPr txBox="1"/>
          <p:nvPr/>
        </p:nvSpPr>
        <p:spPr>
          <a:xfrm>
            <a:off x="1014425" y="163925"/>
            <a:ext cx="5284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및 개발 방법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g1f704cf1251_0_99"/>
          <p:cNvSpPr txBox="1"/>
          <p:nvPr/>
        </p:nvSpPr>
        <p:spPr>
          <a:xfrm>
            <a:off x="716801" y="1904425"/>
            <a:ext cx="304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Infra</a:t>
            </a:r>
            <a:endParaRPr sz="3000" b="1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g1f704cf1251_0_99"/>
          <p:cNvSpPr txBox="1"/>
          <p:nvPr/>
        </p:nvSpPr>
        <p:spPr>
          <a:xfrm>
            <a:off x="716763" y="2458415"/>
            <a:ext cx="9433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Docker-compose를 사용하여 개발 환경 세팅 </a:t>
            </a:r>
            <a:endParaRPr/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정적파일(Front-end)은 AWS S3에 업로드 후 AWS CloudFront에 배포 </a:t>
            </a:r>
            <a:endParaRPr/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API서버는 AWS EKS 배포 </a:t>
            </a:r>
            <a:endParaRPr/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ACM을 이용해 Https 적용 </a:t>
            </a:r>
            <a:endParaRPr/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 Action을 통해 CI/CD 적용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f704cf1251_0_114"/>
          <p:cNvSpPr txBox="1"/>
          <p:nvPr/>
        </p:nvSpPr>
        <p:spPr>
          <a:xfrm>
            <a:off x="1045452" y="748925"/>
            <a:ext cx="304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개발 방법</a:t>
            </a:r>
            <a:endParaRPr sz="18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g1f704cf1251_0_114"/>
          <p:cNvSpPr txBox="1"/>
          <p:nvPr/>
        </p:nvSpPr>
        <p:spPr>
          <a:xfrm>
            <a:off x="1014425" y="163925"/>
            <a:ext cx="481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환경 및 개발 방법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1f704cf1251_0_114"/>
          <p:cNvSpPr txBox="1"/>
          <p:nvPr/>
        </p:nvSpPr>
        <p:spPr>
          <a:xfrm>
            <a:off x="642155" y="1933550"/>
            <a:ext cx="284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 err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</a:t>
            </a:r>
            <a:endParaRPr sz="3000" b="1" dirty="0">
              <a:solidFill>
                <a:srgbClr val="8DBA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1f704cf1251_0_114"/>
          <p:cNvSpPr txBox="1"/>
          <p:nvPr/>
        </p:nvSpPr>
        <p:spPr>
          <a:xfrm>
            <a:off x="716763" y="2487557"/>
            <a:ext cx="1040664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MySQL</a:t>
            </a: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사용, 비정형 데이터에 대해 일부분 </a:t>
            </a:r>
            <a:r>
              <a:rPr lang="ko-KR" sz="20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MongoDB</a:t>
            </a: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 </a:t>
            </a:r>
            <a:endParaRPr dirty="0"/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AWS S3에 그래픽 리소스 파일 업로드, AWS </a:t>
            </a:r>
            <a:r>
              <a:rPr lang="ko-KR" sz="20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RDS에</a:t>
            </a: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업로드한 리소스 파일 링크 저장 </a:t>
            </a:r>
            <a:endParaRPr dirty="0"/>
          </a:p>
        </p:txBody>
      </p:sp>
      <p:sp>
        <p:nvSpPr>
          <p:cNvPr id="493" name="Google Shape;493;g1f704cf1251_0_114"/>
          <p:cNvSpPr txBox="1"/>
          <p:nvPr/>
        </p:nvSpPr>
        <p:spPr>
          <a:xfrm>
            <a:off x="642159" y="4093450"/>
            <a:ext cx="4970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 err="1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Monitoring</a:t>
            </a:r>
            <a:r>
              <a:rPr lang="ko-KR" sz="3000" b="1" dirty="0">
                <a:solidFill>
                  <a:srgbClr val="8DBAB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494" name="Google Shape;494;g1f704cf1251_0_114"/>
          <p:cNvSpPr txBox="1"/>
          <p:nvPr/>
        </p:nvSpPr>
        <p:spPr>
          <a:xfrm>
            <a:off x="716763" y="4633822"/>
            <a:ext cx="9433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Prometheus에</a:t>
            </a: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데이터와 </a:t>
            </a:r>
            <a:r>
              <a:rPr lang="ko-KR" sz="20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Metric</a:t>
            </a: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저장, </a:t>
            </a:r>
            <a:r>
              <a:rPr lang="ko-KR" sz="20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Grafana로</a:t>
            </a: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시각화 </a:t>
            </a:r>
            <a:endParaRPr dirty="0"/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000"/>
              <a:buFont typeface="Arial"/>
              <a:buChar char="•"/>
            </a:pPr>
            <a:r>
              <a:rPr lang="ko-KR" sz="20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Manager를</a:t>
            </a:r>
            <a:r>
              <a:rPr lang="ko-KR" sz="20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연동하여 각 서비스 다운 시 알림 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f6e213d826_1_27"/>
          <p:cNvSpPr txBox="1"/>
          <p:nvPr/>
        </p:nvSpPr>
        <p:spPr>
          <a:xfrm>
            <a:off x="5559300" y="2391175"/>
            <a:ext cx="1073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1f6e213d826_1_27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분담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704cf1251_0_131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분담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1f704cf1251_0_131"/>
          <p:cNvSpPr/>
          <p:nvPr/>
        </p:nvSpPr>
        <p:spPr>
          <a:xfrm>
            <a:off x="647479" y="2844720"/>
            <a:ext cx="22986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김유림(PM)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1f704cf1251_0_131"/>
          <p:cNvSpPr txBox="1"/>
          <p:nvPr/>
        </p:nvSpPr>
        <p:spPr>
          <a:xfrm>
            <a:off x="647479" y="3511483"/>
            <a:ext cx="229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DevOps</a:t>
            </a:r>
            <a:endParaRPr/>
          </a:p>
        </p:txBody>
      </p:sp>
      <p:sp>
        <p:nvSpPr>
          <p:cNvPr id="508" name="Google Shape;508;g1f704cf1251_0_131"/>
          <p:cNvSpPr/>
          <p:nvPr/>
        </p:nvSpPr>
        <p:spPr>
          <a:xfrm>
            <a:off x="3500010" y="2844720"/>
            <a:ext cx="22986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김주연</a:t>
            </a:r>
            <a:endParaRPr/>
          </a:p>
        </p:txBody>
      </p:sp>
      <p:sp>
        <p:nvSpPr>
          <p:cNvPr id="509" name="Google Shape;509;g1f704cf1251_0_131"/>
          <p:cNvSpPr txBox="1"/>
          <p:nvPr/>
        </p:nvSpPr>
        <p:spPr>
          <a:xfrm>
            <a:off x="3500010" y="3511483"/>
            <a:ext cx="229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</a:t>
            </a:r>
            <a:endParaRPr/>
          </a:p>
        </p:txBody>
      </p:sp>
      <p:sp>
        <p:nvSpPr>
          <p:cNvPr id="510" name="Google Shape;510;g1f704cf1251_0_131"/>
          <p:cNvSpPr/>
          <p:nvPr/>
        </p:nvSpPr>
        <p:spPr>
          <a:xfrm>
            <a:off x="6352541" y="2844720"/>
            <a:ext cx="22986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김태양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1f704cf1251_0_131"/>
          <p:cNvSpPr txBox="1"/>
          <p:nvPr/>
        </p:nvSpPr>
        <p:spPr>
          <a:xfrm>
            <a:off x="6352541" y="3511483"/>
            <a:ext cx="229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Backend</a:t>
            </a:r>
            <a:endParaRPr/>
          </a:p>
        </p:txBody>
      </p:sp>
      <p:sp>
        <p:nvSpPr>
          <p:cNvPr id="512" name="Google Shape;512;g1f704cf1251_0_131"/>
          <p:cNvSpPr/>
          <p:nvPr/>
        </p:nvSpPr>
        <p:spPr>
          <a:xfrm>
            <a:off x="9205072" y="2844720"/>
            <a:ext cx="22986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나은서</a:t>
            </a:r>
            <a:endParaRPr/>
          </a:p>
        </p:txBody>
      </p:sp>
      <p:sp>
        <p:nvSpPr>
          <p:cNvPr id="513" name="Google Shape;513;g1f704cf1251_0_131"/>
          <p:cNvSpPr txBox="1"/>
          <p:nvPr/>
        </p:nvSpPr>
        <p:spPr>
          <a:xfrm>
            <a:off x="9205072" y="3511483"/>
            <a:ext cx="229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Frontend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f6e213d826_1_32"/>
          <p:cNvSpPr txBox="1"/>
          <p:nvPr/>
        </p:nvSpPr>
        <p:spPr>
          <a:xfrm>
            <a:off x="5365799" y="2391175"/>
            <a:ext cx="1469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4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1f6e213d826_1_32"/>
          <p:cNvSpPr/>
          <p:nvPr/>
        </p:nvSpPr>
        <p:spPr>
          <a:xfrm>
            <a:off x="4000499" y="3160671"/>
            <a:ext cx="4200000" cy="4734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일정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f704cf1251_0_152"/>
          <p:cNvSpPr txBox="1"/>
          <p:nvPr/>
        </p:nvSpPr>
        <p:spPr>
          <a:xfrm>
            <a:off x="1014435" y="163920"/>
            <a:ext cx="33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일정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5" name="Google Shape;525;g1f704cf1251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66" y="1573923"/>
            <a:ext cx="9993392" cy="438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"/>
          <p:cNvSpPr txBox="1"/>
          <p:nvPr/>
        </p:nvSpPr>
        <p:spPr>
          <a:xfrm>
            <a:off x="2806350" y="2457875"/>
            <a:ext cx="6579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 sz="72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4000499" y="3591816"/>
            <a:ext cx="4200000" cy="391200"/>
          </a:xfrm>
          <a:prstGeom prst="rect">
            <a:avLst/>
          </a:prstGeom>
          <a:solidFill>
            <a:srgbClr val="8DBABD"/>
          </a:solidFill>
          <a:ln w="12700" cap="flat" cmpd="sng">
            <a:solidFill>
              <a:srgbClr val="8DBAB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 ! ☺</a:t>
            </a:r>
            <a:endParaRPr sz="1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/>
        </p:nvSpPr>
        <p:spPr>
          <a:xfrm>
            <a:off x="7160683" y="2321617"/>
            <a:ext cx="3791096" cy="33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선화 담당 작업자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밑 색 담당 작업자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음영 담당 작업자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담당 작업자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이펙트 담당 작업자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2F"/>
              </a:buClr>
              <a:buSzPts val="2400"/>
              <a:buFont typeface="Arial"/>
              <a:buChar char="•"/>
            </a:pPr>
            <a:r>
              <a:rPr lang="ko-KR" sz="240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말풍선 담당 작업자</a:t>
            </a:r>
            <a:endParaRPr sz="240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" name="Google Shape;52;p5" descr="웹툰] 웹툰 밑색어시 구직합니다! &gt; 구직합니다 | 디지독 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831" y="2218973"/>
            <a:ext cx="6024045" cy="39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/>
        </p:nvSpPr>
        <p:spPr>
          <a:xfrm>
            <a:off x="3399149" y="1450150"/>
            <a:ext cx="539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웹툰 한 컷을 작업하는 사람들</a:t>
            </a:r>
            <a:endParaRPr sz="28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1014422" y="163925"/>
            <a:ext cx="4374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연구 및 개요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배경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8215894" y="4217321"/>
            <a:ext cx="2284406" cy="201625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025706" y="1626263"/>
            <a:ext cx="4670295" cy="234641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585484" y="4224440"/>
            <a:ext cx="2284406" cy="201625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25426" y="1649210"/>
            <a:ext cx="4670400" cy="2346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" name="Google Shape;64;p6"/>
          <p:cNvCxnSpPr/>
          <p:nvPr/>
        </p:nvCxnSpPr>
        <p:spPr>
          <a:xfrm>
            <a:off x="9408670" y="3366989"/>
            <a:ext cx="0" cy="1371790"/>
          </a:xfrm>
          <a:prstGeom prst="straightConnector1">
            <a:avLst/>
          </a:prstGeom>
          <a:noFill/>
          <a:ln w="57150" cap="flat" cmpd="sng">
            <a:solidFill>
              <a:srgbClr val="40719C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5" name="Google Shape;65;p6"/>
          <p:cNvCxnSpPr/>
          <p:nvPr/>
        </p:nvCxnSpPr>
        <p:spPr>
          <a:xfrm flipH="1">
            <a:off x="9408670" y="3277974"/>
            <a:ext cx="1503743" cy="1360198"/>
          </a:xfrm>
          <a:prstGeom prst="straightConnector1">
            <a:avLst/>
          </a:prstGeom>
          <a:noFill/>
          <a:ln w="57150" cap="flat" cmpd="sng">
            <a:solidFill>
              <a:srgbClr val="40719C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6" name="Google Shape;66;p6"/>
          <p:cNvCxnSpPr/>
          <p:nvPr/>
        </p:nvCxnSpPr>
        <p:spPr>
          <a:xfrm>
            <a:off x="8000323" y="3322965"/>
            <a:ext cx="1400493" cy="1315207"/>
          </a:xfrm>
          <a:prstGeom prst="straightConnector1">
            <a:avLst/>
          </a:prstGeom>
          <a:noFill/>
          <a:ln w="57150" cap="flat" cmpd="sng">
            <a:solidFill>
              <a:srgbClr val="40719C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7" name="Google Shape;67;p6"/>
          <p:cNvCxnSpPr>
            <a:stCxn id="68" idx="2"/>
          </p:cNvCxnSpPr>
          <p:nvPr/>
        </p:nvCxnSpPr>
        <p:spPr>
          <a:xfrm flipH="1">
            <a:off x="2774195" y="3545376"/>
            <a:ext cx="3000" cy="1316700"/>
          </a:xfrm>
          <a:prstGeom prst="straightConnector1">
            <a:avLst/>
          </a:prstGeom>
          <a:noFill/>
          <a:ln w="57150" cap="flat" cmpd="sng">
            <a:solidFill>
              <a:srgbClr val="40719C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69" name="Google Shape;69;p6"/>
          <p:cNvCxnSpPr>
            <a:cxnSpLocks/>
          </p:cNvCxnSpPr>
          <p:nvPr/>
        </p:nvCxnSpPr>
        <p:spPr>
          <a:xfrm flipH="1">
            <a:off x="2791184" y="3467686"/>
            <a:ext cx="1459758" cy="1340465"/>
          </a:xfrm>
          <a:prstGeom prst="straightConnector1">
            <a:avLst/>
          </a:prstGeom>
          <a:noFill/>
          <a:ln w="57150" cap="flat" cmpd="sng">
            <a:solidFill>
              <a:srgbClr val="40719C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70" name="Google Shape;70;p6"/>
          <p:cNvCxnSpPr>
            <a:cxnSpLocks/>
          </p:cNvCxnSpPr>
          <p:nvPr/>
        </p:nvCxnSpPr>
        <p:spPr>
          <a:xfrm>
            <a:off x="1431263" y="3486591"/>
            <a:ext cx="1370809" cy="1321560"/>
          </a:xfrm>
          <a:prstGeom prst="straightConnector1">
            <a:avLst/>
          </a:prstGeom>
          <a:noFill/>
          <a:ln w="57150" cap="flat" cmpd="sng">
            <a:solidFill>
              <a:srgbClr val="40719C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71" name="Google Shape;71;p6"/>
          <p:cNvSpPr txBox="1"/>
          <p:nvPr/>
        </p:nvSpPr>
        <p:spPr>
          <a:xfrm>
            <a:off x="1912268" y="5751718"/>
            <a:ext cx="17331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</a:t>
            </a:r>
            <a:r>
              <a:rPr lang="ko-KR" sz="1800" b="1" dirty="0" err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작업물</a:t>
            </a:r>
            <a:endParaRPr sz="1800" b="1" dirty="0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8647069" y="5743499"/>
            <a:ext cx="14794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작업물</a:t>
            </a:r>
            <a:endParaRPr sz="18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3">
            <a:alphaModFix/>
          </a:blip>
          <a:srcRect l="8933" t="479" r="15067" b="7189"/>
          <a:stretch/>
        </p:blipFill>
        <p:spPr>
          <a:xfrm>
            <a:off x="897926" y="2418224"/>
            <a:ext cx="1188432" cy="11271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" name="Google Shape;6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463" y="2418224"/>
            <a:ext cx="1231464" cy="11271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" name="Google Shape;74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8032" y="2418224"/>
            <a:ext cx="1416746" cy="11271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75;p6"/>
          <p:cNvSpPr txBox="1"/>
          <p:nvPr/>
        </p:nvSpPr>
        <p:spPr>
          <a:xfrm>
            <a:off x="978064" y="2088415"/>
            <a:ext cx="10683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선화 작업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2252303" y="2121730"/>
            <a:ext cx="10683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밑 색 작업</a:t>
            </a:r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3687201" y="2122013"/>
            <a:ext cx="9784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음영 작업</a:t>
            </a:r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5688" y="4498591"/>
            <a:ext cx="1292252" cy="12275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6"/>
          <p:cNvPicPr preferRelativeResize="0"/>
          <p:nvPr/>
        </p:nvPicPr>
        <p:blipFill rotWithShape="1">
          <a:blip r:embed="rId7">
            <a:alphaModFix/>
          </a:blip>
          <a:srcRect l="1202" t="1492" r="1281" b="1489"/>
          <a:stretch/>
        </p:blipFill>
        <p:spPr>
          <a:xfrm>
            <a:off x="7439555" y="2405206"/>
            <a:ext cx="1156758" cy="1062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9102" y="2436621"/>
            <a:ext cx="1035394" cy="9501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" name="Google Shape;81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099260" y="2357333"/>
            <a:ext cx="1320368" cy="106203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" name="Google Shape;82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40673" y="4436868"/>
            <a:ext cx="1292252" cy="120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42584" y="4494140"/>
            <a:ext cx="1706832" cy="156932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6"/>
          <p:cNvSpPr txBox="1"/>
          <p:nvPr/>
        </p:nvSpPr>
        <p:spPr>
          <a:xfrm>
            <a:off x="5371963" y="6112831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합친 작업물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6"/>
          <p:cNvSpPr/>
          <p:nvPr/>
        </p:nvSpPr>
        <p:spPr>
          <a:xfrm rot="10800000">
            <a:off x="7007493" y="4983134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7465010" y="2063370"/>
            <a:ext cx="10683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선화 작업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8852637" y="2065769"/>
            <a:ext cx="10683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밑 색 작업</a:t>
            </a:r>
            <a:endParaRPr/>
          </a:p>
        </p:txBody>
      </p:sp>
      <p:sp>
        <p:nvSpPr>
          <p:cNvPr id="88" name="Google Shape;88;p6"/>
          <p:cNvSpPr txBox="1"/>
          <p:nvPr/>
        </p:nvSpPr>
        <p:spPr>
          <a:xfrm>
            <a:off x="10149652" y="2032201"/>
            <a:ext cx="11363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디테일 작업</a:t>
            </a:r>
            <a:endParaRPr/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48095" y="1506513"/>
            <a:ext cx="515292" cy="54964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/>
        </p:nvSpPr>
        <p:spPr>
          <a:xfrm>
            <a:off x="1732575" y="1742073"/>
            <a:ext cx="20475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작업자</a:t>
            </a:r>
            <a:endParaRPr sz="1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41614" y="1500205"/>
            <a:ext cx="515292" cy="54964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 txBox="1"/>
          <p:nvPr/>
        </p:nvSpPr>
        <p:spPr>
          <a:xfrm>
            <a:off x="8334336" y="1692518"/>
            <a:ext cx="20475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 작업자</a:t>
            </a:r>
            <a:endParaRPr sz="1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3414348" y="4916166"/>
            <a:ext cx="1733179" cy="484632"/>
          </a:xfrm>
          <a:prstGeom prst="rightArrow">
            <a:avLst>
              <a:gd name="adj1" fmla="val 37208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014426" y="163925"/>
            <a:ext cx="5934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연구 및 개요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배경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3078880" y="2614433"/>
            <a:ext cx="14205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피드백 받은 후 작업물 수정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1961101" y="2203603"/>
            <a:ext cx="1745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메일 전송</a:t>
            </a:r>
            <a:r>
              <a:rPr lang="ko-KR" sz="1600" b="1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600" b="1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522" y="1890751"/>
            <a:ext cx="1197910" cy="1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522" y="3176540"/>
            <a:ext cx="1197910" cy="109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6532" y="4460891"/>
            <a:ext cx="1197890" cy="11014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 rot="5400000">
            <a:off x="2372997" y="2563463"/>
            <a:ext cx="650929" cy="773787"/>
          </a:xfrm>
          <a:prstGeom prst="uturnArrow">
            <a:avLst>
              <a:gd name="adj1" fmla="val 17857"/>
              <a:gd name="adj2" fmla="val 16071"/>
              <a:gd name="adj3" fmla="val 29762"/>
              <a:gd name="adj4" fmla="val 43750"/>
              <a:gd name="adj5" fmla="val 71996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7"/>
          <p:cNvSpPr/>
          <p:nvPr/>
        </p:nvSpPr>
        <p:spPr>
          <a:xfrm rot="5400000">
            <a:off x="2372997" y="4033737"/>
            <a:ext cx="650929" cy="773787"/>
          </a:xfrm>
          <a:prstGeom prst="uturnArrow">
            <a:avLst>
              <a:gd name="adj1" fmla="val 17857"/>
              <a:gd name="adj2" fmla="val 25000"/>
              <a:gd name="adj3" fmla="val 29762"/>
              <a:gd name="adj4" fmla="val 43750"/>
              <a:gd name="adj5" fmla="val 7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1182421" y="5537409"/>
            <a:ext cx="8861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. .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4054" y="3647145"/>
            <a:ext cx="1586498" cy="1458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3707012" y="5094333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작업물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509074" y="5537408"/>
            <a:ext cx="2110635" cy="708707"/>
          </a:xfrm>
          <a:prstGeom prst="bentUpArrow">
            <a:avLst>
              <a:gd name="adj1" fmla="val 15466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7">
            <a:alphaModFix/>
          </a:blip>
          <a:srcRect t="21387" b="5997"/>
          <a:stretch/>
        </p:blipFill>
        <p:spPr>
          <a:xfrm>
            <a:off x="6774357" y="1029522"/>
            <a:ext cx="3613339" cy="217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7" descr="디자이너 직업병 : Flo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74357" y="3398215"/>
            <a:ext cx="3613339" cy="29597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7"/>
          <p:cNvSpPr txBox="1"/>
          <p:nvPr/>
        </p:nvSpPr>
        <p:spPr>
          <a:xfrm>
            <a:off x="5625366" y="356060"/>
            <a:ext cx="5911319" cy="57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로컬에서 수정본 직접 관리</a:t>
            </a:r>
            <a:endParaRPr sz="2400" b="1">
              <a:solidFill>
                <a:srgbClr val="00002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1014421" y="163925"/>
            <a:ext cx="476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연구 및 개요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배경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/>
        </p:nvSpPr>
        <p:spPr>
          <a:xfrm>
            <a:off x="4244096" y="9"/>
            <a:ext cx="7947900" cy="7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상당한 양의 파일을 로컬 컴퓨터에 직접 백업</a:t>
            </a:r>
            <a:endParaRPr sz="1800" b="1" i="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작업물이 변경될 때마다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파일을 관리</a:t>
            </a: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 함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 작업 별 반복적인 수정 필요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피드백을 받기 위해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작업물을 매번 직접 전달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 등 다른 시스템 이용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레이어 단위로 수정 시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수정될 부분의 파일을 직접 찾아야 함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파트 별 작업물을 합치는 작업 필요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(ex) 캐릭터 작업물 + 배경 작업물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001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합친 후, 최종본이 되기까지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 피드백 반영 </a:t>
            </a:r>
            <a:endParaRPr/>
          </a:p>
          <a:p>
            <a:pPr marL="800100" marR="0" lvl="1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작업물과 비교하여 최종본 선택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작업물이 괜찮다면,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작업했던 리소스 직접 찾아야 함</a:t>
            </a:r>
            <a:endParaRPr sz="1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파일이 많거나 파일 이름이 겹칠 경우 </a:t>
            </a: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관리가 힘듦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</a:t>
            </a:r>
            <a:r>
              <a:rPr lang="ko-KR" sz="18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파일이 손상</a:t>
            </a: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되었을 수 있음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t="21387" b="5997"/>
          <a:stretch/>
        </p:blipFill>
        <p:spPr>
          <a:xfrm>
            <a:off x="743887" y="1662886"/>
            <a:ext cx="3297698" cy="19819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" name="Google Shape;122;p8" descr="디자이너 직업병 : Flo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887" y="3844521"/>
            <a:ext cx="3297698" cy="27011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p8"/>
          <p:cNvSpPr txBox="1"/>
          <p:nvPr/>
        </p:nvSpPr>
        <p:spPr>
          <a:xfrm>
            <a:off x="1014420" y="163925"/>
            <a:ext cx="4909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연구 및 개요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 배경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624204" y="2177564"/>
            <a:ext cx="11021822" cy="336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그래픽 파일을 원격 저장소에서 관리</a:t>
            </a:r>
            <a:endParaRPr sz="1800" b="1" i="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usb 등이 없어도 </a:t>
            </a:r>
            <a:r>
              <a:rPr lang="ko-KR" sz="1800" b="1" i="0" u="none" strike="noStrike" cap="none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언제 어디서든 개인의 작업물에 접근이 가능</a:t>
            </a:r>
            <a:endParaRPr sz="1800" b="1" i="0" u="none" strike="noStrike" cap="none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지속적인 피드백을 받을 때 원격 저장소 접근 허용만 해주면 </a:t>
            </a:r>
            <a:r>
              <a:rPr lang="ko-KR" sz="1800" b="1" i="0" u="none" strike="noStrike" cap="none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매번 작업물을 전달해 주지 않아도 됨</a:t>
            </a:r>
            <a:endParaRPr sz="1800" b="1" i="0" u="none" strike="noStrike" cap="none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로컬에서 </a:t>
            </a:r>
            <a:r>
              <a:rPr lang="ko-KR" sz="1800" b="1" i="0" u="none" strike="noStrike" cap="none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파일이 손상되어도 </a:t>
            </a: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원격 저장소에 저장되어 있기 때문에 </a:t>
            </a:r>
            <a:r>
              <a:rPr lang="ko-KR" sz="1800" b="1" i="0" u="none" strike="noStrike" cap="none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작업에 지장이 없음</a:t>
            </a:r>
            <a:endParaRPr sz="1800" b="1" i="0" u="none" strike="noStrike" cap="none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 로그를 남겨 언제 어떤 부분을 작업했는지 DB에 기록</a:t>
            </a:r>
            <a:endParaRPr sz="1800" b="1" i="0" u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 로그를 기반으로 </a:t>
            </a:r>
            <a:r>
              <a:rPr lang="ko-KR" sz="1800" b="1" i="0" u="none" strike="noStrike" cap="none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파일 쉽게 찾을 수 있음</a:t>
            </a:r>
            <a:endParaRPr sz="1800" b="1" i="0" u="none" strike="noStrike" cap="none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ko-KR" sz="1800" b="1" i="0" u="none" strike="noStrike" cap="none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작업으로 돌아가기 수월</a:t>
            </a:r>
            <a:endParaRPr sz="1800" b="1" i="0" u="none" strike="noStrike" cap="none">
              <a:solidFill>
                <a:schemeClr val="accent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1014421" y="163925"/>
            <a:ext cx="47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 연구 및 개요</a:t>
            </a:r>
            <a:endParaRPr sz="3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1010890" y="748930"/>
            <a:ext cx="212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00002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솔루션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1920</Words>
  <Application>Microsoft Office PowerPoint</Application>
  <PresentationFormat>와이드스크린</PresentationFormat>
  <Paragraphs>601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김태양(2020158007)</cp:lastModifiedBy>
  <cp:revision>3</cp:revision>
  <dcterms:created xsi:type="dcterms:W3CDTF">2017-05-29T09:12:16Z</dcterms:created>
  <dcterms:modified xsi:type="dcterms:W3CDTF">2023-03-08T13:02:21Z</dcterms:modified>
</cp:coreProperties>
</file>