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2" r:id="rId5"/>
    <p:sldId id="273" r:id="rId6"/>
    <p:sldId id="274" r:id="rId7"/>
    <p:sldId id="265" r:id="rId8"/>
    <p:sldId id="271" r:id="rId9"/>
    <p:sldId id="275" r:id="rId10"/>
    <p:sldId id="276" r:id="rId11"/>
    <p:sldId id="264" r:id="rId12"/>
    <p:sldId id="277" r:id="rId13"/>
    <p:sldId id="266" r:id="rId14"/>
    <p:sldId id="268" r:id="rId15"/>
    <p:sldId id="269" r:id="rId16"/>
    <p:sldId id="270" r:id="rId17"/>
    <p:sldId id="267" r:id="rId18"/>
    <p:sldId id="278" r:id="rId19"/>
    <p:sldId id="279" r:id="rId20"/>
    <p:sldId id="280" r:id="rId21"/>
    <p:sldId id="281" r:id="rId22"/>
    <p:sldId id="263" r:id="rId23"/>
    <p:sldId id="282" r:id="rId24"/>
    <p:sldId id="283" r:id="rId25"/>
    <p:sldId id="284" r:id="rId26"/>
    <p:sldId id="285" r:id="rId27"/>
    <p:sldId id="287" r:id="rId28"/>
    <p:sldId id="286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5C1"/>
    <a:srgbClr val="3D81E3"/>
    <a:srgbClr val="2C3089"/>
    <a:srgbClr val="709FE2"/>
    <a:srgbClr val="548FE6"/>
    <a:srgbClr val="B6BECE"/>
    <a:srgbClr val="58C2DA"/>
    <a:srgbClr val="78A7EC"/>
    <a:srgbClr val="91B7EF"/>
    <a:srgbClr val="667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 varScale="1">
        <p:scale>
          <a:sx n="80" d="100"/>
          <a:sy n="80" d="100"/>
        </p:scale>
        <p:origin x="52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D18B1-6773-46E5-BBAF-0C92CD8DD4D3}" type="datetimeFigureOut">
              <a:rPr lang="ko-KR" altLang="en-US" smtClean="0"/>
              <a:t>2023. 3. 2.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56A1F-703A-4774-A03B-25F216372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9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56A1F-703A-4774-A03B-25F216372AE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1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ukcom2023CD/RISING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7163D23-BE93-883C-308C-48CE13A77823}"/>
              </a:ext>
            </a:extLst>
          </p:cNvPr>
          <p:cNvSpPr txBox="1"/>
          <p:nvPr/>
        </p:nvSpPr>
        <p:spPr>
          <a:xfrm>
            <a:off x="2981323" y="278130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종합설계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9FA91-C8AA-AD4D-03A7-7E120175E6D4}"/>
              </a:ext>
            </a:extLst>
          </p:cNvPr>
          <p:cNvSpPr txBox="1"/>
          <p:nvPr/>
        </p:nvSpPr>
        <p:spPr>
          <a:xfrm>
            <a:off x="1693098" y="3789623"/>
            <a:ext cx="12583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실시간으로 소통하는 </a:t>
            </a:r>
            <a:r>
              <a:rPr lang="ko-KR" altLang="en-US" sz="5400" b="1" dirty="0">
                <a:solidFill>
                  <a:srgbClr val="709FE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코딩 멘토링 플랫폼</a:t>
            </a:r>
            <a:r>
              <a:rPr lang="en-US" altLang="ko-KR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5400" dirty="0">
                <a:solidFill>
                  <a:srgbClr val="2C30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아하</a:t>
            </a:r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6768B3CD-B368-D28B-BEA5-07C19E896BA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6628" y="9491412"/>
            <a:ext cx="828706" cy="526937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48B6100-A346-1122-AD6D-103559CCA82E}"/>
              </a:ext>
            </a:extLst>
          </p:cNvPr>
          <p:cNvSpPr txBox="1"/>
          <p:nvPr/>
        </p:nvSpPr>
        <p:spPr>
          <a:xfrm>
            <a:off x="15163800" y="6590622"/>
            <a:ext cx="2763527" cy="111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Calibri"/>
              </a:rPr>
              <a:t>2020184012</a:t>
            </a:r>
            <a:r>
              <a:rPr sz="1800" spc="-95" dirty="0">
                <a:latin typeface="NanumSquare_ac" panose="020B0600000101010101" pitchFamily="34" charset="-127"/>
                <a:ea typeface="NanumSquare_ac" panose="020B0600000101010101" pitchFamily="34" charset="-127"/>
                <a:cs typeface="Calibri"/>
              </a:rPr>
              <a:t> </a:t>
            </a: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</a:rPr>
              <a:t>김하린</a:t>
            </a: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Calibri"/>
              </a:rPr>
              <a:t>2020184010</a:t>
            </a:r>
            <a:r>
              <a:rPr sz="1800" spc="-95" dirty="0">
                <a:latin typeface="NanumSquare_ac" panose="020B0600000101010101" pitchFamily="34" charset="-127"/>
                <a:ea typeface="NanumSquare_ac" panose="020B0600000101010101" pitchFamily="34" charset="-127"/>
                <a:cs typeface="Calibri"/>
              </a:rPr>
              <a:t> </a:t>
            </a: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</a:rPr>
              <a:t>김정현</a:t>
            </a:r>
          </a:p>
          <a:p>
            <a:pPr marL="12700">
              <a:lnSpc>
                <a:spcPts val="2125"/>
              </a:lnSpc>
            </a:pP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Calibri"/>
              </a:rPr>
              <a:t>2020142027</a:t>
            </a:r>
            <a:r>
              <a:rPr sz="1800" spc="-100" dirty="0">
                <a:latin typeface="NanumSquare_ac" panose="020B0600000101010101" pitchFamily="34" charset="-127"/>
                <a:ea typeface="NanumSquare_ac" panose="020B0600000101010101" pitchFamily="34" charset="-127"/>
                <a:cs typeface="Calibri"/>
              </a:rPr>
              <a:t> </a:t>
            </a: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</a:rPr>
              <a:t>이수현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Calibri"/>
              </a:rPr>
              <a:t>2018146003</a:t>
            </a:r>
            <a:r>
              <a:rPr sz="1800" spc="-100" dirty="0">
                <a:latin typeface="NanumSquare_ac" panose="020B0600000101010101" pitchFamily="34" charset="-127"/>
                <a:ea typeface="NanumSquare_ac" panose="020B0600000101010101" pitchFamily="34" charset="-127"/>
                <a:cs typeface="Calibri"/>
              </a:rPr>
              <a:t> </a:t>
            </a: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</a:rPr>
              <a:t>고원준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1E4F06A-3B99-024C-8FA2-51A49EA9C7AF}"/>
              </a:ext>
            </a:extLst>
          </p:cNvPr>
          <p:cNvSpPr txBox="1"/>
          <p:nvPr/>
        </p:nvSpPr>
        <p:spPr>
          <a:xfrm>
            <a:off x="476248" y="9639771"/>
            <a:ext cx="218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</a:rPr>
              <a:t>지도교수</a:t>
            </a:r>
            <a:r>
              <a:rPr sz="1800" spc="-225" dirty="0"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</a:rPr>
              <a:t> </a:t>
            </a: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</a:rPr>
              <a:t>전광일</a:t>
            </a:r>
            <a:r>
              <a:rPr sz="1800" spc="-225" dirty="0"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</a:rPr>
              <a:t> </a:t>
            </a:r>
            <a:r>
              <a:rPr sz="1800" dirty="0"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</a:rPr>
              <a:t>교수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0C81C4D7-117D-6628-F6BB-D0E3BA72EEE2}"/>
              </a:ext>
            </a:extLst>
          </p:cNvPr>
          <p:cNvSpPr/>
          <p:nvPr/>
        </p:nvSpPr>
        <p:spPr>
          <a:xfrm>
            <a:off x="1297692" y="2774709"/>
            <a:ext cx="2362200" cy="1371600"/>
          </a:xfrm>
          <a:prstGeom prst="ellipse">
            <a:avLst/>
          </a:prstGeom>
          <a:noFill/>
          <a:ln>
            <a:solidFill>
              <a:srgbClr val="425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solidFill>
                  <a:schemeClr val="tx1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시작</a:t>
            </a:r>
            <a:endParaRPr kumimoji="1" lang="ko-Kore-KR" altLang="en-US" dirty="0">
              <a:solidFill>
                <a:schemeClr val="tx1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C65FB4F-77A5-8CB7-082B-3856B898EBA0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3659892" y="3460505"/>
            <a:ext cx="1104900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9C5F1-1FE6-D615-40B5-85FA848365AA}"/>
              </a:ext>
            </a:extLst>
          </p:cNvPr>
          <p:cNvSpPr/>
          <p:nvPr/>
        </p:nvSpPr>
        <p:spPr>
          <a:xfrm>
            <a:off x="4764792" y="2774708"/>
            <a:ext cx="3048000" cy="1371593"/>
          </a:xfrm>
          <a:prstGeom prst="rect">
            <a:avLst/>
          </a:prstGeom>
          <a:solidFill>
            <a:srgbClr val="425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회원가입</a:t>
            </a:r>
            <a:r>
              <a:rPr kumimoji="1" lang="en-US" altLang="ko-Kore-KR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/</a:t>
            </a:r>
            <a:r>
              <a:rPr kumimoji="1"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로그인</a:t>
            </a:r>
            <a:endParaRPr kumimoji="1" lang="ko-Kore-KR" altLang="en-US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DA3360-B489-3E6E-90EF-0331DC259385}"/>
              </a:ext>
            </a:extLst>
          </p:cNvPr>
          <p:cNvSpPr/>
          <p:nvPr/>
        </p:nvSpPr>
        <p:spPr>
          <a:xfrm>
            <a:off x="8917692" y="2774708"/>
            <a:ext cx="3048000" cy="1371593"/>
          </a:xfrm>
          <a:prstGeom prst="rect">
            <a:avLst/>
          </a:prstGeom>
          <a:solidFill>
            <a:srgbClr val="425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질문 게시글 작성</a:t>
            </a:r>
            <a:endParaRPr kumimoji="1" lang="ko-Kore-KR" altLang="en-US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F6BD6B57-C111-6819-F986-C43B1ABC9FB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812792" y="3460505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078B58-9C43-4BE8-2EC6-DB5E9E2DABF6}"/>
              </a:ext>
            </a:extLst>
          </p:cNvPr>
          <p:cNvSpPr/>
          <p:nvPr/>
        </p:nvSpPr>
        <p:spPr>
          <a:xfrm>
            <a:off x="13070592" y="2774707"/>
            <a:ext cx="3048000" cy="1371593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멘토들과의</a:t>
            </a:r>
            <a:r>
              <a:rPr kumimoji="1"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채팅</a:t>
            </a:r>
            <a:endParaRPr kumimoji="1" lang="ko-Kore-KR" altLang="en-US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CAF885B-088C-D0D9-6597-D1841EA3AB87}"/>
              </a:ext>
            </a:extLst>
          </p:cNvPr>
          <p:cNvCxnSpPr>
            <a:cxnSpLocks/>
          </p:cNvCxnSpPr>
          <p:nvPr/>
        </p:nvCxnSpPr>
        <p:spPr>
          <a:xfrm>
            <a:off x="11965692" y="3460503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3CAE6B56-07BD-E9D1-FDFE-5C9DF2B9B5EA}"/>
              </a:ext>
            </a:extLst>
          </p:cNvPr>
          <p:cNvSpPr/>
          <p:nvPr/>
        </p:nvSpPr>
        <p:spPr>
          <a:xfrm>
            <a:off x="13070592" y="5116132"/>
            <a:ext cx="3048000" cy="1476316"/>
          </a:xfrm>
          <a:prstGeom prst="diamond">
            <a:avLst/>
          </a:prstGeom>
          <a:solidFill>
            <a:srgbClr val="3A7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bg1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멘토와</a:t>
            </a:r>
            <a:r>
              <a:rPr kumimoji="1" lang="ko-KR" altLang="en-US" dirty="0">
                <a:solidFill>
                  <a:schemeClr val="bg1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매칭이 되었는가</a:t>
            </a:r>
            <a:r>
              <a:rPr kumimoji="1" lang="en-US" altLang="ko-KR" dirty="0">
                <a:solidFill>
                  <a:schemeClr val="bg1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?</a:t>
            </a:r>
            <a:endParaRPr kumimoji="1" lang="ko-Kore-KR" altLang="en-US" dirty="0">
              <a:solidFill>
                <a:schemeClr val="bg1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A16FCFC-D8DD-C6DF-19E7-E51CE1C26F66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14594592" y="4146300"/>
            <a:ext cx="0" cy="96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8131FA22-0ABE-CDB7-5023-86268CB1BCB1}"/>
              </a:ext>
            </a:extLst>
          </p:cNvPr>
          <p:cNvCxnSpPr>
            <a:cxnSpLocks/>
            <a:stCxn id="27" idx="3"/>
            <a:endCxn id="24" idx="3"/>
          </p:cNvCxnSpPr>
          <p:nvPr/>
        </p:nvCxnSpPr>
        <p:spPr>
          <a:xfrm flipV="1">
            <a:off x="16118592" y="3460504"/>
            <a:ext cx="12700" cy="2393786"/>
          </a:xfrm>
          <a:prstGeom prst="bentConnector3">
            <a:avLst>
              <a:gd name="adj1" fmla="val 7174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F9A4E0F-B837-8EE0-2DF5-64008389892D}"/>
              </a:ext>
            </a:extLst>
          </p:cNvPr>
          <p:cNvSpPr txBox="1"/>
          <p:nvPr/>
        </p:nvSpPr>
        <p:spPr>
          <a:xfrm>
            <a:off x="16306800" y="5352326"/>
            <a:ext cx="1104900" cy="564198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No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8BBD9AA-BBF1-3C40-C1B4-3D641DBEB596}"/>
              </a:ext>
            </a:extLst>
          </p:cNvPr>
          <p:cNvSpPr/>
          <p:nvPr/>
        </p:nvSpPr>
        <p:spPr>
          <a:xfrm>
            <a:off x="13070592" y="7445814"/>
            <a:ext cx="3048000" cy="1371593"/>
          </a:xfrm>
          <a:prstGeom prst="rect">
            <a:avLst/>
          </a:prstGeom>
          <a:solidFill>
            <a:srgbClr val="425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멘토링 세션 시작</a:t>
            </a:r>
            <a:endParaRPr kumimoji="1" lang="ko-Kore-KR" altLang="en-US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4707D3C-CE0C-A68C-74B6-68A242859A1C}"/>
              </a:ext>
            </a:extLst>
          </p:cNvPr>
          <p:cNvCxnSpPr>
            <a:cxnSpLocks/>
            <a:stCxn id="52" idx="0"/>
            <a:endCxn id="27" idx="2"/>
          </p:cNvCxnSpPr>
          <p:nvPr/>
        </p:nvCxnSpPr>
        <p:spPr>
          <a:xfrm flipV="1">
            <a:off x="14594592" y="6592448"/>
            <a:ext cx="0" cy="85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FF8576EB-F2ED-BED4-5B7A-344552F70BDB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11965692" y="8131611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0" name="다이아몬드 959">
            <a:extLst>
              <a:ext uri="{FF2B5EF4-FFF2-40B4-BE49-F238E27FC236}">
                <a16:creationId xmlns:a16="http://schemas.microsoft.com/office/drawing/2014/main" id="{94E90731-0A7E-0DD7-2C16-FB65CE7EFF9D}"/>
              </a:ext>
            </a:extLst>
          </p:cNvPr>
          <p:cNvSpPr/>
          <p:nvPr/>
        </p:nvSpPr>
        <p:spPr>
          <a:xfrm>
            <a:off x="5404018" y="7364264"/>
            <a:ext cx="3048000" cy="1476316"/>
          </a:xfrm>
          <a:prstGeom prst="diamond">
            <a:avLst/>
          </a:prstGeom>
          <a:solidFill>
            <a:srgbClr val="3A7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코드 에디터에 충돌이 발생했는가</a:t>
            </a:r>
            <a:r>
              <a:rPr kumimoji="1" lang="en-US" altLang="ko-KR" sz="1600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?</a:t>
            </a:r>
            <a:endParaRPr kumimoji="1" lang="ko-Kore-KR" altLang="en-US" sz="1600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4BD40C5B-F32C-8DC8-4E3E-B8D8429ACDAA}"/>
              </a:ext>
            </a:extLst>
          </p:cNvPr>
          <p:cNvSpPr txBox="1"/>
          <p:nvPr/>
        </p:nvSpPr>
        <p:spPr>
          <a:xfrm>
            <a:off x="14594592" y="6714046"/>
            <a:ext cx="1104900" cy="564198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Yes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87B24DFA-40A3-8E6F-1B5C-839A6F9E8898}"/>
              </a:ext>
            </a:extLst>
          </p:cNvPr>
          <p:cNvSpPr txBox="1"/>
          <p:nvPr/>
        </p:nvSpPr>
        <p:spPr>
          <a:xfrm>
            <a:off x="4593190" y="8046247"/>
            <a:ext cx="909716" cy="564198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Yes</a:t>
            </a:r>
          </a:p>
        </p:txBody>
      </p:sp>
      <p:cxnSp>
        <p:nvCxnSpPr>
          <p:cNvPr id="963" name="직선 연결선[R] 962">
            <a:extLst>
              <a:ext uri="{FF2B5EF4-FFF2-40B4-BE49-F238E27FC236}">
                <a16:creationId xmlns:a16="http://schemas.microsoft.com/office/drawing/2014/main" id="{971C2BE3-E517-8EEC-9050-913A2D0AC496}"/>
              </a:ext>
            </a:extLst>
          </p:cNvPr>
          <p:cNvCxnSpPr>
            <a:cxnSpLocks/>
          </p:cNvCxnSpPr>
          <p:nvPr/>
        </p:nvCxnSpPr>
        <p:spPr>
          <a:xfrm flipH="1">
            <a:off x="4285507" y="8102422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6AC17ADA-DA4F-A8D2-7332-17672FC76BB1}"/>
              </a:ext>
            </a:extLst>
          </p:cNvPr>
          <p:cNvSpPr/>
          <p:nvPr/>
        </p:nvSpPr>
        <p:spPr>
          <a:xfrm>
            <a:off x="1223896" y="7416626"/>
            <a:ext cx="3048000" cy="1371593"/>
          </a:xfrm>
          <a:prstGeom prst="rect">
            <a:avLst/>
          </a:prstGeom>
          <a:solidFill>
            <a:srgbClr val="425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충돌사항 포함하여</a:t>
            </a:r>
            <a:endParaRPr kumimoji="1" lang="en-US" altLang="ko-KR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  <a:p>
            <a:pPr algn="ctr"/>
            <a:r>
              <a:rPr kumimoji="1"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내용 조작</a:t>
            </a:r>
            <a:endParaRPr kumimoji="1" lang="en-US" altLang="ko-KR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C2CB5975-A928-1BFE-3FAD-303333C1DC80}"/>
              </a:ext>
            </a:extLst>
          </p:cNvPr>
          <p:cNvSpPr/>
          <p:nvPr/>
        </p:nvSpPr>
        <p:spPr>
          <a:xfrm>
            <a:off x="9336793" y="7445813"/>
            <a:ext cx="3048000" cy="1371593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각 유저의 코드 에디터 속 </a:t>
            </a:r>
            <a:endParaRPr kumimoji="1" lang="en-US" altLang="ko-KR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  <a:p>
            <a:pPr algn="ctr"/>
            <a:r>
              <a:rPr kumimoji="1"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변경 사항 전송 및 수신</a:t>
            </a:r>
            <a:endParaRPr kumimoji="1" lang="ko-Kore-KR" altLang="en-US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cxnSp>
        <p:nvCxnSpPr>
          <p:cNvPr id="966" name="직선 연결선[R] 965">
            <a:extLst>
              <a:ext uri="{FF2B5EF4-FFF2-40B4-BE49-F238E27FC236}">
                <a16:creationId xmlns:a16="http://schemas.microsoft.com/office/drawing/2014/main" id="{B6B0E80E-17A0-F67A-575A-7867BC66A58B}"/>
              </a:ext>
            </a:extLst>
          </p:cNvPr>
          <p:cNvCxnSpPr>
            <a:cxnSpLocks/>
          </p:cNvCxnSpPr>
          <p:nvPr/>
        </p:nvCxnSpPr>
        <p:spPr>
          <a:xfrm flipH="1">
            <a:off x="8231893" y="8102422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꺾인 연결선[E] 966">
            <a:extLst>
              <a:ext uri="{FF2B5EF4-FFF2-40B4-BE49-F238E27FC236}">
                <a16:creationId xmlns:a16="http://schemas.microsoft.com/office/drawing/2014/main" id="{E48083A9-6598-E422-2A4C-33E4D032FCC0}"/>
              </a:ext>
            </a:extLst>
          </p:cNvPr>
          <p:cNvCxnSpPr>
            <a:cxnSpLocks/>
            <a:stCxn id="960" idx="0"/>
            <a:endCxn id="965" idx="0"/>
          </p:cNvCxnSpPr>
          <p:nvPr/>
        </p:nvCxnSpPr>
        <p:spPr>
          <a:xfrm rot="16200000" flipH="1">
            <a:off x="8853630" y="5438651"/>
            <a:ext cx="81549" cy="3932775"/>
          </a:xfrm>
          <a:prstGeom prst="bentConnector3">
            <a:avLst>
              <a:gd name="adj1" fmla="val -2803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TextBox 969">
            <a:extLst>
              <a:ext uri="{FF2B5EF4-FFF2-40B4-BE49-F238E27FC236}">
                <a16:creationId xmlns:a16="http://schemas.microsoft.com/office/drawing/2014/main" id="{4A2623BF-5C7C-2532-7F5A-F4D933857D1C}"/>
              </a:ext>
            </a:extLst>
          </p:cNvPr>
          <p:cNvSpPr txBox="1"/>
          <p:nvPr/>
        </p:nvSpPr>
        <p:spPr>
          <a:xfrm>
            <a:off x="6928017" y="6587311"/>
            <a:ext cx="1104900" cy="564198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No</a:t>
            </a:r>
          </a:p>
        </p:txBody>
      </p:sp>
      <p:sp>
        <p:nvSpPr>
          <p:cNvPr id="971" name="직사각형 970">
            <a:extLst>
              <a:ext uri="{FF2B5EF4-FFF2-40B4-BE49-F238E27FC236}">
                <a16:creationId xmlns:a16="http://schemas.microsoft.com/office/drawing/2014/main" id="{12D5D508-069B-E700-9A88-2F31555EEA79}"/>
              </a:ext>
            </a:extLst>
          </p:cNvPr>
          <p:cNvSpPr/>
          <p:nvPr/>
        </p:nvSpPr>
        <p:spPr>
          <a:xfrm>
            <a:off x="1223896" y="5364340"/>
            <a:ext cx="3048000" cy="1371593"/>
          </a:xfrm>
          <a:prstGeom prst="rect">
            <a:avLst/>
          </a:prstGeom>
          <a:solidFill>
            <a:srgbClr val="425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화면에 반영</a:t>
            </a:r>
            <a:endParaRPr kumimoji="1" lang="en-US" altLang="ko-KR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cxnSp>
        <p:nvCxnSpPr>
          <p:cNvPr id="972" name="직선 연결선[R] 971">
            <a:extLst>
              <a:ext uri="{FF2B5EF4-FFF2-40B4-BE49-F238E27FC236}">
                <a16:creationId xmlns:a16="http://schemas.microsoft.com/office/drawing/2014/main" id="{7B1539AE-683D-93C4-3061-43FC2B9BF75F}"/>
              </a:ext>
            </a:extLst>
          </p:cNvPr>
          <p:cNvCxnSpPr>
            <a:cxnSpLocks/>
            <a:stCxn id="964" idx="0"/>
            <a:endCxn id="971" idx="2"/>
          </p:cNvCxnSpPr>
          <p:nvPr/>
        </p:nvCxnSpPr>
        <p:spPr>
          <a:xfrm flipV="1">
            <a:off x="2747896" y="6735933"/>
            <a:ext cx="0" cy="68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CC93D4-8210-2E23-AD8D-28BA1D1DBEA1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흐름도</a:t>
            </a:r>
          </a:p>
        </p:txBody>
      </p:sp>
    </p:spTree>
    <p:extLst>
      <p:ext uri="{BB962C8B-B14F-4D97-AF65-F5344CB8AC3E}">
        <p14:creationId xmlns:p14="http://schemas.microsoft.com/office/powerpoint/2010/main" val="16450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9726" y="3850711"/>
            <a:ext cx="2107025" cy="405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 </a:t>
            </a:r>
            <a:r>
              <a:rPr lang="en-US" altLang="ko-KR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채팅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BCFED-0E16-F3EA-442C-16A8BDE52771}"/>
              </a:ext>
            </a:extLst>
          </p:cNvPr>
          <p:cNvSpPr/>
          <p:nvPr/>
        </p:nvSpPr>
        <p:spPr>
          <a:xfrm>
            <a:off x="3581400" y="5600700"/>
            <a:ext cx="3124200" cy="457200"/>
          </a:xfrm>
          <a:prstGeom prst="rect">
            <a:avLst/>
          </a:prstGeom>
          <a:solidFill>
            <a:srgbClr val="548F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WebsocketChatController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538B6F-AC00-93F7-0F8E-DE27B314843F}"/>
              </a:ext>
            </a:extLst>
          </p:cNvPr>
          <p:cNvSpPr/>
          <p:nvPr/>
        </p:nvSpPr>
        <p:spPr>
          <a:xfrm>
            <a:off x="3581400" y="6057899"/>
            <a:ext cx="3124200" cy="122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convertAndSend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(</a:t>
            </a:r>
            <a:r>
              <a:rPr lang="ko-KR" altLang="en-US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웹소켓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메시지 전송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saveChatMessage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(DB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메시지 저장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7094F-31F1-9742-A477-835C7C4E2DE0}"/>
              </a:ext>
            </a:extLst>
          </p:cNvPr>
          <p:cNvSpPr/>
          <p:nvPr/>
        </p:nvSpPr>
        <p:spPr>
          <a:xfrm>
            <a:off x="7994073" y="5829299"/>
            <a:ext cx="2590800" cy="457200"/>
          </a:xfrm>
          <a:prstGeom prst="rect">
            <a:avLst/>
          </a:prstGeom>
          <a:solidFill>
            <a:srgbClr val="548F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ChatMessageService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A580EF-4B64-DC64-733E-E812E51D5722}"/>
              </a:ext>
            </a:extLst>
          </p:cNvPr>
          <p:cNvSpPr/>
          <p:nvPr/>
        </p:nvSpPr>
        <p:spPr>
          <a:xfrm>
            <a:off x="7994073" y="6286498"/>
            <a:ext cx="25908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saveChatMessage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(DB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메시지 저장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E6D611-1892-DDD3-AEA0-62CE3C7D3149}"/>
              </a:ext>
            </a:extLst>
          </p:cNvPr>
          <p:cNvSpPr/>
          <p:nvPr/>
        </p:nvSpPr>
        <p:spPr>
          <a:xfrm>
            <a:off x="11575473" y="5829299"/>
            <a:ext cx="2819400" cy="457200"/>
          </a:xfrm>
          <a:prstGeom prst="rect">
            <a:avLst/>
          </a:prstGeom>
          <a:solidFill>
            <a:srgbClr val="548F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ChatMessageRepository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18873-8DB4-574D-C4AA-B46C0920973E}"/>
              </a:ext>
            </a:extLst>
          </p:cNvPr>
          <p:cNvSpPr/>
          <p:nvPr/>
        </p:nvSpPr>
        <p:spPr>
          <a:xfrm>
            <a:off x="11575473" y="6286498"/>
            <a:ext cx="28194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save</a:t>
            </a: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C44116-144D-B0CE-3115-E15859307C0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6705600" y="6667498"/>
            <a:ext cx="1288473" cy="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DE491BD-EE3A-AA2A-D258-74258F313DF9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0584873" y="666749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8BA8CF-AED0-7885-4C7D-2ED2388BADAA}"/>
              </a:ext>
            </a:extLst>
          </p:cNvPr>
          <p:cNvSpPr/>
          <p:nvPr/>
        </p:nvSpPr>
        <p:spPr>
          <a:xfrm>
            <a:off x="3574473" y="2933700"/>
            <a:ext cx="3124200" cy="457200"/>
          </a:xfrm>
          <a:prstGeom prst="rect">
            <a:avLst/>
          </a:prstGeom>
          <a:solidFill>
            <a:srgbClr val="548F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ChatRoomController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51FBA5-383C-146A-A3D6-8206506F4743}"/>
              </a:ext>
            </a:extLst>
          </p:cNvPr>
          <p:cNvSpPr/>
          <p:nvPr/>
        </p:nvSpPr>
        <p:spPr>
          <a:xfrm>
            <a:off x="3574473" y="3390899"/>
            <a:ext cx="3124200" cy="122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createChatRoom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findMentorChatRoom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findMenteeChatRoom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95ECCD-BF9A-B688-4A45-FC2794C704CB}"/>
              </a:ext>
            </a:extLst>
          </p:cNvPr>
          <p:cNvSpPr/>
          <p:nvPr/>
        </p:nvSpPr>
        <p:spPr>
          <a:xfrm>
            <a:off x="7994073" y="3063661"/>
            <a:ext cx="2590800" cy="457200"/>
          </a:xfrm>
          <a:prstGeom prst="rect">
            <a:avLst/>
          </a:prstGeom>
          <a:solidFill>
            <a:srgbClr val="548F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ChatRoomService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7CEB5F-1EC8-8283-8EC7-4101954B6521}"/>
              </a:ext>
            </a:extLst>
          </p:cNvPr>
          <p:cNvSpPr/>
          <p:nvPr/>
        </p:nvSpPr>
        <p:spPr>
          <a:xfrm>
            <a:off x="7994073" y="3520859"/>
            <a:ext cx="2590800" cy="102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findMentorChatRoom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findMenteeChatRoom</a:t>
            </a: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D3017D-E1CD-887D-06EE-F1A469A6CD69}"/>
              </a:ext>
            </a:extLst>
          </p:cNvPr>
          <p:cNvCxnSpPr>
            <a:cxnSpLocks/>
          </p:cNvCxnSpPr>
          <p:nvPr/>
        </p:nvCxnSpPr>
        <p:spPr>
          <a:xfrm>
            <a:off x="6698673" y="395426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B9A8279-5CC4-A62F-88ED-E3CE0C07D2FF}"/>
              </a:ext>
            </a:extLst>
          </p:cNvPr>
          <p:cNvCxnSpPr>
            <a:cxnSpLocks/>
          </p:cNvCxnSpPr>
          <p:nvPr/>
        </p:nvCxnSpPr>
        <p:spPr>
          <a:xfrm>
            <a:off x="10584873" y="405411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6F372A-B81E-7109-2C7C-D379146945B6}"/>
              </a:ext>
            </a:extLst>
          </p:cNvPr>
          <p:cNvSpPr/>
          <p:nvPr/>
        </p:nvSpPr>
        <p:spPr>
          <a:xfrm>
            <a:off x="11575473" y="3275261"/>
            <a:ext cx="2819400" cy="457200"/>
          </a:xfrm>
          <a:prstGeom prst="rect">
            <a:avLst/>
          </a:prstGeom>
          <a:solidFill>
            <a:srgbClr val="548F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ChatMessageRepository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B5D0E0-9E02-66D4-633F-13A85AE958E4}"/>
              </a:ext>
            </a:extLst>
          </p:cNvPr>
          <p:cNvSpPr/>
          <p:nvPr/>
        </p:nvSpPr>
        <p:spPr>
          <a:xfrm>
            <a:off x="11575473" y="3732460"/>
            <a:ext cx="28194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findByMentor_Id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findByMentee_Id</a:t>
            </a: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265C1-8CBA-8F04-F831-CE78BE5240B0}"/>
              </a:ext>
            </a:extLst>
          </p:cNvPr>
          <p:cNvSpPr txBox="1"/>
          <p:nvPr/>
        </p:nvSpPr>
        <p:spPr>
          <a:xfrm>
            <a:off x="1407878" y="3633742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채팅방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생성 및 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CC256C-F9E2-950E-33A5-3F4F141A285B}"/>
              </a:ext>
            </a:extLst>
          </p:cNvPr>
          <p:cNvSpPr txBox="1"/>
          <p:nvPr/>
        </p:nvSpPr>
        <p:spPr>
          <a:xfrm>
            <a:off x="1407878" y="6265833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 송수신 및 저장</a:t>
            </a:r>
          </a:p>
        </p:txBody>
      </p:sp>
    </p:spTree>
    <p:extLst>
      <p:ext uri="{BB962C8B-B14F-4D97-AF65-F5344CB8AC3E}">
        <p14:creationId xmlns:p14="http://schemas.microsoft.com/office/powerpoint/2010/main" val="71946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158BF4-970F-A5BA-9909-911A553951D2}"/>
              </a:ext>
            </a:extLst>
          </p:cNvPr>
          <p:cNvSpPr txBox="1"/>
          <p:nvPr/>
        </p:nvSpPr>
        <p:spPr>
          <a:xfrm>
            <a:off x="4724400" y="2819097"/>
            <a:ext cx="1828800" cy="564198"/>
          </a:xfrm>
          <a:prstGeom prst="roundRect">
            <a:avLst/>
          </a:prstGeom>
          <a:noFill/>
          <a:ln w="28575">
            <a:solidFill>
              <a:srgbClr val="3A7DDE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User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24908-96CC-FF34-606B-2B4C5639642B}"/>
              </a:ext>
            </a:extLst>
          </p:cNvPr>
          <p:cNvSpPr txBox="1"/>
          <p:nvPr/>
        </p:nvSpPr>
        <p:spPr>
          <a:xfrm>
            <a:off x="9906000" y="2819097"/>
            <a:ext cx="1828800" cy="564198"/>
          </a:xfrm>
          <a:prstGeom prst="roundRect">
            <a:avLst/>
          </a:prstGeom>
          <a:noFill/>
          <a:ln w="28575">
            <a:solidFill>
              <a:srgbClr val="3A7DDE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User B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E19949B-3BC7-F26D-6A02-BDD2B0001A93}"/>
              </a:ext>
            </a:extLst>
          </p:cNvPr>
          <p:cNvCxnSpPr>
            <a:cxnSpLocks/>
          </p:cNvCxnSpPr>
          <p:nvPr/>
        </p:nvCxnSpPr>
        <p:spPr>
          <a:xfrm>
            <a:off x="5632897" y="3383295"/>
            <a:ext cx="0" cy="8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0485CC2-C553-CEAF-FB37-68718B14334B}"/>
              </a:ext>
            </a:extLst>
          </p:cNvPr>
          <p:cNvCxnSpPr>
            <a:cxnSpLocks/>
          </p:cNvCxnSpPr>
          <p:nvPr/>
        </p:nvCxnSpPr>
        <p:spPr>
          <a:xfrm>
            <a:off x="10820400" y="3383295"/>
            <a:ext cx="0" cy="8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5FC3FC-187D-AF57-78D9-BF6867FC4F7D}"/>
              </a:ext>
            </a:extLst>
          </p:cNvPr>
          <p:cNvSpPr txBox="1"/>
          <p:nvPr/>
        </p:nvSpPr>
        <p:spPr>
          <a:xfrm>
            <a:off x="4725473" y="4398141"/>
            <a:ext cx="1828800" cy="564198"/>
          </a:xfrm>
          <a:prstGeom prst="round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A B C D </a:t>
            </a:r>
            <a:r>
              <a:rPr lang="en-US" altLang="ko-KR" sz="2400" dirty="0">
                <a:solidFill>
                  <a:srgbClr val="FF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5801A-DCDD-D4F8-9BDE-676FB4D15548}"/>
              </a:ext>
            </a:extLst>
          </p:cNvPr>
          <p:cNvSpPr txBox="1"/>
          <p:nvPr/>
        </p:nvSpPr>
        <p:spPr>
          <a:xfrm>
            <a:off x="9906000" y="4398141"/>
            <a:ext cx="1828800" cy="564198"/>
          </a:xfrm>
          <a:prstGeom prst="round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A B C </a:t>
            </a:r>
            <a:r>
              <a:rPr lang="en-US" altLang="ko-KR" sz="2400" dirty="0">
                <a:solidFill>
                  <a:srgbClr val="FF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x</a:t>
            </a:r>
            <a:r>
              <a: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D</a:t>
            </a:r>
            <a:endParaRPr lang="en-US" altLang="ko-KR" sz="2400" dirty="0">
              <a:solidFill>
                <a:srgbClr val="FF0000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F62BDD-E417-633C-C3C3-FF221E64DC58}"/>
              </a:ext>
            </a:extLst>
          </p:cNvPr>
          <p:cNvSpPr txBox="1"/>
          <p:nvPr/>
        </p:nvSpPr>
        <p:spPr>
          <a:xfrm>
            <a:off x="12580232" y="4398141"/>
            <a:ext cx="1828800" cy="564198"/>
          </a:xfrm>
          <a:prstGeom prst="round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3A7DDE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Local</a:t>
            </a:r>
            <a:r>
              <a:rPr lang="ko-KR" altLang="en-US" sz="2400" dirty="0">
                <a:solidFill>
                  <a:srgbClr val="3A7DDE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문자열</a:t>
            </a:r>
            <a:endParaRPr lang="en-US" altLang="ko-KR" sz="2400" dirty="0">
              <a:solidFill>
                <a:srgbClr val="3A7DDE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622E234D-38B7-62F9-A5FA-B05F27301B6F}"/>
              </a:ext>
            </a:extLst>
          </p:cNvPr>
          <p:cNvCxnSpPr>
            <a:cxnSpLocks/>
          </p:cNvCxnSpPr>
          <p:nvPr/>
        </p:nvCxnSpPr>
        <p:spPr>
          <a:xfrm>
            <a:off x="3810000" y="5187888"/>
            <a:ext cx="1104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75E0F42E-C6EC-9EA1-BDA1-0B0AA1D9AC8F}"/>
              </a:ext>
            </a:extLst>
          </p:cNvPr>
          <p:cNvGraphicFramePr>
            <a:graphicFrameLocks noGrp="1"/>
          </p:cNvGraphicFramePr>
          <p:nvPr/>
        </p:nvGraphicFramePr>
        <p:xfrm>
          <a:off x="4579658" y="5694171"/>
          <a:ext cx="2362200" cy="826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327700526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20900448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3055913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60795105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797008574"/>
                    </a:ext>
                  </a:extLst>
                </a:gridCol>
              </a:tblGrid>
              <a:tr h="413305"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ko-Kore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528867"/>
                  </a:ext>
                </a:extLst>
              </a:tr>
              <a:tr h="413305"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33488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5E7E79F-18AB-F6EC-90F6-2F93C6FFB388}"/>
              </a:ext>
            </a:extLst>
          </p:cNvPr>
          <p:cNvGraphicFramePr>
            <a:graphicFrameLocks noGrp="1"/>
          </p:cNvGraphicFramePr>
          <p:nvPr/>
        </p:nvGraphicFramePr>
        <p:xfrm>
          <a:off x="9639300" y="5694171"/>
          <a:ext cx="2362200" cy="826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327700526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20900448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3055913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60795105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797008574"/>
                    </a:ext>
                  </a:extLst>
                </a:gridCol>
              </a:tblGrid>
              <a:tr h="413305"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ore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528867"/>
                  </a:ext>
                </a:extLst>
              </a:tr>
              <a:tr h="413305"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33488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C7ED293-C3B8-9D9E-513D-4E6F0FF15F36}"/>
              </a:ext>
            </a:extLst>
          </p:cNvPr>
          <p:cNvSpPr txBox="1"/>
          <p:nvPr/>
        </p:nvSpPr>
        <p:spPr>
          <a:xfrm>
            <a:off x="12617795" y="5957120"/>
            <a:ext cx="1828800" cy="564198"/>
          </a:xfrm>
          <a:prstGeom prst="round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3A7DDE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CRDT</a:t>
            </a:r>
          </a:p>
        </p:txBody>
      </p:sp>
      <p:grpSp>
        <p:nvGrpSpPr>
          <p:cNvPr id="32" name="그룹 1005">
            <a:extLst>
              <a:ext uri="{FF2B5EF4-FFF2-40B4-BE49-F238E27FC236}">
                <a16:creationId xmlns:a16="http://schemas.microsoft.com/office/drawing/2014/main" id="{E527B8B5-3C89-49CC-78BD-9B049780BCCB}"/>
              </a:ext>
            </a:extLst>
          </p:cNvPr>
          <p:cNvGrpSpPr/>
          <p:nvPr/>
        </p:nvGrpSpPr>
        <p:grpSpPr>
          <a:xfrm>
            <a:off x="7924800" y="8113991"/>
            <a:ext cx="928886" cy="868705"/>
            <a:chOff x="2064914" y="4633633"/>
            <a:chExt cx="3435972" cy="3435972"/>
          </a:xfrm>
        </p:grpSpPr>
        <p:pic>
          <p:nvPicPr>
            <p:cNvPr id="33" name="Object 19">
              <a:extLst>
                <a:ext uri="{FF2B5EF4-FFF2-40B4-BE49-F238E27FC236}">
                  <a16:creationId xmlns:a16="http://schemas.microsoft.com/office/drawing/2014/main" id="{4F34C917-B73F-F550-63C9-D852138BA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4914" y="4633633"/>
              <a:ext cx="3435972" cy="3435972"/>
            </a:xfrm>
            <a:prstGeom prst="rect">
              <a:avLst/>
            </a:prstGeom>
          </p:spPr>
        </p:pic>
      </p:grp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8A40441-484E-65A5-1662-2B987590BDD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760758" y="6520781"/>
            <a:ext cx="2164042" cy="202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CC910957-160C-E2A8-15D1-4234360A110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8853686" y="6520781"/>
            <a:ext cx="2119114" cy="202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EA1359-C2E6-56BD-D32C-8A13374B96BE}"/>
              </a:ext>
            </a:extLst>
          </p:cNvPr>
          <p:cNvSpPr txBox="1"/>
          <p:nvPr/>
        </p:nvSpPr>
        <p:spPr>
          <a:xfrm>
            <a:off x="7474843" y="9001125"/>
            <a:ext cx="1828800" cy="448705"/>
          </a:xfrm>
          <a:prstGeom prst="round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REMOTE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BD23CC-DA9D-A9FC-2505-5B87FF2B4FBA}"/>
              </a:ext>
            </a:extLst>
          </p:cNvPr>
          <p:cNvSpPr txBox="1"/>
          <p:nvPr/>
        </p:nvSpPr>
        <p:spPr>
          <a:xfrm>
            <a:off x="7517373" y="6197897"/>
            <a:ext cx="1828800" cy="448705"/>
          </a:xfrm>
          <a:prstGeom prst="round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insert(e, 3.1)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CC50A-0614-9D34-709B-176D61A0C37F}"/>
              </a:ext>
            </a:extLst>
          </p:cNvPr>
          <p:cNvSpPr txBox="1"/>
          <p:nvPr/>
        </p:nvSpPr>
        <p:spPr>
          <a:xfrm>
            <a:off x="7542995" y="7352255"/>
            <a:ext cx="1828800" cy="448705"/>
          </a:xfrm>
          <a:prstGeom prst="round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insert(x, 2.1)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6ABDDFB-CBD1-15EE-7C20-A25D2F1873B9}"/>
              </a:ext>
            </a:extLst>
          </p:cNvPr>
          <p:cNvCxnSpPr/>
          <p:nvPr/>
        </p:nvCxnSpPr>
        <p:spPr>
          <a:xfrm>
            <a:off x="7219145" y="6788088"/>
            <a:ext cx="2476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4C3E154-4296-E716-DB2E-5A90A3D60E0C}"/>
              </a:ext>
            </a:extLst>
          </p:cNvPr>
          <p:cNvCxnSpPr>
            <a:cxnSpLocks/>
          </p:cNvCxnSpPr>
          <p:nvPr/>
        </p:nvCxnSpPr>
        <p:spPr>
          <a:xfrm flipH="1">
            <a:off x="7181850" y="7169088"/>
            <a:ext cx="2513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5A4D35-CA9F-3435-8EE2-BA446EF82BE2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공유 알고리즘</a:t>
            </a:r>
          </a:p>
        </p:txBody>
      </p:sp>
    </p:spTree>
    <p:extLst>
      <p:ext uri="{BB962C8B-B14F-4D97-AF65-F5344CB8AC3E}">
        <p14:creationId xmlns:p14="http://schemas.microsoft.com/office/powerpoint/2010/main" val="121091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 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API</a:t>
            </a:r>
            <a:endParaRPr lang="ko-KR" altLang="en-US" sz="4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BC415-0377-C8F1-5F23-EA6F5A75D253}"/>
              </a:ext>
            </a:extLst>
          </p:cNvPr>
          <p:cNvSpPr txBox="1"/>
          <p:nvPr/>
        </p:nvSpPr>
        <p:spPr>
          <a:xfrm>
            <a:off x="4953000" y="2663406"/>
            <a:ext cx="515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채팅방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번호에 해당하는 메세지들을 구하는 메소드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7439A-BF8C-9FC1-A075-AD961840E2B5}"/>
              </a:ext>
            </a:extLst>
          </p:cNvPr>
          <p:cNvSpPr/>
          <p:nvPr/>
        </p:nvSpPr>
        <p:spPr>
          <a:xfrm>
            <a:off x="2590800" y="2663406"/>
            <a:ext cx="2019300" cy="457200"/>
          </a:xfrm>
          <a:prstGeom prst="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getMessages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8D54764-6D09-3433-88DC-25C406E51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85028"/>
              </p:ext>
            </p:extLst>
          </p:nvPr>
        </p:nvGraphicFramePr>
        <p:xfrm>
          <a:off x="5105400" y="3467100"/>
          <a:ext cx="108204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8537204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17258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ResponseEntity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b="0" dirty="0" err="1"/>
                        <a:t>ResultResponse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getMessagesLong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chatRoomId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리턴값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채팅 메시지 </a:t>
                      </a: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Dto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List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채팅방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번호를 입력하면 그 채팅방에 해당하는 메시지 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List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</a:t>
                      </a:r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리턴함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getMessages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(1) (1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 </a:t>
                      </a:r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채팅방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70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49ED98-758B-E172-516C-11F1E3768A9B}"/>
              </a:ext>
            </a:extLst>
          </p:cNvPr>
          <p:cNvSpPr txBox="1"/>
          <p:nvPr/>
        </p:nvSpPr>
        <p:spPr>
          <a:xfrm>
            <a:off x="4953000" y="5944266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게시글에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해당하는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채팅방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생성 메소드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17332-E58D-0279-B21A-2223C852106B}"/>
              </a:ext>
            </a:extLst>
          </p:cNvPr>
          <p:cNvSpPr/>
          <p:nvPr/>
        </p:nvSpPr>
        <p:spPr>
          <a:xfrm>
            <a:off x="2286000" y="5944266"/>
            <a:ext cx="2324100" cy="457200"/>
          </a:xfrm>
          <a:prstGeom prst="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createChatRoom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19424F05-9ABD-3E08-2EB3-9CA0C229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3229"/>
              </p:ext>
            </p:extLst>
          </p:nvPr>
        </p:nvGraphicFramePr>
        <p:xfrm>
          <a:off x="5105400" y="6747960"/>
          <a:ext cx="108204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8537204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17258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b="0" dirty="0" err="1"/>
                        <a:t>ResponseEntity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b="0" dirty="0" err="1"/>
                        <a:t>ResultResponse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createChatRoom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User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loginUser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리턴값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생성된 </a:t>
                      </a:r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채팅방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Dto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로그인된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유저의 </a:t>
                      </a:r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게시글에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대응되는 </a:t>
                      </a:r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채팅방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createChatRoom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(1, user)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7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2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모듈 상세 설계 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API</a:t>
            </a:r>
            <a:endParaRPr lang="ko-KR" altLang="en-US" sz="4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BC415-0377-C8F1-5F23-EA6F5A75D253}"/>
              </a:ext>
            </a:extLst>
          </p:cNvPr>
          <p:cNvSpPr txBox="1"/>
          <p:nvPr/>
        </p:nvSpPr>
        <p:spPr>
          <a:xfrm>
            <a:off x="4953000" y="2663406"/>
            <a:ext cx="448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유저가 멘티인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채팅방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목록 반환하는 메소드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7439A-BF8C-9FC1-A075-AD961840E2B5}"/>
              </a:ext>
            </a:extLst>
          </p:cNvPr>
          <p:cNvSpPr/>
          <p:nvPr/>
        </p:nvSpPr>
        <p:spPr>
          <a:xfrm>
            <a:off x="1759527" y="2663406"/>
            <a:ext cx="2857500" cy="457200"/>
          </a:xfrm>
          <a:prstGeom prst="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findMenteeChatRoom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8D54764-6D09-3433-88DC-25C406E51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03826"/>
              </p:ext>
            </p:extLst>
          </p:nvPr>
        </p:nvGraphicFramePr>
        <p:xfrm>
          <a:off x="5105400" y="3467100"/>
          <a:ext cx="108204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8537204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17258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b="0" dirty="0" err="1"/>
                        <a:t>ResponseEntity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b="0" dirty="0" err="1"/>
                        <a:t>ResultResponse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findMenteeChatRoom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(User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loginUser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리턴값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채팅방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Dto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List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로그인된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유저가 멘티인 </a:t>
                      </a:r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채팅방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목록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findMenteeChatRoom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(user)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70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49ED98-758B-E172-516C-11F1E3768A9B}"/>
              </a:ext>
            </a:extLst>
          </p:cNvPr>
          <p:cNvSpPr txBox="1"/>
          <p:nvPr/>
        </p:nvSpPr>
        <p:spPr>
          <a:xfrm>
            <a:off x="4953000" y="5944266"/>
            <a:ext cx="4644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채팅방에서 상대에게 메시지 전송하는 메소드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17332-E58D-0279-B21A-2223C852106B}"/>
              </a:ext>
            </a:extLst>
          </p:cNvPr>
          <p:cNvSpPr/>
          <p:nvPr/>
        </p:nvSpPr>
        <p:spPr>
          <a:xfrm>
            <a:off x="2019300" y="5944266"/>
            <a:ext cx="2324100" cy="457200"/>
          </a:xfrm>
          <a:prstGeom prst="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send()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19424F05-9ABD-3E08-2EB3-9CA0C229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60053"/>
              </p:ext>
            </p:extLst>
          </p:nvPr>
        </p:nvGraphicFramePr>
        <p:xfrm>
          <a:off x="5105400" y="6747960"/>
          <a:ext cx="108204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8537204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17258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(</a:t>
                      </a:r>
                      <a:r>
                        <a:rPr lang="en-US" altLang="ko-KR" b="0" dirty="0" err="1"/>
                        <a:t>MessageDto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b="0" dirty="0" err="1"/>
                        <a:t>ChatMessageDto</a:t>
                      </a:r>
                      <a:r>
                        <a:rPr lang="en-US" altLang="ko-KR" b="0" dirty="0"/>
                        <a:t>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msg, Long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chatRoomId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리턴값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설명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채팅방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상대에게 메시지를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예시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send(message, 1)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7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6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 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API</a:t>
            </a:r>
            <a:endParaRPr lang="ko-KR" altLang="en-US" sz="4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BC415-0377-C8F1-5F23-EA6F5A75D253}"/>
              </a:ext>
            </a:extLst>
          </p:cNvPr>
          <p:cNvSpPr txBox="1"/>
          <p:nvPr/>
        </p:nvSpPr>
        <p:spPr>
          <a:xfrm>
            <a:off x="4953000" y="2663406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게시글에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댓글 작성하는 메소드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7439A-BF8C-9FC1-A075-AD961840E2B5}"/>
              </a:ext>
            </a:extLst>
          </p:cNvPr>
          <p:cNvSpPr/>
          <p:nvPr/>
        </p:nvSpPr>
        <p:spPr>
          <a:xfrm>
            <a:off x="2514600" y="2634861"/>
            <a:ext cx="2050473" cy="457200"/>
          </a:xfrm>
          <a:prstGeom prst="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create()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8D54764-6D09-3433-88DC-25C406E51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52538"/>
              </p:ext>
            </p:extLst>
          </p:nvPr>
        </p:nvGraphicFramePr>
        <p:xfrm>
          <a:off x="5105400" y="3467100"/>
          <a:ext cx="10820400" cy="1752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8537204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17258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b="0" dirty="0" err="1"/>
                        <a:t>ResponseEntity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b="0" dirty="0" err="1"/>
                        <a:t>ResultResponse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create(</a:t>
                      </a:r>
                      <a:r>
                        <a:rPr lang="en-US" altLang="ko-KR" b="0" dirty="0" err="1"/>
                        <a:t>CommentDto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b="0" dirty="0" err="1"/>
                        <a:t>CommentCreateRequest</a:t>
                      </a:r>
                      <a:r>
                        <a:rPr lang="en-US" altLang="ko-KR" b="0" dirty="0"/>
                        <a:t>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createRequest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User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loginUser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리턴값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작성된 </a:t>
                      </a:r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게시글에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댓글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create(</a:t>
                      </a: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requestDto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user)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70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49ED98-758B-E172-516C-11F1E3768A9B}"/>
              </a:ext>
            </a:extLst>
          </p:cNvPr>
          <p:cNvSpPr txBox="1"/>
          <p:nvPr/>
        </p:nvSpPr>
        <p:spPr>
          <a:xfrm>
            <a:off x="4953000" y="5944266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댓글을 모두 불러오는 메소드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17332-E58D-0279-B21A-2223C852106B}"/>
              </a:ext>
            </a:extLst>
          </p:cNvPr>
          <p:cNvSpPr/>
          <p:nvPr/>
        </p:nvSpPr>
        <p:spPr>
          <a:xfrm>
            <a:off x="2019300" y="5944266"/>
            <a:ext cx="2324100" cy="457200"/>
          </a:xfrm>
          <a:prstGeom prst="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getComments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19424F05-9ABD-3E08-2EB3-9CA0C229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38976"/>
              </p:ext>
            </p:extLst>
          </p:nvPr>
        </p:nvGraphicFramePr>
        <p:xfrm>
          <a:off x="5105400" y="6747960"/>
          <a:ext cx="108204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8537204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17258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b="0" dirty="0" err="1"/>
                        <a:t>ResponseEntity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b="0" dirty="0" err="1"/>
                        <a:t>ResultResponse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getComments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(Long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리턴값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게시글 번호에 해당되는 댓글 </a:t>
                      </a: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Dto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List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설명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게시글 번호에 해당하는 모든 댓글을 불러옴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getComents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(1)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7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26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 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API</a:t>
            </a:r>
            <a:endParaRPr lang="ko-KR" altLang="en-US" sz="4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BC415-0377-C8F1-5F23-EA6F5A75D253}"/>
              </a:ext>
            </a:extLst>
          </p:cNvPr>
          <p:cNvSpPr txBox="1"/>
          <p:nvPr/>
        </p:nvSpPr>
        <p:spPr>
          <a:xfrm>
            <a:off x="4953000" y="2663406"/>
            <a:ext cx="5436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 공유 에디터에서 작성한 코드를 전송하는 메소드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7439A-BF8C-9FC1-A075-AD961840E2B5}"/>
              </a:ext>
            </a:extLst>
          </p:cNvPr>
          <p:cNvSpPr/>
          <p:nvPr/>
        </p:nvSpPr>
        <p:spPr>
          <a:xfrm>
            <a:off x="2514600" y="2634861"/>
            <a:ext cx="2050473" cy="457200"/>
          </a:xfrm>
          <a:prstGeom prst="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send()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8D54764-6D09-3433-88DC-25C406E51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0484"/>
              </p:ext>
            </p:extLst>
          </p:nvPr>
        </p:nvGraphicFramePr>
        <p:xfrm>
          <a:off x="5105400" y="3467100"/>
          <a:ext cx="108204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8537204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17258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send(</a:t>
                      </a:r>
                      <a:r>
                        <a:rPr lang="en-US" altLang="ko-KR" b="0" dirty="0"/>
                        <a:t>Operation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Long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리턴값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유저가 작성한 코드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(operation)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상대편 유저에게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send(operation, 1)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70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49ED98-758B-E172-516C-11F1E3768A9B}"/>
              </a:ext>
            </a:extLst>
          </p:cNvPr>
          <p:cNvSpPr txBox="1"/>
          <p:nvPr/>
        </p:nvSpPr>
        <p:spPr>
          <a:xfrm>
            <a:off x="4953000" y="5944266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메소드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17332-E58D-0279-B21A-2223C852106B}"/>
              </a:ext>
            </a:extLst>
          </p:cNvPr>
          <p:cNvSpPr/>
          <p:nvPr/>
        </p:nvSpPr>
        <p:spPr>
          <a:xfrm>
            <a:off x="2171700" y="5944266"/>
            <a:ext cx="2324100" cy="457200"/>
          </a:xfrm>
          <a:prstGeom prst="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Registration()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19424F05-9ABD-3E08-2EB3-9CA0C229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69340"/>
              </p:ext>
            </p:extLst>
          </p:nvPr>
        </p:nvGraphicFramePr>
        <p:xfrm>
          <a:off x="5105400" y="6747960"/>
          <a:ext cx="108204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8537204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17258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send(</a:t>
                      </a:r>
                      <a:r>
                        <a:rPr lang="en-US" altLang="ko-KR" b="0" dirty="0"/>
                        <a:t>Operation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Long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postId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리턴값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설명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기존 계정이 없을 경우 새로 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Registration(operation, 1)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7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23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직사각형 986">
            <a:extLst>
              <a:ext uri="{FF2B5EF4-FFF2-40B4-BE49-F238E27FC236}">
                <a16:creationId xmlns:a16="http://schemas.microsoft.com/office/drawing/2014/main" id="{8631D72F-8549-7E25-E7AB-9945FD5A6367}"/>
              </a:ext>
            </a:extLst>
          </p:cNvPr>
          <p:cNvSpPr/>
          <p:nvPr/>
        </p:nvSpPr>
        <p:spPr>
          <a:xfrm>
            <a:off x="1084936" y="2249980"/>
            <a:ext cx="7848600" cy="6365270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78053" y="6768750"/>
            <a:ext cx="2107025" cy="405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 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DB</a:t>
            </a:r>
            <a:endParaRPr lang="ko-KR" altLang="en-US" sz="4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15C4F4-3441-1B82-6125-995F2049E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2274460"/>
            <a:ext cx="1913021" cy="2971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A6BFB3-78A3-24B2-32BC-A9CB7870C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6888" y="2277329"/>
            <a:ext cx="1913021" cy="35336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FA7932-0A07-DC5E-1BE5-CD83FAA77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8364" y="2292918"/>
            <a:ext cx="1913021" cy="29348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0BCAFE6-3CAD-B97F-1563-EC289C7EA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2956" y="5813278"/>
            <a:ext cx="1913021" cy="25546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FA153C5-0FF8-DA5D-0F61-D1B1BAE00B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97820" y="5805831"/>
            <a:ext cx="1905000" cy="256210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7CF0260-477B-9CDF-22FA-11A43250ED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35928" y="7404092"/>
            <a:ext cx="1605489" cy="12111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8BE8FFB-4CF0-203F-1B61-97DDD15F2E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46311" y="6119006"/>
            <a:ext cx="1605489" cy="1119032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EB07DB7-F306-F3B9-3202-08A9EAE1FEC3}"/>
              </a:ext>
            </a:extLst>
          </p:cNvPr>
          <p:cNvSpPr/>
          <p:nvPr/>
        </p:nvSpPr>
        <p:spPr>
          <a:xfrm>
            <a:off x="2549256" y="3134759"/>
            <a:ext cx="1524000" cy="546307"/>
          </a:xfrm>
          <a:prstGeom prst="round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User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1F632AA-0A9A-3F5D-E9A9-D7A47D8B68E9}"/>
              </a:ext>
            </a:extLst>
          </p:cNvPr>
          <p:cNvSpPr/>
          <p:nvPr/>
        </p:nvSpPr>
        <p:spPr>
          <a:xfrm>
            <a:off x="3844656" y="4303578"/>
            <a:ext cx="1524000" cy="546307"/>
          </a:xfrm>
          <a:prstGeom prst="round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Post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ABF33-63A0-0C0F-F840-A2D88F4BD6B1}"/>
              </a:ext>
            </a:extLst>
          </p:cNvPr>
          <p:cNvSpPr/>
          <p:nvPr/>
        </p:nvSpPr>
        <p:spPr>
          <a:xfrm>
            <a:off x="1611745" y="5925900"/>
            <a:ext cx="1524000" cy="546307"/>
          </a:xfrm>
          <a:prstGeom prst="round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Chat_room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659736-6475-A815-86ED-3EE048DB7508}"/>
              </a:ext>
            </a:extLst>
          </p:cNvPr>
          <p:cNvSpPr/>
          <p:nvPr/>
        </p:nvSpPr>
        <p:spPr>
          <a:xfrm>
            <a:off x="4737027" y="5833880"/>
            <a:ext cx="1524000" cy="546307"/>
          </a:xfrm>
          <a:prstGeom prst="round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Comment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02B6234-F5AD-93C9-FCA1-A32298963ED1}"/>
              </a:ext>
            </a:extLst>
          </p:cNvPr>
          <p:cNvSpPr/>
          <p:nvPr/>
        </p:nvSpPr>
        <p:spPr>
          <a:xfrm>
            <a:off x="1421245" y="7289493"/>
            <a:ext cx="1905000" cy="546307"/>
          </a:xfrm>
          <a:prstGeom prst="round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Chat_message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8B76131-9004-44FE-0DB7-8361DEF1385C}"/>
              </a:ext>
            </a:extLst>
          </p:cNvPr>
          <p:cNvSpPr/>
          <p:nvPr/>
        </p:nvSpPr>
        <p:spPr>
          <a:xfrm>
            <a:off x="6705600" y="4252298"/>
            <a:ext cx="1524000" cy="546307"/>
          </a:xfrm>
          <a:prstGeom prst="round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Tag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67AC643-1263-B30E-5858-18D9492EC4D2}"/>
              </a:ext>
            </a:extLst>
          </p:cNvPr>
          <p:cNvSpPr/>
          <p:nvPr/>
        </p:nvSpPr>
        <p:spPr>
          <a:xfrm>
            <a:off x="6705600" y="5852498"/>
            <a:ext cx="1524000" cy="546307"/>
          </a:xfrm>
          <a:prstGeom prst="round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Post_tag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23C45CE-C62C-D30A-E693-AF62AF9AF6C1}"/>
              </a:ext>
            </a:extLst>
          </p:cNvPr>
          <p:cNvCxnSpPr>
            <a:stCxn id="33" idx="0"/>
          </p:cNvCxnSpPr>
          <p:nvPr/>
        </p:nvCxnSpPr>
        <p:spPr>
          <a:xfrm flipV="1">
            <a:off x="5499027" y="4112805"/>
            <a:ext cx="0" cy="17210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6108B1-E41B-9928-F521-4FAC408E6F4E}"/>
              </a:ext>
            </a:extLst>
          </p:cNvPr>
          <p:cNvCxnSpPr/>
          <p:nvPr/>
        </p:nvCxnSpPr>
        <p:spPr>
          <a:xfrm flipH="1">
            <a:off x="4606656" y="4112805"/>
            <a:ext cx="8923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1086732-3B06-F872-A84F-0DBA86873C36}"/>
              </a:ext>
            </a:extLst>
          </p:cNvPr>
          <p:cNvCxnSpPr>
            <a:stCxn id="31" idx="0"/>
          </p:cNvCxnSpPr>
          <p:nvPr/>
        </p:nvCxnSpPr>
        <p:spPr>
          <a:xfrm flipV="1">
            <a:off x="4606656" y="4112805"/>
            <a:ext cx="0" cy="19077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4427444-E322-52CA-36D5-E6ED36910F94}"/>
              </a:ext>
            </a:extLst>
          </p:cNvPr>
          <p:cNvCxnSpPr>
            <a:cxnSpLocks/>
            <a:endCxn id="29" idx="3"/>
          </p:cNvCxnSpPr>
          <p:nvPr/>
        </p:nvCxnSpPr>
        <p:spPr>
          <a:xfrm rot="10800000">
            <a:off x="4073257" y="3407914"/>
            <a:ext cx="935979" cy="704891"/>
          </a:xfrm>
          <a:prstGeom prst="bentConnector3">
            <a:avLst>
              <a:gd name="adj1" fmla="val -4768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D062844-35B8-924A-5253-854CEA9183EE}"/>
              </a:ext>
            </a:extLst>
          </p:cNvPr>
          <p:cNvCxnSpPr>
            <a:cxnSpLocks/>
          </p:cNvCxnSpPr>
          <p:nvPr/>
        </p:nvCxnSpPr>
        <p:spPr>
          <a:xfrm flipV="1">
            <a:off x="2717186" y="3681066"/>
            <a:ext cx="0" cy="224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81B17A-B528-4EB5-0343-2EBB4366FFE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373745" y="6440229"/>
            <a:ext cx="0" cy="84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직선 연결선 963">
            <a:extLst>
              <a:ext uri="{FF2B5EF4-FFF2-40B4-BE49-F238E27FC236}">
                <a16:creationId xmlns:a16="http://schemas.microsoft.com/office/drawing/2014/main" id="{07B01846-595E-D756-E39D-D93EFEF6BBA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7467600" y="5332005"/>
            <a:ext cx="7526" cy="520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직선 연결선 964">
            <a:extLst>
              <a:ext uri="{FF2B5EF4-FFF2-40B4-BE49-F238E27FC236}">
                <a16:creationId xmlns:a16="http://schemas.microsoft.com/office/drawing/2014/main" id="{8AA46422-49FF-1EFF-EF30-B1B7DBFB5F21}"/>
              </a:ext>
            </a:extLst>
          </p:cNvPr>
          <p:cNvCxnSpPr>
            <a:cxnSpLocks/>
          </p:cNvCxnSpPr>
          <p:nvPr/>
        </p:nvCxnSpPr>
        <p:spPr>
          <a:xfrm flipH="1">
            <a:off x="2373745" y="5332005"/>
            <a:ext cx="50938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직선 연결선 965">
            <a:extLst>
              <a:ext uri="{FF2B5EF4-FFF2-40B4-BE49-F238E27FC236}">
                <a16:creationId xmlns:a16="http://schemas.microsoft.com/office/drawing/2014/main" id="{1475BDE9-D574-2D62-049B-5F696EF5F48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373745" y="5332005"/>
            <a:ext cx="0" cy="593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직선 화살표 연결선 982">
            <a:extLst>
              <a:ext uri="{FF2B5EF4-FFF2-40B4-BE49-F238E27FC236}">
                <a16:creationId xmlns:a16="http://schemas.microsoft.com/office/drawing/2014/main" id="{D8A278A6-0B11-68FE-385B-215E8FEE0EDA}"/>
              </a:ext>
            </a:extLst>
          </p:cNvPr>
          <p:cNvCxnSpPr>
            <a:cxnSpLocks/>
          </p:cNvCxnSpPr>
          <p:nvPr/>
        </p:nvCxnSpPr>
        <p:spPr>
          <a:xfrm flipV="1">
            <a:off x="4613583" y="4798605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직선 화살표 연결선 984">
            <a:extLst>
              <a:ext uri="{FF2B5EF4-FFF2-40B4-BE49-F238E27FC236}">
                <a16:creationId xmlns:a16="http://schemas.microsoft.com/office/drawing/2014/main" id="{255A1F54-FD87-624C-9271-8B5D8916CB4D}"/>
              </a:ext>
            </a:extLst>
          </p:cNvPr>
          <p:cNvCxnSpPr>
            <a:cxnSpLocks/>
          </p:cNvCxnSpPr>
          <p:nvPr/>
        </p:nvCxnSpPr>
        <p:spPr>
          <a:xfrm flipV="1">
            <a:off x="7670186" y="4798605"/>
            <a:ext cx="0" cy="105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8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08EFA25-8287-EECD-1ADD-3C10AEBD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32" y="2476500"/>
            <a:ext cx="9144000" cy="5136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FE5668-0D3F-6EC7-AEE6-1DB64685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2476500"/>
            <a:ext cx="6371197" cy="53349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C440AA-F32E-8FE9-6FC5-3C2EBA6A00F2}"/>
              </a:ext>
            </a:extLst>
          </p:cNvPr>
          <p:cNvSpPr txBox="1"/>
          <p:nvPr/>
        </p:nvSpPr>
        <p:spPr>
          <a:xfrm>
            <a:off x="1150232" y="8168313"/>
            <a:ext cx="3650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회원가입 및 로그인 페이지</a:t>
            </a:r>
            <a:endParaRPr lang="ko-Kore-KR" altLang="en-US" sz="2000" b="1" dirty="0">
              <a:solidFill>
                <a:srgbClr val="3A7DDE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3D000-CFCD-57C2-825A-3B2B775CE261}"/>
              </a:ext>
            </a:extLst>
          </p:cNvPr>
          <p:cNvSpPr txBox="1"/>
          <p:nvPr/>
        </p:nvSpPr>
        <p:spPr>
          <a:xfrm>
            <a:off x="11201400" y="8168313"/>
            <a:ext cx="3650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메인 페이지</a:t>
            </a:r>
            <a:endParaRPr lang="ko-Kore-KR" altLang="en-US" sz="2000" b="1" dirty="0">
              <a:solidFill>
                <a:srgbClr val="3A7DDE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BAED3-7A9E-3609-67C5-9DB99427D84F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 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UI</a:t>
            </a:r>
            <a:endParaRPr lang="ko-KR" altLang="en-US" sz="4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5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E47C76E-73E4-F229-1B2A-1B98ECC3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32" y="2425547"/>
            <a:ext cx="7377504" cy="5714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A7E8F7-99B6-B3F8-0DF8-2905BF1FB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975" y="2396307"/>
            <a:ext cx="6175372" cy="5782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393C8-C8FE-96BF-081B-093A230F92BF}"/>
              </a:ext>
            </a:extLst>
          </p:cNvPr>
          <p:cNvSpPr txBox="1"/>
          <p:nvPr/>
        </p:nvSpPr>
        <p:spPr>
          <a:xfrm>
            <a:off x="1150232" y="8427063"/>
            <a:ext cx="3650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 err="1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질문글</a:t>
            </a:r>
            <a:r>
              <a:rPr kumimoji="1" lang="ko-KR" altLang="en-US" sz="2000" b="1" dirty="0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작성 페이지</a:t>
            </a:r>
            <a:endParaRPr lang="ko-Kore-KR" altLang="en-US" sz="2000" b="1" dirty="0">
              <a:solidFill>
                <a:srgbClr val="3A7DDE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80821-45E8-1ADE-1144-7D0F37FCB68E}"/>
              </a:ext>
            </a:extLst>
          </p:cNvPr>
          <p:cNvSpPr txBox="1"/>
          <p:nvPr/>
        </p:nvSpPr>
        <p:spPr>
          <a:xfrm>
            <a:off x="9958975" y="8427063"/>
            <a:ext cx="3650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 err="1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질문글</a:t>
            </a:r>
            <a:r>
              <a:rPr kumimoji="1" lang="ko-KR" altLang="en-US" sz="2000" b="1" dirty="0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페이지</a:t>
            </a:r>
            <a:endParaRPr lang="ko-Kore-KR" altLang="en-US" sz="2000" b="1" dirty="0">
              <a:solidFill>
                <a:srgbClr val="3A7DDE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0BCC9-1FB3-CEB6-5AF0-C7A0C9B6935B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 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UI</a:t>
            </a:r>
            <a:endParaRPr lang="ko-KR" altLang="en-US" sz="4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06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6635" y="4229100"/>
            <a:ext cx="4630833" cy="13707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53" y="9540876"/>
            <a:ext cx="369873" cy="41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60633F-46B6-E883-11ED-4F573AE83345}"/>
              </a:ext>
            </a:extLst>
          </p:cNvPr>
          <p:cNvSpPr txBox="1"/>
          <p:nvPr/>
        </p:nvSpPr>
        <p:spPr>
          <a:xfrm>
            <a:off x="3187281" y="5975548"/>
            <a:ext cx="75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지적사항 및 답변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813E3-7B62-EB80-3166-2213C3D24A22}"/>
              </a:ext>
            </a:extLst>
          </p:cNvPr>
          <p:cNvSpPr txBox="1"/>
          <p:nvPr/>
        </p:nvSpPr>
        <p:spPr>
          <a:xfrm>
            <a:off x="3179320" y="6755631"/>
            <a:ext cx="75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연구 개발 배경</a:t>
            </a:r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목표 및 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32987-FC48-607B-31FA-9168BCAE87E1}"/>
              </a:ext>
            </a:extLst>
          </p:cNvPr>
          <p:cNvSpPr txBox="1"/>
          <p:nvPr/>
        </p:nvSpPr>
        <p:spPr>
          <a:xfrm>
            <a:off x="3173633" y="7557843"/>
            <a:ext cx="75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 사례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00B8A-8805-544E-6960-131779C73CD9}"/>
              </a:ext>
            </a:extLst>
          </p:cNvPr>
          <p:cNvSpPr txBox="1"/>
          <p:nvPr/>
        </p:nvSpPr>
        <p:spPr>
          <a:xfrm>
            <a:off x="3173633" y="8291472"/>
            <a:ext cx="75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 시스템과의 차이점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A9591-F0B2-C195-DD39-A30A6E42BED9}"/>
              </a:ext>
            </a:extLst>
          </p:cNvPr>
          <p:cNvSpPr txBox="1"/>
          <p:nvPr/>
        </p:nvSpPr>
        <p:spPr>
          <a:xfrm>
            <a:off x="3187281" y="9101389"/>
            <a:ext cx="75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수행 구성도 및 시나리오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DB81A-83EB-7D53-339F-91277A6B9BAB}"/>
              </a:ext>
            </a:extLst>
          </p:cNvPr>
          <p:cNvSpPr txBox="1"/>
          <p:nvPr/>
        </p:nvSpPr>
        <p:spPr>
          <a:xfrm>
            <a:off x="9779997" y="5903925"/>
            <a:ext cx="75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모듈 상세 설계 </a:t>
            </a:r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흐름도 </a:t>
            </a:r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4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AEA29-6886-04A5-19B3-DC56F4C1D1D5}"/>
              </a:ext>
            </a:extLst>
          </p:cNvPr>
          <p:cNvSpPr txBox="1"/>
          <p:nvPr/>
        </p:nvSpPr>
        <p:spPr>
          <a:xfrm>
            <a:off x="9779997" y="6756467"/>
            <a:ext cx="75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모듈 상세 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26966-26A7-B32F-1802-EA23B8F97E6F}"/>
              </a:ext>
            </a:extLst>
          </p:cNvPr>
          <p:cNvSpPr txBox="1"/>
          <p:nvPr/>
        </p:nvSpPr>
        <p:spPr>
          <a:xfrm>
            <a:off x="9834588" y="7557843"/>
            <a:ext cx="75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08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환경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EA5701-53DC-6F5F-E785-DC383BC1D1A3}"/>
              </a:ext>
            </a:extLst>
          </p:cNvPr>
          <p:cNvSpPr txBox="1"/>
          <p:nvPr/>
        </p:nvSpPr>
        <p:spPr>
          <a:xfrm>
            <a:off x="9814116" y="8334924"/>
            <a:ext cx="75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09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86513-00E3-850C-DE9D-1296FF9A10E2}"/>
              </a:ext>
            </a:extLst>
          </p:cNvPr>
          <p:cNvSpPr txBox="1"/>
          <p:nvPr/>
        </p:nvSpPr>
        <p:spPr>
          <a:xfrm>
            <a:off x="9779997" y="9101389"/>
            <a:ext cx="75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 </a:t>
            </a:r>
            <a:r>
              <a:rPr lang="ko-KR" altLang="en-US" sz="24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데모 환경 설계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840403-B35B-919F-B50F-EA7592CE5573}"/>
              </a:ext>
            </a:extLst>
          </p:cNvPr>
          <p:cNvCxnSpPr>
            <a:cxnSpLocks/>
          </p:cNvCxnSpPr>
          <p:nvPr/>
        </p:nvCxnSpPr>
        <p:spPr>
          <a:xfrm>
            <a:off x="8763000" y="5599847"/>
            <a:ext cx="76200" cy="41156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C00536D-4895-1981-73B7-2F758C22E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32" y="2561777"/>
            <a:ext cx="6220831" cy="6239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F7D68D-52C7-4570-6C52-63C446AEC0A0}"/>
              </a:ext>
            </a:extLst>
          </p:cNvPr>
          <p:cNvSpPr txBox="1"/>
          <p:nvPr/>
        </p:nvSpPr>
        <p:spPr>
          <a:xfrm>
            <a:off x="1150232" y="9072058"/>
            <a:ext cx="3650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멘토링 </a:t>
            </a:r>
            <a:r>
              <a:rPr kumimoji="1" lang="ko-KR" altLang="en-US" sz="2000" b="1" dirty="0" err="1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질문글</a:t>
            </a:r>
            <a:r>
              <a:rPr kumimoji="1" lang="ko-KR" altLang="en-US" sz="2000" b="1" dirty="0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페이지</a:t>
            </a:r>
            <a:endParaRPr lang="ko-Kore-KR" altLang="en-US" sz="2000" b="1" dirty="0">
              <a:solidFill>
                <a:srgbClr val="3A7DDE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8927134E-9D56-1479-A3CD-35F8FDC52D0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162800" y="3866706"/>
            <a:ext cx="1669894" cy="4324794"/>
          </a:xfrm>
          <a:prstGeom prst="line">
            <a:avLst/>
          </a:prstGeom>
          <a:ln w="34925" cap="flat" cmpd="sng" algn="ctr">
            <a:solidFill>
              <a:srgbClr val="4254A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333D73-D8E4-F47D-3285-370373090899}"/>
              </a:ext>
            </a:extLst>
          </p:cNvPr>
          <p:cNvSpPr txBox="1"/>
          <p:nvPr/>
        </p:nvSpPr>
        <p:spPr>
          <a:xfrm>
            <a:off x="8458200" y="2497108"/>
            <a:ext cx="5323463" cy="566468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✔️ 멘토링 질문 글에서 제공되는 기능</a:t>
            </a:r>
            <a:endParaRPr lang="en-US" altLang="ko-KR" sz="24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106B2DC-8C4A-A789-E90A-91B36BF5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694" y="3185668"/>
            <a:ext cx="3990975" cy="1362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567B0F-01F3-8069-26A0-6CC748FD2415}"/>
              </a:ext>
            </a:extLst>
          </p:cNvPr>
          <p:cNvSpPr txBox="1"/>
          <p:nvPr/>
        </p:nvSpPr>
        <p:spPr>
          <a:xfrm>
            <a:off x="8811631" y="4724714"/>
            <a:ext cx="9144000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595959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CHAT: </a:t>
            </a:r>
            <a:r>
              <a:rPr lang="ko-KR" altLang="en-US" sz="1800" dirty="0">
                <a:solidFill>
                  <a:srgbClr val="595959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멘티에게 채팅 걸기</a:t>
            </a:r>
            <a:endParaRPr lang="en-US" altLang="ko-KR" sz="1800" dirty="0">
              <a:solidFill>
                <a:srgbClr val="595959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595959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LINK: </a:t>
            </a:r>
            <a:r>
              <a:rPr lang="ko-KR" altLang="en-US" sz="1800" dirty="0">
                <a:solidFill>
                  <a:srgbClr val="595959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멘토링 페이지 링크 생성</a:t>
            </a:r>
            <a:endParaRPr lang="en-US" altLang="ko-KR" sz="1800" dirty="0">
              <a:solidFill>
                <a:srgbClr val="595959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595959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MENTORING: </a:t>
            </a:r>
            <a:r>
              <a:rPr lang="ko-KR" altLang="en-US" sz="1800" dirty="0">
                <a:solidFill>
                  <a:srgbClr val="595959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멘토링 화면 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59CB5-1B60-0214-D949-45ECE1ECC383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 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UI</a:t>
            </a:r>
            <a:endParaRPr lang="ko-KR" altLang="en-US" sz="4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29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6E887D6-CC72-2C43-1557-957D144C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531301"/>
            <a:ext cx="9807602" cy="5763527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27195"/>
                      <a:gd name="connsiteY0" fmla="*/ 0 h 6362700"/>
                      <a:gd name="connsiteX1" fmla="*/ 10827195 w 10827195"/>
                      <a:gd name="connsiteY1" fmla="*/ 0 h 6362700"/>
                      <a:gd name="connsiteX2" fmla="*/ 10827195 w 10827195"/>
                      <a:gd name="connsiteY2" fmla="*/ 6362700 h 6362700"/>
                      <a:gd name="connsiteX3" fmla="*/ 0 w 10827195"/>
                      <a:gd name="connsiteY3" fmla="*/ 6362700 h 6362700"/>
                      <a:gd name="connsiteX4" fmla="*/ 0 w 10827195"/>
                      <a:gd name="connsiteY4" fmla="*/ 0 h 636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27195" h="6362700" fill="none" extrusionOk="0">
                        <a:moveTo>
                          <a:pt x="0" y="0"/>
                        </a:moveTo>
                        <a:cubicBezTo>
                          <a:pt x="5132644" y="-49533"/>
                          <a:pt x="7462130" y="-14809"/>
                          <a:pt x="10827195" y="0"/>
                        </a:cubicBezTo>
                        <a:cubicBezTo>
                          <a:pt x="10914834" y="1356434"/>
                          <a:pt x="10754516" y="4151350"/>
                          <a:pt x="10827195" y="6362700"/>
                        </a:cubicBezTo>
                        <a:cubicBezTo>
                          <a:pt x="7763773" y="6314469"/>
                          <a:pt x="3076910" y="6447155"/>
                          <a:pt x="0" y="6362700"/>
                        </a:cubicBezTo>
                        <a:cubicBezTo>
                          <a:pt x="-38581" y="4469380"/>
                          <a:pt x="63341" y="872754"/>
                          <a:pt x="0" y="0"/>
                        </a:cubicBezTo>
                        <a:close/>
                      </a:path>
                      <a:path w="10827195" h="6362700" stroke="0" extrusionOk="0">
                        <a:moveTo>
                          <a:pt x="0" y="0"/>
                        </a:moveTo>
                        <a:cubicBezTo>
                          <a:pt x="1200139" y="118645"/>
                          <a:pt x="7453046" y="116012"/>
                          <a:pt x="10827195" y="0"/>
                        </a:cubicBezTo>
                        <a:cubicBezTo>
                          <a:pt x="10694313" y="2809970"/>
                          <a:pt x="10912146" y="4878076"/>
                          <a:pt x="10827195" y="6362700"/>
                        </a:cubicBezTo>
                        <a:cubicBezTo>
                          <a:pt x="6580679" y="6497300"/>
                          <a:pt x="1531434" y="6205504"/>
                          <a:pt x="0" y="6362700"/>
                        </a:cubicBezTo>
                        <a:cubicBezTo>
                          <a:pt x="-20187" y="5469113"/>
                          <a:pt x="-152480" y="9600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77E4D2-5D39-F1EB-F922-0B1486DE0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32" y="2531301"/>
            <a:ext cx="6176423" cy="5416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0C8ECB-B04F-185B-67CA-B2A8DC1756EA}"/>
              </a:ext>
            </a:extLst>
          </p:cNvPr>
          <p:cNvSpPr txBox="1"/>
          <p:nvPr/>
        </p:nvSpPr>
        <p:spPr>
          <a:xfrm>
            <a:off x="1150232" y="8294828"/>
            <a:ext cx="3650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 err="1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질문글에</a:t>
            </a:r>
            <a:r>
              <a:rPr kumimoji="1" lang="ko-KR" altLang="en-US" sz="2000" b="1" dirty="0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해당하는 </a:t>
            </a:r>
            <a:r>
              <a:rPr kumimoji="1" lang="ko-KR" altLang="en-US" sz="2000" b="1" dirty="0" err="1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채팅방</a:t>
            </a:r>
            <a:endParaRPr lang="ko-Kore-KR" altLang="en-US" sz="2000" b="1" dirty="0">
              <a:solidFill>
                <a:srgbClr val="3A7DDE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6FA5D-CD65-4AA3-F06C-A4A0C10D5919}"/>
              </a:ext>
            </a:extLst>
          </p:cNvPr>
          <p:cNvSpPr txBox="1"/>
          <p:nvPr/>
        </p:nvSpPr>
        <p:spPr>
          <a:xfrm>
            <a:off x="7924800" y="8535305"/>
            <a:ext cx="3650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solidFill>
                  <a:srgbClr val="3A7DDE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멘토링 화면</a:t>
            </a:r>
            <a:endParaRPr lang="ko-Kore-KR" altLang="en-US" sz="2000" b="1" dirty="0">
              <a:solidFill>
                <a:srgbClr val="3A7DDE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477CF-2D52-5C54-7143-03808C82EC3F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07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 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UI</a:t>
            </a:r>
            <a:endParaRPr lang="ko-KR" altLang="en-US" sz="4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11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052CDCF3-EB6D-6702-48AA-8EC9E721D2BB}"/>
              </a:ext>
            </a:extLst>
          </p:cNvPr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0838D612-F1E4-A844-704A-09570212D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13000"/>
            </a:blip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59053" y="7125274"/>
            <a:ext cx="2107025" cy="405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08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환경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F5713D-90E1-705B-F798-CC9FF0F80270}"/>
              </a:ext>
            </a:extLst>
          </p:cNvPr>
          <p:cNvSpPr/>
          <p:nvPr/>
        </p:nvSpPr>
        <p:spPr>
          <a:xfrm>
            <a:off x="2552700" y="3099736"/>
            <a:ext cx="1752600" cy="457200"/>
          </a:xfrm>
          <a:prstGeom prst="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SW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 환경</a:t>
            </a:r>
            <a:endParaRPr lang="ko-KR" altLang="en-US" b="1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672A5860-8BD4-4709-6FDE-CCE77F2F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1506"/>
              </p:ext>
            </p:extLst>
          </p:nvPr>
        </p:nvGraphicFramePr>
        <p:xfrm>
          <a:off x="5105400" y="3086100"/>
          <a:ext cx="10107304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03966048"/>
                    </a:ext>
                  </a:extLst>
                </a:gridCol>
                <a:gridCol w="8049904">
                  <a:extLst>
                    <a:ext uri="{9D8B030D-6E8A-4147-A177-3AD203B41FA5}">
                      <a16:colId xmlns:a16="http://schemas.microsoft.com/office/drawing/2014/main" val="114619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OS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 10, MacOS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환경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(IDE)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VS Code, </a:t>
                      </a:r>
                      <a:r>
                        <a:rPr lang="en-US" altLang="ko-KR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Intellij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3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Java, 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2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React, Spring boot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8653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7C9193-5526-7E7B-77D7-11C0A2CEC9AD}"/>
              </a:ext>
            </a:extLst>
          </p:cNvPr>
          <p:cNvSpPr/>
          <p:nvPr/>
        </p:nvSpPr>
        <p:spPr>
          <a:xfrm>
            <a:off x="2353670" y="5948998"/>
            <a:ext cx="2150660" cy="457200"/>
          </a:xfrm>
          <a:prstGeom prst="rect">
            <a:avLst/>
          </a:prstGeom>
          <a:solidFill>
            <a:srgbClr val="548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관리 환경</a:t>
            </a:r>
            <a:endParaRPr lang="ko-KR" altLang="en-US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0" name="표 18">
            <a:extLst>
              <a:ext uri="{FF2B5EF4-FFF2-40B4-BE49-F238E27FC236}">
                <a16:creationId xmlns:a16="http://schemas.microsoft.com/office/drawing/2014/main" id="{6BB58050-025E-68DB-55ED-0EB741C8A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27416"/>
              </p:ext>
            </p:extLst>
          </p:nvPr>
        </p:nvGraphicFramePr>
        <p:xfrm>
          <a:off x="5105400" y="5948998"/>
          <a:ext cx="10107304" cy="2656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03966048"/>
                    </a:ext>
                  </a:extLst>
                </a:gridCol>
                <a:gridCol w="8049904">
                  <a:extLst>
                    <a:ext uri="{9D8B030D-6E8A-4147-A177-3AD203B41FA5}">
                      <a16:colId xmlns:a16="http://schemas.microsoft.com/office/drawing/2014/main" val="114619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Git, GitHub</a:t>
                      </a:r>
                    </a:p>
                    <a:p>
                      <a:pPr latinLnBrk="1"/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팀 </a:t>
                      </a:r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레포지토리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hlinkClick r:id="rId6"/>
                        </a:rPr>
                        <a:t>https://github.com/tukcom2023CD/RISING</a:t>
                      </a:r>
                      <a:endParaRPr lang="en-US" altLang="ko-KR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팀원 별 </a:t>
                      </a:r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깃허브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          - 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팀장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김하린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kimhalin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          - 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팀원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김정현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(</a:t>
                      </a: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kjeongh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          - 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팀원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이수현 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(suhyeon3484)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          - 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팀원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고원준 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KoneJ</a:t>
                      </a: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의사소통 및 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Notion, Slack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3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419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83A46A-002E-4E10-0B7E-5AD280564803}"/>
              </a:ext>
            </a:extLst>
          </p:cNvPr>
          <p:cNvSpPr txBox="1"/>
          <p:nvPr/>
        </p:nvSpPr>
        <p:spPr>
          <a:xfrm>
            <a:off x="1297692" y="2703804"/>
            <a:ext cx="3482185" cy="646331"/>
          </a:xfrm>
          <a:prstGeom prst="rect">
            <a:avLst/>
          </a:prstGeom>
          <a:solidFill>
            <a:srgbClr val="4254A6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dirty="0">
                <a:solidFill>
                  <a:srgbClr val="FFFFFF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Web</a:t>
            </a:r>
            <a:endParaRPr lang="ko-Kore-KR" altLang="en-US" sz="3600" b="1" dirty="0">
              <a:solidFill>
                <a:srgbClr val="FFFFFF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AE91C-408F-FB13-150B-140EA3EBEDDF}"/>
              </a:ext>
            </a:extLst>
          </p:cNvPr>
          <p:cNvSpPr txBox="1"/>
          <p:nvPr/>
        </p:nvSpPr>
        <p:spPr>
          <a:xfrm>
            <a:off x="1297692" y="4895049"/>
            <a:ext cx="9974968" cy="6412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● 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Route53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에서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도메인 할당 받아 사용</a:t>
            </a:r>
            <a:endParaRPr lang="en-US" altLang="ko-KR" sz="2800" dirty="0">
              <a:solidFill>
                <a:srgbClr val="4254A6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8F973-D44A-AFEF-D055-0BB8337B56A1}"/>
              </a:ext>
            </a:extLst>
          </p:cNvPr>
          <p:cNvSpPr txBox="1"/>
          <p:nvPr/>
        </p:nvSpPr>
        <p:spPr>
          <a:xfrm>
            <a:off x="1297692" y="3955020"/>
            <a:ext cx="9974968" cy="6412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● 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React,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TypeScript</a:t>
            </a:r>
            <a:r>
              <a:rPr lang="ko-KR" altLang="en-US" sz="2800" dirty="0" err="1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를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사용해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Web 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구현</a:t>
            </a:r>
            <a:endParaRPr lang="en-US" altLang="ko-KR" sz="2800" dirty="0">
              <a:solidFill>
                <a:srgbClr val="4254A6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987F0-0735-C947-41F0-085E46617AD6}"/>
              </a:ext>
            </a:extLst>
          </p:cNvPr>
          <p:cNvSpPr txBox="1"/>
          <p:nvPr/>
        </p:nvSpPr>
        <p:spPr>
          <a:xfrm>
            <a:off x="1297692" y="6762619"/>
            <a:ext cx="9974968" cy="6412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● 로그인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,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회원가입 기능을 통한 사용자의 채팅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,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게시글 관련 데이터</a:t>
            </a:r>
            <a:endParaRPr lang="en-US" altLang="ko-KR" sz="18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3CBC1E-119D-1CD9-9214-2694629D128A}"/>
              </a:ext>
            </a:extLst>
          </p:cNvPr>
          <p:cNvSpPr txBox="1"/>
          <p:nvPr/>
        </p:nvSpPr>
        <p:spPr>
          <a:xfrm>
            <a:off x="1297692" y="5828834"/>
            <a:ext cx="9974968" cy="6412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● 서버를 통한 실시간 코드 에디터 화면 제공</a:t>
            </a:r>
            <a:endParaRPr lang="en-US" altLang="ko-KR" sz="2800" dirty="0">
              <a:solidFill>
                <a:srgbClr val="4254A6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323DF-4EA2-27A3-40CE-56EBAB446310}"/>
              </a:ext>
            </a:extLst>
          </p:cNvPr>
          <p:cNvSpPr txBox="1"/>
          <p:nvPr/>
        </p:nvSpPr>
        <p:spPr>
          <a:xfrm>
            <a:off x="1297692" y="7696404"/>
            <a:ext cx="9974968" cy="6412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● 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Agora Open API</a:t>
            </a:r>
            <a:r>
              <a:rPr lang="ko-KR" altLang="en-US" sz="2800" dirty="0" err="1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를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활용한 음성 채팅 기능 구현</a:t>
            </a:r>
            <a:endParaRPr lang="en-US" altLang="ko-KR" sz="2800" dirty="0">
              <a:solidFill>
                <a:srgbClr val="4254A6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A09DD-566F-9094-53D3-5A200523E2BB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09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방법</a:t>
            </a:r>
          </a:p>
        </p:txBody>
      </p:sp>
    </p:spTree>
    <p:extLst>
      <p:ext uri="{BB962C8B-B14F-4D97-AF65-F5344CB8AC3E}">
        <p14:creationId xmlns:p14="http://schemas.microsoft.com/office/powerpoint/2010/main" val="613246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DAE91C-408F-FB13-150B-140EA3EBEDDF}"/>
              </a:ext>
            </a:extLst>
          </p:cNvPr>
          <p:cNvSpPr txBox="1"/>
          <p:nvPr/>
        </p:nvSpPr>
        <p:spPr>
          <a:xfrm>
            <a:off x="1297692" y="4895049"/>
            <a:ext cx="9974968" cy="6412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● 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MySQL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을 이용한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DB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구축</a:t>
            </a:r>
            <a:endParaRPr lang="en-US" altLang="ko-KR" sz="2800" dirty="0">
              <a:solidFill>
                <a:srgbClr val="4254A6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8F973-D44A-AFEF-D055-0BB8337B56A1}"/>
              </a:ext>
            </a:extLst>
          </p:cNvPr>
          <p:cNvSpPr txBox="1"/>
          <p:nvPr/>
        </p:nvSpPr>
        <p:spPr>
          <a:xfrm>
            <a:off x="1297692" y="3955020"/>
            <a:ext cx="9974968" cy="6412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● 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Docker 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컨테이너를 이용한 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AWS EC2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가상 웹 서버 구축</a:t>
            </a:r>
            <a:endParaRPr lang="en-US" altLang="ko-KR" sz="2800" dirty="0">
              <a:solidFill>
                <a:srgbClr val="4254A6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987F0-0735-C947-41F0-085E46617AD6}"/>
              </a:ext>
            </a:extLst>
          </p:cNvPr>
          <p:cNvSpPr txBox="1"/>
          <p:nvPr/>
        </p:nvSpPr>
        <p:spPr>
          <a:xfrm>
            <a:off x="1297692" y="5835078"/>
            <a:ext cx="9974968" cy="6412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● 로그인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,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회원가입 기능을 통한 사용자의 채팅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,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게시글 관련 데이터</a:t>
            </a:r>
            <a:endParaRPr lang="en-US" altLang="ko-KR" sz="18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D9CE9-6642-16B3-AB30-0CB35304BBF0}"/>
              </a:ext>
            </a:extLst>
          </p:cNvPr>
          <p:cNvSpPr txBox="1"/>
          <p:nvPr/>
        </p:nvSpPr>
        <p:spPr>
          <a:xfrm>
            <a:off x="1297692" y="2703804"/>
            <a:ext cx="3482185" cy="646331"/>
          </a:xfrm>
          <a:prstGeom prst="rect">
            <a:avLst/>
          </a:prstGeom>
          <a:solidFill>
            <a:srgbClr val="4254A6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dirty="0">
                <a:solidFill>
                  <a:srgbClr val="FFFFFF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Server / DB</a:t>
            </a:r>
            <a:endParaRPr lang="ko-Kore-KR" altLang="en-US" sz="3600" b="1" dirty="0">
              <a:solidFill>
                <a:srgbClr val="FFFFFF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1A773-CC04-5ECF-6F89-F346ABAA20FC}"/>
              </a:ext>
            </a:extLst>
          </p:cNvPr>
          <p:cNvSpPr txBox="1"/>
          <p:nvPr/>
        </p:nvSpPr>
        <p:spPr>
          <a:xfrm>
            <a:off x="1297692" y="7715136"/>
            <a:ext cx="9974968" cy="6412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● </a:t>
            </a:r>
            <a:r>
              <a:rPr lang="ko-KR" altLang="en-US" sz="2800" dirty="0" err="1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웹소켓을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이용한 채팅 및 실시간 코드 에디터 서버 구축</a:t>
            </a:r>
            <a:endParaRPr lang="en-US" altLang="ko-KR" sz="2800" dirty="0">
              <a:solidFill>
                <a:srgbClr val="4254A6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E6B87-7A18-EA7A-4791-FBAA635B0C92}"/>
              </a:ext>
            </a:extLst>
          </p:cNvPr>
          <p:cNvSpPr txBox="1"/>
          <p:nvPr/>
        </p:nvSpPr>
        <p:spPr>
          <a:xfrm>
            <a:off x="1297692" y="6775107"/>
            <a:ext cx="9974968" cy="6412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● 영상 파일은 </a:t>
            </a:r>
            <a:r>
              <a:rPr lang="en-US" altLang="ko-KR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AWS S3</a:t>
            </a:r>
            <a:r>
              <a:rPr lang="ko-KR" altLang="en-US" sz="2800" dirty="0">
                <a:solidFill>
                  <a:srgbClr val="4254A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에 저장</a:t>
            </a:r>
            <a:endParaRPr lang="en-US" altLang="ko-KR" sz="2800" dirty="0">
              <a:solidFill>
                <a:srgbClr val="4254A6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6DCA6-428C-46DF-34E1-FD4377F0DB03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09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방법</a:t>
            </a:r>
          </a:p>
        </p:txBody>
      </p:sp>
    </p:spTree>
    <p:extLst>
      <p:ext uri="{BB962C8B-B14F-4D97-AF65-F5344CB8AC3E}">
        <p14:creationId xmlns:p14="http://schemas.microsoft.com/office/powerpoint/2010/main" val="309428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EF4DAE-5CBD-8C2B-AC85-8B3D0F61106C}"/>
              </a:ext>
            </a:extLst>
          </p:cNvPr>
          <p:cNvSpPr/>
          <p:nvPr/>
        </p:nvSpPr>
        <p:spPr>
          <a:xfrm>
            <a:off x="1297692" y="3238657"/>
            <a:ext cx="7239000" cy="594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C707F3-EB5C-00A5-353F-EE86A844A06F}"/>
              </a:ext>
            </a:extLst>
          </p:cNvPr>
          <p:cNvSpPr/>
          <p:nvPr/>
        </p:nvSpPr>
        <p:spPr>
          <a:xfrm>
            <a:off x="10060692" y="3238657"/>
            <a:ext cx="7239000" cy="594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BBAAA-90D7-40FD-E3FA-83FB5343955D}"/>
              </a:ext>
            </a:extLst>
          </p:cNvPr>
          <p:cNvSpPr txBox="1"/>
          <p:nvPr/>
        </p:nvSpPr>
        <p:spPr>
          <a:xfrm>
            <a:off x="1457324" y="2915491"/>
            <a:ext cx="3482185" cy="646331"/>
          </a:xfrm>
          <a:prstGeom prst="rect">
            <a:avLst/>
          </a:prstGeom>
          <a:solidFill>
            <a:srgbClr val="6375C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dirty="0">
                <a:solidFill>
                  <a:srgbClr val="FFFFFF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Web</a:t>
            </a:r>
            <a:endParaRPr lang="ko-Kore-KR" altLang="en-US" sz="3600" b="1" dirty="0">
              <a:solidFill>
                <a:srgbClr val="FFFFFF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55D06-0E98-6133-AFF6-24C04AE34CD2}"/>
              </a:ext>
            </a:extLst>
          </p:cNvPr>
          <p:cNvSpPr txBox="1"/>
          <p:nvPr/>
        </p:nvSpPr>
        <p:spPr>
          <a:xfrm>
            <a:off x="10198007" y="2915490"/>
            <a:ext cx="3482185" cy="646331"/>
          </a:xfrm>
          <a:prstGeom prst="rect">
            <a:avLst/>
          </a:prstGeom>
          <a:solidFill>
            <a:srgbClr val="6375C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dirty="0">
                <a:solidFill>
                  <a:srgbClr val="FFFFFF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Server</a:t>
            </a:r>
            <a:endParaRPr lang="ko-Kore-KR" altLang="en-US" sz="3600" b="1" dirty="0">
              <a:solidFill>
                <a:srgbClr val="FFFFFF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pic>
        <p:nvPicPr>
          <p:cNvPr id="17" name="그래픽 16" descr="텔레비전 단색으로 채워진">
            <a:extLst>
              <a:ext uri="{FF2B5EF4-FFF2-40B4-BE49-F238E27FC236}">
                <a16:creationId xmlns:a16="http://schemas.microsoft.com/office/drawing/2014/main" id="{64668BAB-43C5-1D65-9747-DC9BDFC60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7324" y="3704993"/>
            <a:ext cx="1438507" cy="1438507"/>
          </a:xfrm>
          <a:prstGeom prst="rect">
            <a:avLst/>
          </a:prstGeom>
        </p:spPr>
      </p:pic>
      <p:pic>
        <p:nvPicPr>
          <p:cNvPr id="24" name="그래픽 23" descr="데이터베이스 단색으로 채워진">
            <a:extLst>
              <a:ext uri="{FF2B5EF4-FFF2-40B4-BE49-F238E27FC236}">
                <a16:creationId xmlns:a16="http://schemas.microsoft.com/office/drawing/2014/main" id="{0214BFF6-17D8-D45C-532C-AF84639BF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8007" y="3704992"/>
            <a:ext cx="1524000" cy="1524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6B10A3-E6B9-7E45-7C7A-FC15FB63942B}"/>
              </a:ext>
            </a:extLst>
          </p:cNvPr>
          <p:cNvSpPr txBox="1"/>
          <p:nvPr/>
        </p:nvSpPr>
        <p:spPr>
          <a:xfrm>
            <a:off x="3047932" y="5084960"/>
            <a:ext cx="5323463" cy="1054545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rgbClr val="4254A6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✔️ </a:t>
            </a: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실시간 코드 에디터와 채팅의 반영이 </a:t>
            </a:r>
            <a:endParaRPr lang="en-US" altLang="ko-KR" sz="24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각 사용자 화면에서 잘 되는지 확인</a:t>
            </a:r>
            <a:endParaRPr lang="en-US" altLang="ko-KR" sz="24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AD279-E5C3-458C-0D43-B0FFBFA21F50}"/>
              </a:ext>
            </a:extLst>
          </p:cNvPr>
          <p:cNvSpPr txBox="1"/>
          <p:nvPr/>
        </p:nvSpPr>
        <p:spPr>
          <a:xfrm>
            <a:off x="3052926" y="3854799"/>
            <a:ext cx="5323463" cy="1054545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✔️ 답변을 하는 멘토와 질문을 한 멘티의 화면 각 </a:t>
            </a:r>
            <a:r>
              <a:rPr lang="en-US" altLang="ko-KR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2</a:t>
            </a: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개 준비</a:t>
            </a:r>
            <a:endParaRPr lang="en-US" altLang="ko-KR" sz="24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B7A66-3DD5-D178-53F9-12105226995B}"/>
              </a:ext>
            </a:extLst>
          </p:cNvPr>
          <p:cNvSpPr txBox="1"/>
          <p:nvPr/>
        </p:nvSpPr>
        <p:spPr>
          <a:xfrm>
            <a:off x="3047931" y="6355666"/>
            <a:ext cx="5323463" cy="1054545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rgbClr val="4254A6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✔️ </a:t>
            </a: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음성 채팅 사용시 음성이 잘 출력되는 지 확인 </a:t>
            </a:r>
            <a:endParaRPr lang="en-US" altLang="ko-KR" sz="24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C15A6B-F891-818F-6EC8-96C3FD9AC7C7}"/>
              </a:ext>
            </a:extLst>
          </p:cNvPr>
          <p:cNvSpPr txBox="1"/>
          <p:nvPr/>
        </p:nvSpPr>
        <p:spPr>
          <a:xfrm>
            <a:off x="11828973" y="4650887"/>
            <a:ext cx="5323463" cy="1054545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rgbClr val="4254A6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✔️ </a:t>
            </a:r>
            <a:r>
              <a:rPr lang="ko-KR" altLang="en-US" sz="2400" dirty="0" err="1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웹소켓</a:t>
            </a: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서버 동작이 원활이 이루어지는 지 확인</a:t>
            </a:r>
            <a:endParaRPr lang="en-US" altLang="ko-KR" sz="24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C90146-2675-CD26-D7F5-185C1C28219E}"/>
              </a:ext>
            </a:extLst>
          </p:cNvPr>
          <p:cNvSpPr txBox="1"/>
          <p:nvPr/>
        </p:nvSpPr>
        <p:spPr>
          <a:xfrm>
            <a:off x="11859322" y="3824918"/>
            <a:ext cx="5323463" cy="566468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✔️ </a:t>
            </a:r>
            <a:r>
              <a:rPr lang="en-US" altLang="ko-KR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AWS</a:t>
            </a: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서버 잘 작동하는 지 확인</a:t>
            </a:r>
            <a:endParaRPr lang="en-US" altLang="ko-KR" sz="24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CC233-2827-8F3F-740D-56F0B83217ED}"/>
              </a:ext>
            </a:extLst>
          </p:cNvPr>
          <p:cNvSpPr txBox="1"/>
          <p:nvPr/>
        </p:nvSpPr>
        <p:spPr>
          <a:xfrm>
            <a:off x="11828972" y="5964933"/>
            <a:ext cx="5323463" cy="1054545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rgbClr val="4254A6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✔️ </a:t>
            </a: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사용자가 생성하는 데이터가 </a:t>
            </a:r>
            <a:r>
              <a:rPr lang="en-US" altLang="ko-KR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MySQL</a:t>
            </a:r>
            <a:r>
              <a:rPr lang="ko-KR" altLang="en-US" sz="24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에 잘 저장되는 지 확인</a:t>
            </a:r>
            <a:endParaRPr lang="en-US" altLang="ko-KR" sz="24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E1C21-C0DA-FFEC-52DA-C064979887B7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62548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D73C3C3-48AB-5BE7-A384-DFCA5A92D8ED}"/>
              </a:ext>
            </a:extLst>
          </p:cNvPr>
          <p:cNvSpPr txBox="1"/>
          <p:nvPr/>
        </p:nvSpPr>
        <p:spPr>
          <a:xfrm>
            <a:off x="1297693" y="4057011"/>
            <a:ext cx="4038600" cy="841032"/>
          </a:xfrm>
          <a:prstGeom prst="roundRect">
            <a:avLst>
              <a:gd name="adj" fmla="val 6897"/>
            </a:avLst>
          </a:prstGeom>
          <a:solidFill>
            <a:srgbClr val="4254A6">
              <a:alpha val="64314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1.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로그인 및 회원가입 시 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DB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에 사용자 정보가 저장됨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685ED-ED90-8905-7E57-EADF0E394795}"/>
              </a:ext>
            </a:extLst>
          </p:cNvPr>
          <p:cNvSpPr txBox="1"/>
          <p:nvPr/>
        </p:nvSpPr>
        <p:spPr>
          <a:xfrm>
            <a:off x="7023376" y="4057011"/>
            <a:ext cx="4038600" cy="841032"/>
          </a:xfrm>
          <a:prstGeom prst="roundRect">
            <a:avLst>
              <a:gd name="adj" fmla="val 6897"/>
            </a:avLst>
          </a:prstGeom>
          <a:solidFill>
            <a:srgbClr val="4254A6">
              <a:alpha val="64314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2.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게시판 화면에서 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사용자가 질문 게시글 작성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E17201-7A2C-A780-14EC-6A28095CFB81}"/>
              </a:ext>
            </a:extLst>
          </p:cNvPr>
          <p:cNvCxnSpPr>
            <a:cxnSpLocks/>
          </p:cNvCxnSpPr>
          <p:nvPr/>
        </p:nvCxnSpPr>
        <p:spPr>
          <a:xfrm>
            <a:off x="5562600" y="4537398"/>
            <a:ext cx="12139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799900-F234-0570-7B7E-68236C8E6152}"/>
              </a:ext>
            </a:extLst>
          </p:cNvPr>
          <p:cNvSpPr txBox="1"/>
          <p:nvPr/>
        </p:nvSpPr>
        <p:spPr>
          <a:xfrm>
            <a:off x="12749059" y="4057011"/>
            <a:ext cx="4038600" cy="841032"/>
          </a:xfrm>
          <a:prstGeom prst="roundRect">
            <a:avLst>
              <a:gd name="adj" fmla="val 6897"/>
            </a:avLst>
          </a:prstGeom>
          <a:solidFill>
            <a:srgbClr val="4254A6">
              <a:alpha val="64314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3.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미리 준비한 멘토의 계정으로 해당 게시글의 채팅 작성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2B0392E-4555-6ECE-6DE6-D94478C88C2E}"/>
              </a:ext>
            </a:extLst>
          </p:cNvPr>
          <p:cNvCxnSpPr>
            <a:cxnSpLocks/>
          </p:cNvCxnSpPr>
          <p:nvPr/>
        </p:nvCxnSpPr>
        <p:spPr>
          <a:xfrm>
            <a:off x="11277600" y="4537398"/>
            <a:ext cx="12139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0ABA03-13E4-EDD0-0E32-D95E9DCF8E83}"/>
              </a:ext>
            </a:extLst>
          </p:cNvPr>
          <p:cNvSpPr txBox="1"/>
          <p:nvPr/>
        </p:nvSpPr>
        <p:spPr>
          <a:xfrm>
            <a:off x="1297692" y="5886943"/>
            <a:ext cx="4493508" cy="841032"/>
          </a:xfrm>
          <a:prstGeom prst="roundRect">
            <a:avLst>
              <a:gd name="adj" fmla="val 6897"/>
            </a:avLst>
          </a:prstGeom>
          <a:solidFill>
            <a:srgbClr val="4254A6">
              <a:alpha val="64314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4.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채팅으로 멘토링 일정 </a:t>
            </a:r>
            <a:r>
              <a:rPr lang="ko-KR" altLang="en-US" sz="2000" dirty="0" err="1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픽스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후</a:t>
            </a: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멘토링 세션</a:t>
            </a: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(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실시간 코드 에디터</a:t>
            </a: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)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URL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공유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F3861A-85FB-1C8A-259C-60EBBB9BF178}"/>
              </a:ext>
            </a:extLst>
          </p:cNvPr>
          <p:cNvCxnSpPr>
            <a:cxnSpLocks/>
          </p:cNvCxnSpPr>
          <p:nvPr/>
        </p:nvCxnSpPr>
        <p:spPr>
          <a:xfrm>
            <a:off x="-173767" y="6387748"/>
            <a:ext cx="12139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8CDDAE-18C0-8C4D-988A-A3592225154A}"/>
              </a:ext>
            </a:extLst>
          </p:cNvPr>
          <p:cNvSpPr txBox="1"/>
          <p:nvPr/>
        </p:nvSpPr>
        <p:spPr>
          <a:xfrm>
            <a:off x="7617389" y="5886943"/>
            <a:ext cx="4267200" cy="841032"/>
          </a:xfrm>
          <a:prstGeom prst="roundRect">
            <a:avLst>
              <a:gd name="adj" fmla="val 6897"/>
            </a:avLst>
          </a:prstGeom>
          <a:solidFill>
            <a:srgbClr val="4254A6">
              <a:alpha val="64314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5.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해당 </a:t>
            </a: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URL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로 멘토와 멘티 둘 다 접속해 실시간 코드 에디터와 음성 채팅 이용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5AFE005-4CF2-F450-FB0C-50C13E627DC4}"/>
              </a:ext>
            </a:extLst>
          </p:cNvPr>
          <p:cNvCxnSpPr>
            <a:cxnSpLocks/>
          </p:cNvCxnSpPr>
          <p:nvPr/>
        </p:nvCxnSpPr>
        <p:spPr>
          <a:xfrm>
            <a:off x="6148541" y="6367330"/>
            <a:ext cx="12139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FC50246-B92B-26B7-19D1-1014B17945ED}"/>
              </a:ext>
            </a:extLst>
          </p:cNvPr>
          <p:cNvSpPr txBox="1"/>
          <p:nvPr/>
        </p:nvSpPr>
        <p:spPr>
          <a:xfrm>
            <a:off x="13639800" y="5886433"/>
            <a:ext cx="4267200" cy="841032"/>
          </a:xfrm>
          <a:prstGeom prst="roundRect">
            <a:avLst>
              <a:gd name="adj" fmla="val 6897"/>
            </a:avLst>
          </a:prstGeom>
          <a:solidFill>
            <a:srgbClr val="4254A6">
              <a:alpha val="64314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6.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종료 후 녹화된 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멘토링 영상 확인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31EAFB-3DA1-C2DD-7248-8BA5B39CB4AF}"/>
              </a:ext>
            </a:extLst>
          </p:cNvPr>
          <p:cNvCxnSpPr>
            <a:cxnSpLocks/>
          </p:cNvCxnSpPr>
          <p:nvPr/>
        </p:nvCxnSpPr>
        <p:spPr>
          <a:xfrm>
            <a:off x="12170952" y="6366820"/>
            <a:ext cx="12139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132DB3-AD41-09A9-CBD1-C08A189B713B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데모 환경 설계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순서</a:t>
            </a:r>
          </a:p>
        </p:txBody>
      </p:sp>
    </p:spTree>
    <p:extLst>
      <p:ext uri="{BB962C8B-B14F-4D97-AF65-F5344CB8AC3E}">
        <p14:creationId xmlns:p14="http://schemas.microsoft.com/office/powerpoint/2010/main" val="2988091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132DB3-AD41-09A9-CBD1-C08A189B713B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11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분담</a:t>
            </a:r>
            <a:endParaRPr lang="ko-KR" altLang="en-US" sz="2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3" name="그룹 1005">
            <a:extLst>
              <a:ext uri="{FF2B5EF4-FFF2-40B4-BE49-F238E27FC236}">
                <a16:creationId xmlns:a16="http://schemas.microsoft.com/office/drawing/2014/main" id="{5A613F0E-0F2C-2507-A550-18051DA28E87}"/>
              </a:ext>
            </a:extLst>
          </p:cNvPr>
          <p:cNvGrpSpPr/>
          <p:nvPr/>
        </p:nvGrpSpPr>
        <p:grpSpPr>
          <a:xfrm>
            <a:off x="10959957" y="3188210"/>
            <a:ext cx="641390" cy="641390"/>
            <a:chOff x="9815410" y="3760437"/>
            <a:chExt cx="641390" cy="641390"/>
          </a:xfrm>
        </p:grpSpPr>
        <p:pic>
          <p:nvPicPr>
            <p:cNvPr id="34" name="Object 18">
              <a:extLst>
                <a:ext uri="{FF2B5EF4-FFF2-40B4-BE49-F238E27FC236}">
                  <a16:creationId xmlns:a16="http://schemas.microsoft.com/office/drawing/2014/main" id="{D0876DF7-F313-1C19-F02A-C313BB63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5410" y="3760437"/>
              <a:ext cx="641390" cy="641390"/>
            </a:xfrm>
            <a:prstGeom prst="rect">
              <a:avLst/>
            </a:prstGeom>
          </p:spPr>
        </p:pic>
      </p:grpSp>
      <p:pic>
        <p:nvPicPr>
          <p:cNvPr id="35" name="Object 20">
            <a:extLst>
              <a:ext uri="{FF2B5EF4-FFF2-40B4-BE49-F238E27FC236}">
                <a16:creationId xmlns:a16="http://schemas.microsoft.com/office/drawing/2014/main" id="{AB65C628-6BBC-D3E8-D56F-E6D7D3033FD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72289" y="3273114"/>
            <a:ext cx="503539" cy="555168"/>
          </a:xfrm>
          <a:prstGeom prst="rect">
            <a:avLst/>
          </a:prstGeom>
        </p:spPr>
      </p:pic>
      <p:grpSp>
        <p:nvGrpSpPr>
          <p:cNvPr id="36" name="그룹 1006">
            <a:extLst>
              <a:ext uri="{FF2B5EF4-FFF2-40B4-BE49-F238E27FC236}">
                <a16:creationId xmlns:a16="http://schemas.microsoft.com/office/drawing/2014/main" id="{B724A85A-2698-6176-2117-A99DCF283802}"/>
              </a:ext>
            </a:extLst>
          </p:cNvPr>
          <p:cNvGrpSpPr/>
          <p:nvPr/>
        </p:nvGrpSpPr>
        <p:grpSpPr>
          <a:xfrm>
            <a:off x="3373980" y="5620127"/>
            <a:ext cx="641390" cy="641390"/>
            <a:chOff x="2229433" y="6192354"/>
            <a:chExt cx="641390" cy="641390"/>
          </a:xfrm>
        </p:grpSpPr>
        <p:pic>
          <p:nvPicPr>
            <p:cNvPr id="37" name="Object 22">
              <a:extLst>
                <a:ext uri="{FF2B5EF4-FFF2-40B4-BE49-F238E27FC236}">
                  <a16:creationId xmlns:a16="http://schemas.microsoft.com/office/drawing/2014/main" id="{6B49658A-23F1-6021-084A-6FD2DE10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433" y="6192354"/>
              <a:ext cx="641390" cy="641390"/>
            </a:xfrm>
            <a:prstGeom prst="rect">
              <a:avLst/>
            </a:prstGeom>
          </p:spPr>
        </p:pic>
      </p:grpSp>
      <p:pic>
        <p:nvPicPr>
          <p:cNvPr id="38" name="Object 24">
            <a:extLst>
              <a:ext uri="{FF2B5EF4-FFF2-40B4-BE49-F238E27FC236}">
                <a16:creationId xmlns:a16="http://schemas.microsoft.com/office/drawing/2014/main" id="{ED483BFD-FBD9-EA2A-6E0A-8C9178B5C85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6332" y="5705028"/>
            <a:ext cx="503539" cy="555168"/>
          </a:xfrm>
          <a:prstGeom prst="rect">
            <a:avLst/>
          </a:prstGeom>
        </p:spPr>
      </p:pic>
      <p:grpSp>
        <p:nvGrpSpPr>
          <p:cNvPr id="39" name="그룹 1007">
            <a:extLst>
              <a:ext uri="{FF2B5EF4-FFF2-40B4-BE49-F238E27FC236}">
                <a16:creationId xmlns:a16="http://schemas.microsoft.com/office/drawing/2014/main" id="{B99949A3-395B-9EE9-48FE-5E8C6D684CEC}"/>
              </a:ext>
            </a:extLst>
          </p:cNvPr>
          <p:cNvGrpSpPr/>
          <p:nvPr/>
        </p:nvGrpSpPr>
        <p:grpSpPr>
          <a:xfrm>
            <a:off x="10959957" y="5620127"/>
            <a:ext cx="641390" cy="641390"/>
            <a:chOff x="9815410" y="6192354"/>
            <a:chExt cx="641390" cy="641390"/>
          </a:xfrm>
        </p:grpSpPr>
        <p:grpSp>
          <p:nvGrpSpPr>
            <p:cNvPr id="40" name="그룹 1008">
              <a:extLst>
                <a:ext uri="{FF2B5EF4-FFF2-40B4-BE49-F238E27FC236}">
                  <a16:creationId xmlns:a16="http://schemas.microsoft.com/office/drawing/2014/main" id="{C2069EAD-4BC4-4CBD-46B6-F51D3AFBA348}"/>
                </a:ext>
              </a:extLst>
            </p:cNvPr>
            <p:cNvGrpSpPr/>
            <p:nvPr/>
          </p:nvGrpSpPr>
          <p:grpSpPr>
            <a:xfrm>
              <a:off x="9815410" y="6192354"/>
              <a:ext cx="641390" cy="641390"/>
              <a:chOff x="9815410" y="6192354"/>
              <a:chExt cx="641390" cy="641390"/>
            </a:xfrm>
          </p:grpSpPr>
          <p:pic>
            <p:nvPicPr>
              <p:cNvPr id="42" name="Object 27">
                <a:extLst>
                  <a:ext uri="{FF2B5EF4-FFF2-40B4-BE49-F238E27FC236}">
                    <a16:creationId xmlns:a16="http://schemas.microsoft.com/office/drawing/2014/main" id="{AC7C996B-E057-7DC0-A72F-E6C55AB68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15410" y="6192354"/>
                <a:ext cx="641390" cy="641390"/>
              </a:xfrm>
              <a:prstGeom prst="rect">
                <a:avLst/>
              </a:prstGeom>
            </p:spPr>
          </p:pic>
        </p:grpSp>
        <p:pic>
          <p:nvPicPr>
            <p:cNvPr id="41" name="Object 29">
              <a:extLst>
                <a:ext uri="{FF2B5EF4-FFF2-40B4-BE49-F238E27FC236}">
                  <a16:creationId xmlns:a16="http://schemas.microsoft.com/office/drawing/2014/main" id="{F628F4E7-F2A6-EAFE-83BE-0D69E5F43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27742" y="6277255"/>
              <a:ext cx="503539" cy="555168"/>
            </a:xfrm>
            <a:prstGeom prst="rect">
              <a:avLst/>
            </a:prstGeom>
          </p:spPr>
        </p:pic>
      </p:grpSp>
      <p:grpSp>
        <p:nvGrpSpPr>
          <p:cNvPr id="43" name="그룹 1010">
            <a:extLst>
              <a:ext uri="{FF2B5EF4-FFF2-40B4-BE49-F238E27FC236}">
                <a16:creationId xmlns:a16="http://schemas.microsoft.com/office/drawing/2014/main" id="{64A08792-07F3-44D0-2050-FA0DA98F9287}"/>
              </a:ext>
            </a:extLst>
          </p:cNvPr>
          <p:cNvGrpSpPr/>
          <p:nvPr/>
        </p:nvGrpSpPr>
        <p:grpSpPr>
          <a:xfrm>
            <a:off x="6808983" y="5163747"/>
            <a:ext cx="3977494" cy="14286"/>
            <a:chOff x="7161253" y="5715727"/>
            <a:chExt cx="3977494" cy="14286"/>
          </a:xfrm>
        </p:grpSpPr>
        <p:pic>
          <p:nvPicPr>
            <p:cNvPr id="44" name="Object 35">
              <a:extLst>
                <a:ext uri="{FF2B5EF4-FFF2-40B4-BE49-F238E27FC236}">
                  <a16:creationId xmlns:a16="http://schemas.microsoft.com/office/drawing/2014/main" id="{46DC9C59-64DB-D05A-32C7-24B010CB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161253" y="5715727"/>
              <a:ext cx="3977494" cy="14286"/>
            </a:xfrm>
            <a:prstGeom prst="rect">
              <a:avLst/>
            </a:prstGeom>
          </p:spPr>
        </p:pic>
      </p:grpSp>
      <p:grpSp>
        <p:nvGrpSpPr>
          <p:cNvPr id="45" name="그룹 1013">
            <a:extLst>
              <a:ext uri="{FF2B5EF4-FFF2-40B4-BE49-F238E27FC236}">
                <a16:creationId xmlns:a16="http://schemas.microsoft.com/office/drawing/2014/main" id="{0BC54A60-6240-C41E-E34F-D001D6EC55ED}"/>
              </a:ext>
            </a:extLst>
          </p:cNvPr>
          <p:cNvGrpSpPr/>
          <p:nvPr/>
        </p:nvGrpSpPr>
        <p:grpSpPr>
          <a:xfrm>
            <a:off x="3373980" y="3188210"/>
            <a:ext cx="641390" cy="641390"/>
            <a:chOff x="2229433" y="3760437"/>
            <a:chExt cx="641390" cy="641390"/>
          </a:xfrm>
        </p:grpSpPr>
        <p:grpSp>
          <p:nvGrpSpPr>
            <p:cNvPr id="46" name="그룹 1014">
              <a:extLst>
                <a:ext uri="{FF2B5EF4-FFF2-40B4-BE49-F238E27FC236}">
                  <a16:creationId xmlns:a16="http://schemas.microsoft.com/office/drawing/2014/main" id="{0767E0C5-DC58-1F79-A5C6-24435467EC63}"/>
                </a:ext>
              </a:extLst>
            </p:cNvPr>
            <p:cNvGrpSpPr/>
            <p:nvPr/>
          </p:nvGrpSpPr>
          <p:grpSpPr>
            <a:xfrm>
              <a:off x="2229433" y="3760437"/>
              <a:ext cx="641390" cy="641390"/>
              <a:chOff x="2229433" y="3760437"/>
              <a:chExt cx="641390" cy="641390"/>
            </a:xfrm>
          </p:grpSpPr>
          <p:pic>
            <p:nvPicPr>
              <p:cNvPr id="48" name="Object 53">
                <a:extLst>
                  <a:ext uri="{FF2B5EF4-FFF2-40B4-BE49-F238E27FC236}">
                    <a16:creationId xmlns:a16="http://schemas.microsoft.com/office/drawing/2014/main" id="{4554867C-3171-73DA-59A7-96546FD16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29433" y="3760437"/>
                <a:ext cx="641390" cy="641390"/>
              </a:xfrm>
              <a:prstGeom prst="rect">
                <a:avLst/>
              </a:prstGeom>
            </p:spPr>
          </p:pic>
        </p:grpSp>
        <p:pic>
          <p:nvPicPr>
            <p:cNvPr id="47" name="Object 55">
              <a:extLst>
                <a:ext uri="{FF2B5EF4-FFF2-40B4-BE49-F238E27FC236}">
                  <a16:creationId xmlns:a16="http://schemas.microsoft.com/office/drawing/2014/main" id="{00A94722-3058-8165-61B5-8B773A8B3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760" y="3846898"/>
              <a:ext cx="431454" cy="47086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3D6B4E7-6707-125A-9B97-840FC4D7442E}"/>
              </a:ext>
            </a:extLst>
          </p:cNvPr>
          <p:cNvSpPr txBox="1"/>
          <p:nvPr/>
        </p:nvSpPr>
        <p:spPr>
          <a:xfrm>
            <a:off x="4190592" y="3216517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김하린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A6D78D-7C7C-9335-7A8A-CB55F2B1EC06}"/>
              </a:ext>
            </a:extLst>
          </p:cNvPr>
          <p:cNvSpPr txBox="1"/>
          <p:nvPr/>
        </p:nvSpPr>
        <p:spPr>
          <a:xfrm>
            <a:off x="11797060" y="3216516"/>
            <a:ext cx="126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김정현</a:t>
            </a:r>
            <a:endParaRPr kumimoji="1" lang="ko-Kore-KR" altLang="en-US" sz="4800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9A5F4A-D97A-780D-101B-73C337BA7A29}"/>
              </a:ext>
            </a:extLst>
          </p:cNvPr>
          <p:cNvSpPr txBox="1"/>
          <p:nvPr/>
        </p:nvSpPr>
        <p:spPr>
          <a:xfrm>
            <a:off x="4192955" y="5665592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고원준</a:t>
            </a:r>
            <a:endParaRPr kumimoji="1" lang="ko-Kore-KR" altLang="en-US" sz="4800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3C45A5-2E18-F1A0-E338-E2C66C3AE48F}"/>
              </a:ext>
            </a:extLst>
          </p:cNvPr>
          <p:cNvSpPr txBox="1"/>
          <p:nvPr/>
        </p:nvSpPr>
        <p:spPr>
          <a:xfrm>
            <a:off x="11799423" y="5665591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이수현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A3FB85-4B50-53B0-A8D7-96807357D4AF}"/>
              </a:ext>
            </a:extLst>
          </p:cNvPr>
          <p:cNvSpPr txBox="1"/>
          <p:nvPr/>
        </p:nvSpPr>
        <p:spPr>
          <a:xfrm>
            <a:off x="4185226" y="3928768"/>
            <a:ext cx="3150648" cy="117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팀장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백엔드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개발</a:t>
            </a:r>
            <a:endParaRPr lang="en-US" altLang="ko-KR" sz="2000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개발 인프라 구축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9BD940-31BC-8544-4F67-5B58581598FF}"/>
              </a:ext>
            </a:extLst>
          </p:cNvPr>
          <p:cNvSpPr txBox="1"/>
          <p:nvPr/>
        </p:nvSpPr>
        <p:spPr>
          <a:xfrm>
            <a:off x="11797060" y="3933649"/>
            <a:ext cx="3150648" cy="117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백엔드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개발</a:t>
            </a:r>
            <a:endParaRPr lang="en-US" altLang="ko-KR" sz="2000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DB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테이블 설계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개발 인프라 구축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773644-01C6-A8CE-2E04-CC31A8390E71}"/>
              </a:ext>
            </a:extLst>
          </p:cNvPr>
          <p:cNvSpPr txBox="1"/>
          <p:nvPr/>
        </p:nvSpPr>
        <p:spPr>
          <a:xfrm>
            <a:off x="4192955" y="6425634"/>
            <a:ext cx="3150648" cy="806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프론트엔드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개발</a:t>
            </a:r>
            <a:endParaRPr lang="en-US" altLang="ko-KR" sz="2000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UI/UX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디자인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B1167C-5A2B-53E0-A22C-D4FBD80A5FA5}"/>
              </a:ext>
            </a:extLst>
          </p:cNvPr>
          <p:cNvSpPr txBox="1"/>
          <p:nvPr/>
        </p:nvSpPr>
        <p:spPr>
          <a:xfrm>
            <a:off x="11797060" y="6368855"/>
            <a:ext cx="3150648" cy="806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프론트엔드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개발</a:t>
            </a:r>
            <a:endParaRPr lang="en-US" altLang="ko-KR" sz="2000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UI/UX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디자인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2153153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132DB3-AD41-09A9-CBD1-C08A189B713B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 일정</a:t>
            </a:r>
            <a:endParaRPr lang="ko-KR" altLang="en-US" sz="2800" dirty="0">
              <a:solidFill>
                <a:srgbClr val="3D81E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CE2679A-64FA-8278-C30C-BB258CF4B2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71342"/>
              </p:ext>
            </p:extLst>
          </p:nvPr>
        </p:nvGraphicFramePr>
        <p:xfrm>
          <a:off x="2355674" y="2095500"/>
          <a:ext cx="13576651" cy="70556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25093">
                  <a:extLst>
                    <a:ext uri="{9D8B030D-6E8A-4147-A177-3AD203B41FA5}">
                      <a16:colId xmlns:a16="http://schemas.microsoft.com/office/drawing/2014/main" val="1821378331"/>
                    </a:ext>
                  </a:extLst>
                </a:gridCol>
                <a:gridCol w="1147421">
                  <a:extLst>
                    <a:ext uri="{9D8B030D-6E8A-4147-A177-3AD203B41FA5}">
                      <a16:colId xmlns:a16="http://schemas.microsoft.com/office/drawing/2014/main" val="2433436033"/>
                    </a:ext>
                  </a:extLst>
                </a:gridCol>
                <a:gridCol w="1147421">
                  <a:extLst>
                    <a:ext uri="{9D8B030D-6E8A-4147-A177-3AD203B41FA5}">
                      <a16:colId xmlns:a16="http://schemas.microsoft.com/office/drawing/2014/main" val="2356944267"/>
                    </a:ext>
                  </a:extLst>
                </a:gridCol>
                <a:gridCol w="1128524">
                  <a:extLst>
                    <a:ext uri="{9D8B030D-6E8A-4147-A177-3AD203B41FA5}">
                      <a16:colId xmlns:a16="http://schemas.microsoft.com/office/drawing/2014/main" val="961787068"/>
                    </a:ext>
                  </a:extLst>
                </a:gridCol>
                <a:gridCol w="1128524">
                  <a:extLst>
                    <a:ext uri="{9D8B030D-6E8A-4147-A177-3AD203B41FA5}">
                      <a16:colId xmlns:a16="http://schemas.microsoft.com/office/drawing/2014/main" val="2662776452"/>
                    </a:ext>
                  </a:extLst>
                </a:gridCol>
                <a:gridCol w="1128524">
                  <a:extLst>
                    <a:ext uri="{9D8B030D-6E8A-4147-A177-3AD203B41FA5}">
                      <a16:colId xmlns:a16="http://schemas.microsoft.com/office/drawing/2014/main" val="426879149"/>
                    </a:ext>
                  </a:extLst>
                </a:gridCol>
                <a:gridCol w="1128524">
                  <a:extLst>
                    <a:ext uri="{9D8B030D-6E8A-4147-A177-3AD203B41FA5}">
                      <a16:colId xmlns:a16="http://schemas.microsoft.com/office/drawing/2014/main" val="1306045746"/>
                    </a:ext>
                  </a:extLst>
                </a:gridCol>
                <a:gridCol w="1128524">
                  <a:extLst>
                    <a:ext uri="{9D8B030D-6E8A-4147-A177-3AD203B41FA5}">
                      <a16:colId xmlns:a16="http://schemas.microsoft.com/office/drawing/2014/main" val="2460923458"/>
                    </a:ext>
                  </a:extLst>
                </a:gridCol>
                <a:gridCol w="1128524">
                  <a:extLst>
                    <a:ext uri="{9D8B030D-6E8A-4147-A177-3AD203B41FA5}">
                      <a16:colId xmlns:a16="http://schemas.microsoft.com/office/drawing/2014/main" val="643638945"/>
                    </a:ext>
                  </a:extLst>
                </a:gridCol>
                <a:gridCol w="1128524">
                  <a:extLst>
                    <a:ext uri="{9D8B030D-6E8A-4147-A177-3AD203B41FA5}">
                      <a16:colId xmlns:a16="http://schemas.microsoft.com/office/drawing/2014/main" val="586733983"/>
                    </a:ext>
                  </a:extLst>
                </a:gridCol>
                <a:gridCol w="1128524">
                  <a:extLst>
                    <a:ext uri="{9D8B030D-6E8A-4147-A177-3AD203B41FA5}">
                      <a16:colId xmlns:a16="http://schemas.microsoft.com/office/drawing/2014/main" val="1341332884"/>
                    </a:ext>
                  </a:extLst>
                </a:gridCol>
                <a:gridCol w="1128524">
                  <a:extLst>
                    <a:ext uri="{9D8B030D-6E8A-4147-A177-3AD203B41FA5}">
                      <a16:colId xmlns:a16="http://schemas.microsoft.com/office/drawing/2014/main" val="2660538794"/>
                    </a:ext>
                  </a:extLst>
                </a:gridCol>
              </a:tblGrid>
              <a:tr h="2545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 활동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추진사항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4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12</a:t>
                      </a:r>
                      <a:r>
                        <a:rPr lang="ko-KR" sz="14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월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4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1</a:t>
                      </a:r>
                      <a:r>
                        <a:rPr lang="ko-KR" sz="14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월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4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2</a:t>
                      </a:r>
                      <a:r>
                        <a:rPr lang="ko-KR" sz="14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월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4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3</a:t>
                      </a:r>
                      <a:r>
                        <a:rPr lang="ko-KR" sz="14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월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4</a:t>
                      </a:r>
                      <a:r>
                        <a:rPr lang="ko-KR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월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5</a:t>
                      </a:r>
                      <a:r>
                        <a:rPr lang="ko-KR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월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4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6</a:t>
                      </a:r>
                      <a:r>
                        <a:rPr lang="ko-KR" sz="14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월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7</a:t>
                      </a:r>
                      <a:r>
                        <a:rPr lang="ko-KR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월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8</a:t>
                      </a:r>
                      <a:r>
                        <a:rPr lang="ko-KR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월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9</a:t>
                      </a:r>
                      <a:r>
                        <a:rPr lang="ko-KR" sz="14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월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3006126733"/>
                  </a:ext>
                </a:extLst>
              </a:tr>
              <a:tr h="516993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요구사항 정의 및 분석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81055" marR="81055" marT="40527" marB="405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문제정의 및 분석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829020347"/>
                  </a:ext>
                </a:extLst>
              </a:tr>
              <a:tr h="385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요구사항 분석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3841712296"/>
                  </a:ext>
                </a:extLst>
              </a:tr>
              <a:tr h="648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제안서 및 계획서 작성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1865040165"/>
                  </a:ext>
                </a:extLst>
              </a:tr>
              <a:tr h="51699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시스템 설계 및 시나리오 구성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81055" marR="81055" marT="40527" marB="405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시스템 상세 설계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1648824349"/>
                  </a:ext>
                </a:extLst>
              </a:tr>
              <a:tr h="385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시나리오 검토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3157360580"/>
                  </a:ext>
                </a:extLst>
              </a:tr>
              <a:tr h="385766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세부 설계 및 구현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81055" marR="81055" marT="40527" marB="405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UI UX </a:t>
                      </a: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디자인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2334892038"/>
                  </a:ext>
                </a:extLst>
              </a:tr>
              <a:tr h="516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개발 인프라 구축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4153209085"/>
                  </a:ext>
                </a:extLst>
              </a:tr>
              <a:tr h="385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웹 퍼블리싱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97419619"/>
                  </a:ext>
                </a:extLst>
              </a:tr>
              <a:tr h="516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프론트엔드 개발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713128452"/>
                  </a:ext>
                </a:extLst>
              </a:tr>
              <a:tr h="385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백엔드 개발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1858676271"/>
                  </a:ext>
                </a:extLst>
              </a:tr>
              <a:tr h="385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프론트</a:t>
                      </a: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-</a:t>
                      </a: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백 연동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1001816328"/>
                  </a:ext>
                </a:extLst>
              </a:tr>
              <a:tr h="516993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테스트 및 배포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81055" marR="81055" marT="40527" marB="405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시스템 통합</a:t>
                      </a:r>
                      <a:endParaRPr lang="en-US" altLang="ko-KR" sz="1100" kern="100" dirty="0"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테스트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3137161714"/>
                  </a:ext>
                </a:extLst>
              </a:tr>
              <a:tr h="222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데모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2259499788"/>
                  </a:ext>
                </a:extLst>
              </a:tr>
              <a:tr h="385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수정사항 수정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2284182809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최종 데모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최종 데모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2747173670"/>
                  </a:ext>
                </a:extLst>
              </a:tr>
              <a:tr h="3857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최종 보고서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ko-KR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최종보고서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tabLst>
                          <a:tab pos="5397500" algn="r"/>
                        </a:tabLst>
                      </a:pPr>
                      <a:r>
                        <a:rPr lang="en-US" sz="1100" kern="100" dirty="0">
                          <a:effectLst/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50" charset="-127"/>
                        <a:ea typeface="NanumSquare" panose="020B0600000101010101" pitchFamily="50" charset="-127"/>
                        <a:cs typeface="함초롬바탕"/>
                      </a:endParaRPr>
                    </a:p>
                  </a:txBody>
                  <a:tcPr marL="50908" marR="50908" marT="0" marB="0"/>
                </a:tc>
                <a:extLst>
                  <a:ext uri="{0D108BD9-81ED-4DB2-BD59-A6C34878D82A}">
                    <a16:rowId xmlns:a16="http://schemas.microsoft.com/office/drawing/2014/main" val="604723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78053" y="6768750"/>
            <a:ext cx="2107025" cy="405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지적사항 및 답변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BC415-0377-C8F1-5F23-EA6F5A75D253}"/>
              </a:ext>
            </a:extLst>
          </p:cNvPr>
          <p:cNvSpPr txBox="1"/>
          <p:nvPr/>
        </p:nvSpPr>
        <p:spPr>
          <a:xfrm>
            <a:off x="4267200" y="4229100"/>
            <a:ext cx="847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코드를 공유하기에 그치지 않고 컴파일러 기능을 넣어 결과를 확인할 수 있도록 할 것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6DF3913-580E-E3D7-18D2-8336BCC2C86A}"/>
              </a:ext>
            </a:extLst>
          </p:cNvPr>
          <p:cNvSpPr/>
          <p:nvPr/>
        </p:nvSpPr>
        <p:spPr>
          <a:xfrm>
            <a:off x="3048000" y="4086255"/>
            <a:ext cx="685800" cy="685800"/>
          </a:xfrm>
          <a:prstGeom prst="ellipse">
            <a:avLst/>
          </a:prstGeom>
          <a:solidFill>
            <a:srgbClr val="3D8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24DC4A-9FE0-6B96-7B53-42ED2BAE3BFD}"/>
              </a:ext>
            </a:extLst>
          </p:cNvPr>
          <p:cNvSpPr txBox="1"/>
          <p:nvPr/>
        </p:nvSpPr>
        <p:spPr>
          <a:xfrm>
            <a:off x="5855279" y="5064912"/>
            <a:ext cx="6837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D81E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 에디터 충돌 해결 로직 구현 이후 컴파일 기능을 추가할 예정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4E1F650-B1BB-A74E-76AE-7CFA93ABD9E9}"/>
              </a:ext>
            </a:extLst>
          </p:cNvPr>
          <p:cNvSpPr/>
          <p:nvPr/>
        </p:nvSpPr>
        <p:spPr>
          <a:xfrm>
            <a:off x="5070810" y="5057926"/>
            <a:ext cx="499097" cy="414081"/>
          </a:xfrm>
          <a:prstGeom prst="rightArrow">
            <a:avLst/>
          </a:prstGeom>
          <a:solidFill>
            <a:srgbClr val="B6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4E77C2C-E0EE-6995-AD21-0CA846F90298}"/>
              </a:ext>
            </a:extLst>
          </p:cNvPr>
          <p:cNvCxnSpPr>
            <a:cxnSpLocks/>
          </p:cNvCxnSpPr>
          <p:nvPr/>
        </p:nvCxnSpPr>
        <p:spPr>
          <a:xfrm>
            <a:off x="3162300" y="6438900"/>
            <a:ext cx="120777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3876" y="6392237"/>
            <a:ext cx="2107025" cy="405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연구 개발 배경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목표</a:t>
            </a:r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효과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D58A6-8A3D-A5E4-9ACB-61AA5898B3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98" r="2424"/>
          <a:stretch/>
        </p:blipFill>
        <p:spPr>
          <a:xfrm>
            <a:off x="8762714" y="2810426"/>
            <a:ext cx="7207841" cy="5773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1C95D7-3120-A1EE-2876-AED230ADA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9059" y="2448721"/>
            <a:ext cx="6763712" cy="5655457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B1FBF096-A14A-0A05-62BE-FFC2E15207AA}"/>
              </a:ext>
            </a:extLst>
          </p:cNvPr>
          <p:cNvSpPr/>
          <p:nvPr/>
        </p:nvSpPr>
        <p:spPr>
          <a:xfrm>
            <a:off x="3983457" y="7970880"/>
            <a:ext cx="1600200" cy="728324"/>
          </a:xfrm>
          <a:prstGeom prst="downArrow">
            <a:avLst/>
          </a:prstGeom>
          <a:solidFill>
            <a:srgbClr val="3E8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8758B-A6D3-803F-7B5A-0240C765762A}"/>
              </a:ext>
            </a:extLst>
          </p:cNvPr>
          <p:cNvSpPr txBox="1"/>
          <p:nvPr/>
        </p:nvSpPr>
        <p:spPr>
          <a:xfrm>
            <a:off x="1605156" y="8879305"/>
            <a:ext cx="62434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질문자와 답변자를 </a:t>
            </a:r>
            <a:r>
              <a:rPr lang="en-US" altLang="ko-KR" sz="2400" b="1" dirty="0">
                <a:solidFill>
                  <a:srgbClr val="3864AF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 panose="020B0503020000020004" pitchFamily="34" charset="-127"/>
              </a:rPr>
              <a:t>1:1 </a:t>
            </a:r>
            <a:r>
              <a:rPr lang="ko-KR" altLang="en-US" sz="2400" b="1" dirty="0">
                <a:solidFill>
                  <a:srgbClr val="3864AF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 panose="020B0503020000020004" pitchFamily="34" charset="-127"/>
              </a:rPr>
              <a:t>매칭할 수 있다면 </a:t>
            </a:r>
            <a:endParaRPr lang="en-US" altLang="ko-KR" sz="2400" b="1" dirty="0">
              <a:solidFill>
                <a:srgbClr val="3864AF"/>
              </a:solidFill>
              <a:effectLst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 panose="020B0503020000020004" pitchFamily="34" charset="-127"/>
            </a:endParaRPr>
          </a:p>
          <a:p>
            <a:pPr algn="ctr"/>
            <a:r>
              <a:rPr lang="ko-KR" altLang="en-US" sz="2400" b="1" dirty="0">
                <a:solidFill>
                  <a:srgbClr val="3864AF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 panose="020B0503020000020004" pitchFamily="34" charset="-127"/>
              </a:rPr>
              <a:t>이를 해결</a:t>
            </a:r>
            <a:r>
              <a:rPr lang="ko-KR" altLang="en-US" sz="24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할 거라 기대</a:t>
            </a:r>
            <a:endParaRPr lang="ko-Kore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95BEB-FB63-90E0-05B6-2903769B0A12}"/>
              </a:ext>
            </a:extLst>
          </p:cNvPr>
          <p:cNvSpPr txBox="1"/>
          <p:nvPr/>
        </p:nvSpPr>
        <p:spPr>
          <a:xfrm>
            <a:off x="1769298" y="2316120"/>
            <a:ext cx="6028518" cy="154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기존 서비스는 텍스트로만 질문과 답변이 오고 간다</a:t>
            </a:r>
            <a:endParaRPr lang="en-US" altLang="ko-KR" sz="2000" b="1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-&gt;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바로바로 답변을 받지 못하거나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답변자가 답변을 하다가 사라지는 경우도 있어 문제를 해결하기까지 오랜 시간이 걸린다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.</a:t>
            </a:r>
            <a:endParaRPr lang="ko-KR" altLang="en-US" sz="2000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6AA5402-1611-BF4F-0613-AB99E5BF3EC5}"/>
              </a:ext>
            </a:extLst>
          </p:cNvPr>
          <p:cNvSpPr/>
          <p:nvPr/>
        </p:nvSpPr>
        <p:spPr>
          <a:xfrm>
            <a:off x="1219200" y="2176187"/>
            <a:ext cx="7015344" cy="1828241"/>
          </a:xfrm>
          <a:prstGeom prst="roundRect">
            <a:avLst>
              <a:gd name="adj" fmla="val 26049"/>
            </a:avLst>
          </a:prstGeom>
          <a:noFill/>
          <a:ln w="57150">
            <a:solidFill>
              <a:srgbClr val="376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D9C31-4977-F158-284C-40C5AA7DBB82}"/>
              </a:ext>
            </a:extLst>
          </p:cNvPr>
          <p:cNvSpPr txBox="1"/>
          <p:nvPr/>
        </p:nvSpPr>
        <p:spPr>
          <a:xfrm>
            <a:off x="1769298" y="4742102"/>
            <a:ext cx="6028518" cy="2656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b="1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주변에 물어볼 사람이 없는 독학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,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비전공자들이 어려움을 겪는다</a:t>
            </a:r>
            <a:endParaRPr lang="en-US" altLang="ko-KR" sz="2000" b="1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-&gt;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학습 과정에서 꼬리를 무는 질문을 해결하기 위해선 텍스트보단 한 명 붙잡고 물어보고 싶을 때가 있다</a:t>
            </a:r>
            <a:r>
              <a:rPr lang="en-US" altLang="ko-KR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.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우리는 이를 위해 일회성 멘토링 서비스를 제공한다면</a:t>
            </a:r>
            <a:r>
              <a:rPr lang="en-US" altLang="ko-KR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멘토 회원도 부담이 적고</a:t>
            </a:r>
            <a:r>
              <a:rPr lang="en-US" altLang="ko-KR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멘티 회원의 학습 문제도 해결할 수 있도록 도울 수 있다고 생각한다</a:t>
            </a:r>
            <a:r>
              <a:rPr lang="en-US" altLang="ko-KR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.</a:t>
            </a:r>
            <a:endParaRPr lang="ko-KR" altLang="en-US" sz="2000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EE1F387-55B6-236B-DF5D-9EA88EAD6A9C}"/>
              </a:ext>
            </a:extLst>
          </p:cNvPr>
          <p:cNvSpPr/>
          <p:nvPr/>
        </p:nvSpPr>
        <p:spPr>
          <a:xfrm>
            <a:off x="1203150" y="4541933"/>
            <a:ext cx="7015345" cy="3014904"/>
          </a:xfrm>
          <a:prstGeom prst="roundRect">
            <a:avLst>
              <a:gd name="adj" fmla="val 17962"/>
            </a:avLst>
          </a:prstGeom>
          <a:noFill/>
          <a:ln w="57150">
            <a:solidFill>
              <a:srgbClr val="376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134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11493" y="4697323"/>
            <a:ext cx="821477" cy="95238"/>
            <a:chOff x="5759157" y="6303999"/>
            <a:chExt cx="821477" cy="9523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9157" y="6303999"/>
              <a:ext cx="821477" cy="952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15018" y="4819233"/>
            <a:ext cx="821477" cy="95238"/>
            <a:chOff x="11705081" y="6303999"/>
            <a:chExt cx="821477" cy="952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5081" y="6303999"/>
              <a:ext cx="821477" cy="95238"/>
            </a:xfrm>
            <a:prstGeom prst="rect">
              <a:avLst/>
            </a:prstGeom>
          </p:spPr>
        </p:pic>
      </p:grpSp>
      <p:pic>
        <p:nvPicPr>
          <p:cNvPr id="19" name="Picture 2" descr="오키 로고">
            <a:extLst>
              <a:ext uri="{FF2B5EF4-FFF2-40B4-BE49-F238E27FC236}">
                <a16:creationId xmlns:a16="http://schemas.microsoft.com/office/drawing/2014/main" id="{9893F828-FD07-851C-1C50-B84F2F20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419" y="4209376"/>
            <a:ext cx="3105150" cy="11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Share lets you share code in real-time via your browser. Debug, pair  program, or teach. CodeShare even lets you video… | Coding, Pair  programming, Online coding">
            <a:extLst>
              <a:ext uri="{FF2B5EF4-FFF2-40B4-BE49-F238E27FC236}">
                <a16:creationId xmlns:a16="http://schemas.microsoft.com/office/drawing/2014/main" id="{428EEA60-9D0E-ADF9-CF2A-116A33F8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525" y="4038342"/>
            <a:ext cx="4111017" cy="154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AD5DCB-2891-1641-DF09-A2A9E1DC2993}"/>
              </a:ext>
            </a:extLst>
          </p:cNvPr>
          <p:cNvGrpSpPr/>
          <p:nvPr/>
        </p:nvGrpSpPr>
        <p:grpSpPr>
          <a:xfrm>
            <a:off x="743218" y="3467100"/>
            <a:ext cx="4016942" cy="3713581"/>
            <a:chOff x="872137" y="3895427"/>
            <a:chExt cx="4016942" cy="371358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4253698-BCC5-1A24-97C6-937DE5D9B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2628" y="4243000"/>
              <a:ext cx="3517900" cy="17653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8A8F4F-C439-DA0A-359D-F4BC86C0DDD7}"/>
                </a:ext>
              </a:extLst>
            </p:cNvPr>
            <p:cNvSpPr txBox="1"/>
            <p:nvPr/>
          </p:nvSpPr>
          <p:spPr>
            <a:xfrm>
              <a:off x="956325" y="6424783"/>
              <a:ext cx="3932754" cy="1184225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>
                  <a:latin typeface="NanumSquare_ac Light" panose="020B0600000101010101" pitchFamily="34" charset="-127"/>
                  <a:ea typeface="NanumSquare_ac Light" panose="020B0600000101010101" pitchFamily="34" charset="-127"/>
                  <a:cs typeface="함초롬바탕"/>
                </a:rPr>
                <a:t>전세계 코딩하는 사람들이 </a:t>
              </a:r>
              <a:r>
                <a:rPr lang="ko-KR" altLang="en-US" dirty="0" err="1">
                  <a:latin typeface="NanumSquare_ac Light" panose="020B0600000101010101" pitchFamily="34" charset="-127"/>
                  <a:ea typeface="NanumSquare_ac Light" panose="020B0600000101010101" pitchFamily="34" charset="-127"/>
                  <a:cs typeface="함초롬바탕"/>
                </a:rPr>
                <a:t>모여있는</a:t>
              </a:r>
              <a:r>
                <a:rPr lang="ko-KR" altLang="en-US" dirty="0">
                  <a:latin typeface="NanumSquare_ac Light" panose="020B0600000101010101" pitchFamily="34" charset="-127"/>
                  <a:ea typeface="NanumSquare_ac Light" panose="020B0600000101010101" pitchFamily="34" charset="-127"/>
                  <a:cs typeface="함초롬바탕"/>
                </a:rPr>
                <a:t> 포럼이며</a:t>
              </a:r>
              <a:r>
                <a:rPr lang="en-US" altLang="ko-KR" dirty="0">
                  <a:latin typeface="NanumSquare_ac Light" panose="020B0600000101010101" pitchFamily="34" charset="-127"/>
                  <a:ea typeface="NanumSquare_ac Light" panose="020B0600000101010101" pitchFamily="34" charset="-127"/>
                  <a:cs typeface="함초롬바탕"/>
                </a:rPr>
                <a:t>,</a:t>
              </a:r>
              <a:r>
                <a:rPr lang="ko-KR" altLang="en-US" dirty="0">
                  <a:latin typeface="NanumSquare_ac Light" panose="020B0600000101010101" pitchFamily="34" charset="-127"/>
                  <a:ea typeface="NanumSquare_ac Light" panose="020B0600000101010101" pitchFamily="34" charset="-127"/>
                  <a:cs typeface="함초롬바탕"/>
                </a:rPr>
                <a:t> 주로 영어를 이용한 </a:t>
              </a:r>
              <a:endParaRPr lang="en-US" altLang="ko-KR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dirty="0">
                  <a:latin typeface="NanumSquare_ac Light" panose="020B0600000101010101" pitchFamily="34" charset="-127"/>
                  <a:ea typeface="NanumSquare_ac Light" panose="020B0600000101010101" pitchFamily="34" charset="-127"/>
                  <a:cs typeface="함초롬바탕"/>
                </a:rPr>
                <a:t>에러 해결 문답 글</a:t>
              </a:r>
              <a:endParaRPr lang="en-US" altLang="ko-KR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52C6B0-AE02-CEA8-DAFE-3A982519AD29}"/>
                </a:ext>
              </a:extLst>
            </p:cNvPr>
            <p:cNvSpPr txBox="1"/>
            <p:nvPr/>
          </p:nvSpPr>
          <p:spPr>
            <a:xfrm>
              <a:off x="872137" y="3895427"/>
              <a:ext cx="3932754" cy="487226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Stack Overflow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7A346ED-5D15-FEB0-57D2-EC8795A497C7}"/>
              </a:ext>
            </a:extLst>
          </p:cNvPr>
          <p:cNvSpPr txBox="1"/>
          <p:nvPr/>
        </p:nvSpPr>
        <p:spPr>
          <a:xfrm>
            <a:off x="6530403" y="5899762"/>
            <a:ext cx="3932754" cy="1184225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한국 </a:t>
            </a:r>
            <a:r>
              <a:rPr lang="en-US" altLang="ko-KR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SW </a:t>
            </a:r>
            <a:r>
              <a:rPr lang="ko-KR" altLang="en-US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개발자 커뮤니티</a:t>
            </a:r>
            <a:endParaRPr lang="en-US" altLang="ko-KR" sz="18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지식 공유 게시판</a:t>
            </a:r>
            <a:r>
              <a:rPr lang="en-US" altLang="ko-KR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,</a:t>
            </a:r>
            <a:r>
              <a:rPr lang="ko-KR" altLang="en-US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커뮤니티</a:t>
            </a:r>
            <a:r>
              <a:rPr lang="en-US" altLang="ko-KR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,</a:t>
            </a:r>
            <a:r>
              <a:rPr lang="ko-KR" altLang="en-US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질문 게시판</a:t>
            </a:r>
            <a:r>
              <a:rPr lang="en-US" altLang="ko-KR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,</a:t>
            </a:r>
            <a:r>
              <a:rPr lang="ko-KR" altLang="en-US" sz="1800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채용 공고 등 다양한 게시판 존재</a:t>
            </a:r>
            <a:endParaRPr lang="en-US" altLang="ko-KR" sz="18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247037-795C-082F-0174-BF0338E20FA7}"/>
              </a:ext>
            </a:extLst>
          </p:cNvPr>
          <p:cNvSpPr txBox="1"/>
          <p:nvPr/>
        </p:nvSpPr>
        <p:spPr>
          <a:xfrm>
            <a:off x="6657617" y="3467100"/>
            <a:ext cx="3932754" cy="48722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OKKY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B8BF58-ECAA-480B-CC1D-0E8EF3A35A22}"/>
              </a:ext>
            </a:extLst>
          </p:cNvPr>
          <p:cNvSpPr txBox="1"/>
          <p:nvPr/>
        </p:nvSpPr>
        <p:spPr>
          <a:xfrm>
            <a:off x="13204656" y="5963872"/>
            <a:ext cx="3932754" cy="816465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코딩 인터뷰</a:t>
            </a:r>
            <a:r>
              <a:rPr lang="en-US" altLang="ko-KR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,</a:t>
            </a:r>
            <a:r>
              <a:rPr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트러블슈팅</a:t>
            </a:r>
            <a:r>
              <a:rPr lang="en-US" altLang="ko-KR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,</a:t>
            </a:r>
            <a:r>
              <a:rPr lang="ko-KR" altLang="en-US" dirty="0"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멘토링 등에 필요한 실시간 코드 에디터를 제공</a:t>
            </a:r>
            <a:endParaRPr lang="en-US" altLang="ko-KR" sz="1800" dirty="0"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C6F0C9-ECC0-40AE-48E0-712B61B8ED5F}"/>
              </a:ext>
            </a:extLst>
          </p:cNvPr>
          <p:cNvSpPr txBox="1"/>
          <p:nvPr/>
        </p:nvSpPr>
        <p:spPr>
          <a:xfrm>
            <a:off x="13269701" y="3467100"/>
            <a:ext cx="3932754" cy="48722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CodeShare.io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952BB-6F2C-8C7F-D871-9FDC1F063C88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 사례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64914" y="3442969"/>
            <a:ext cx="3438000" cy="3438000"/>
            <a:chOff x="2064914" y="4633633"/>
            <a:chExt cx="3438000" cy="3438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4914" y="4633633"/>
              <a:ext cx="3438000" cy="3438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59157" y="5113335"/>
            <a:ext cx="821477" cy="95238"/>
            <a:chOff x="5759157" y="6303999"/>
            <a:chExt cx="821477" cy="9523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9157" y="6303999"/>
              <a:ext cx="821477" cy="952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377134B-6280-0750-88A9-5ADEF300148B}"/>
              </a:ext>
            </a:extLst>
          </p:cNvPr>
          <p:cNvSpPr txBox="1"/>
          <p:nvPr/>
        </p:nvSpPr>
        <p:spPr>
          <a:xfrm>
            <a:off x="1514248" y="4816614"/>
            <a:ext cx="4539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코딩 질문 게시판과 연동되는 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실시간 코드 에디터 제공</a:t>
            </a:r>
            <a:endParaRPr lang="ko-Kore-KR" altLang="en-US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grpSp>
        <p:nvGrpSpPr>
          <p:cNvPr id="9" name="그룹 1005">
            <a:extLst>
              <a:ext uri="{FF2B5EF4-FFF2-40B4-BE49-F238E27FC236}">
                <a16:creationId xmlns:a16="http://schemas.microsoft.com/office/drawing/2014/main" id="{2C20939F-0015-AB3F-1028-C6E854BE2A05}"/>
              </a:ext>
            </a:extLst>
          </p:cNvPr>
          <p:cNvGrpSpPr/>
          <p:nvPr/>
        </p:nvGrpSpPr>
        <p:grpSpPr>
          <a:xfrm>
            <a:off x="6926278" y="3460128"/>
            <a:ext cx="3435972" cy="3435972"/>
            <a:chOff x="2064914" y="4633633"/>
            <a:chExt cx="3435972" cy="3435972"/>
          </a:xfrm>
        </p:grpSpPr>
        <p:pic>
          <p:nvPicPr>
            <p:cNvPr id="11" name="Object 19">
              <a:extLst>
                <a:ext uri="{FF2B5EF4-FFF2-40B4-BE49-F238E27FC236}">
                  <a16:creationId xmlns:a16="http://schemas.microsoft.com/office/drawing/2014/main" id="{4D732F9F-025D-58EF-1966-B4A69AEBF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4914" y="4633633"/>
              <a:ext cx="3435972" cy="3435972"/>
            </a:xfrm>
            <a:prstGeom prst="rect">
              <a:avLst/>
            </a:prstGeom>
          </p:spPr>
        </p:pic>
      </p:grpSp>
      <p:grpSp>
        <p:nvGrpSpPr>
          <p:cNvPr id="14" name="그룹 1007">
            <a:extLst>
              <a:ext uri="{FF2B5EF4-FFF2-40B4-BE49-F238E27FC236}">
                <a16:creationId xmlns:a16="http://schemas.microsoft.com/office/drawing/2014/main" id="{AD0D2C26-54AD-EA31-04DE-2E15DE142F5B}"/>
              </a:ext>
            </a:extLst>
          </p:cNvPr>
          <p:cNvGrpSpPr/>
          <p:nvPr/>
        </p:nvGrpSpPr>
        <p:grpSpPr>
          <a:xfrm>
            <a:off x="10620521" y="5130494"/>
            <a:ext cx="821477" cy="95238"/>
            <a:chOff x="5759157" y="6303999"/>
            <a:chExt cx="821477" cy="95238"/>
          </a:xfrm>
        </p:grpSpPr>
        <p:pic>
          <p:nvPicPr>
            <p:cNvPr id="16" name="Object 25">
              <a:extLst>
                <a:ext uri="{FF2B5EF4-FFF2-40B4-BE49-F238E27FC236}">
                  <a16:creationId xmlns:a16="http://schemas.microsoft.com/office/drawing/2014/main" id="{B150FA87-C014-5C91-8318-0FFA8DF6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9157" y="6303999"/>
              <a:ext cx="821477" cy="95238"/>
            </a:xfrm>
            <a:prstGeom prst="rect">
              <a:avLst/>
            </a:prstGeom>
          </p:spPr>
        </p:pic>
      </p:grpSp>
      <p:grpSp>
        <p:nvGrpSpPr>
          <p:cNvPr id="19" name="그룹 1005">
            <a:extLst>
              <a:ext uri="{FF2B5EF4-FFF2-40B4-BE49-F238E27FC236}">
                <a16:creationId xmlns:a16="http://schemas.microsoft.com/office/drawing/2014/main" id="{5AF099D0-D54E-02E6-26E4-3D2EE7DDD021}"/>
              </a:ext>
            </a:extLst>
          </p:cNvPr>
          <p:cNvGrpSpPr/>
          <p:nvPr/>
        </p:nvGrpSpPr>
        <p:grpSpPr>
          <a:xfrm>
            <a:off x="11787642" y="3460128"/>
            <a:ext cx="3435972" cy="3435972"/>
            <a:chOff x="2064914" y="4633633"/>
            <a:chExt cx="3435972" cy="3435972"/>
          </a:xfrm>
        </p:grpSpPr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62DE3873-DEEA-27AE-C15E-E225A9BD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4914" y="4633633"/>
              <a:ext cx="3435972" cy="3435972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528FB5B-22FC-1DEB-F1EF-D213DF7DBB25}"/>
              </a:ext>
            </a:extLst>
          </p:cNvPr>
          <p:cNvSpPr txBox="1"/>
          <p:nvPr/>
        </p:nvSpPr>
        <p:spPr>
          <a:xfrm>
            <a:off x="11235962" y="4871789"/>
            <a:ext cx="4539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추후에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진행된 멘토링 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영상 녹화 제공</a:t>
            </a:r>
            <a:endParaRPr lang="ko-Kore-KR" altLang="en-US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8A5A3-78BB-DB79-B5CF-DC08AFC206A5}"/>
              </a:ext>
            </a:extLst>
          </p:cNvPr>
          <p:cNvSpPr txBox="1"/>
          <p:nvPr/>
        </p:nvSpPr>
        <p:spPr>
          <a:xfrm>
            <a:off x="6374598" y="4759392"/>
            <a:ext cx="4539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답변자</a:t>
            </a:r>
            <a:r>
              <a:rPr lang="en-US" altLang="ko-Kore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(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멘토</a:t>
            </a:r>
            <a:r>
              <a:rPr lang="en-US" altLang="ko-KR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)</a:t>
            </a:r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한 명과 </a:t>
            </a:r>
            <a:endParaRPr lang="en-US" altLang="ko-KR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매칭될 수 있도록 채팅 기능 제공</a:t>
            </a:r>
            <a:endParaRPr lang="ko-Kore-KR" altLang="en-US" sz="2000" dirty="0">
              <a:solidFill>
                <a:srgbClr val="FFFFF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07DD7-380B-6FE2-5B06-205B6B5952CA}"/>
              </a:ext>
            </a:extLst>
          </p:cNvPr>
          <p:cNvSpPr txBox="1"/>
          <p:nvPr/>
        </p:nvSpPr>
        <p:spPr>
          <a:xfrm>
            <a:off x="1219200" y="876445"/>
            <a:ext cx="757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 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 시스템과의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237633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78053" y="6768750"/>
            <a:ext cx="2107025" cy="405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수행 구성도 및 시나리오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채팅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11BA0C-409E-019B-ABF3-A87DD0399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5" y="2886076"/>
            <a:ext cx="1285875" cy="1400175"/>
          </a:xfrm>
          <a:prstGeom prst="rect">
            <a:avLst/>
          </a:prstGeom>
        </p:spPr>
      </p:pic>
      <p:pic>
        <p:nvPicPr>
          <p:cNvPr id="1030" name="Picture 6" descr="컴퓨터 모니터 PNG HD 품질 | PNG Play">
            <a:extLst>
              <a:ext uri="{FF2B5EF4-FFF2-40B4-BE49-F238E27FC236}">
                <a16:creationId xmlns:a16="http://schemas.microsoft.com/office/drawing/2014/main" id="{567D3042-9AE3-54AF-335B-6BB75EAAE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9409"/>
            <a:ext cx="2666260" cy="235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41AA8C-53D3-837A-734D-9145222423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3205077"/>
            <a:ext cx="1981200" cy="12396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FEA7AC-CC8D-85FE-64E8-60CA906B50E6}"/>
              </a:ext>
            </a:extLst>
          </p:cNvPr>
          <p:cNvSpPr txBox="1"/>
          <p:nvPr/>
        </p:nvSpPr>
        <p:spPr>
          <a:xfrm>
            <a:off x="2601405" y="537962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DF7F18-10EF-DF0A-C787-CF648F116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279" y="6343388"/>
            <a:ext cx="952500" cy="800100"/>
          </a:xfrm>
          <a:prstGeom prst="rect">
            <a:avLst/>
          </a:prstGeom>
        </p:spPr>
      </p:pic>
      <p:pic>
        <p:nvPicPr>
          <p:cNvPr id="18" name="Picture 6" descr="컴퓨터 모니터 PNG HD 품질 | PNG Play">
            <a:extLst>
              <a:ext uri="{FF2B5EF4-FFF2-40B4-BE49-F238E27FC236}">
                <a16:creationId xmlns:a16="http://schemas.microsoft.com/office/drawing/2014/main" id="{F55DCA3A-AD61-9F91-828F-50EEFB96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976" y="2979409"/>
            <a:ext cx="2666260" cy="235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F9975F-DB25-EB5F-8B7F-155AC88C5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9976" y="3205077"/>
            <a:ext cx="1981200" cy="1239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D0DFBC-247D-CBDF-7A65-1D2C475D5DC6}"/>
              </a:ext>
            </a:extLst>
          </p:cNvPr>
          <p:cNvSpPr txBox="1"/>
          <p:nvPr/>
        </p:nvSpPr>
        <p:spPr>
          <a:xfrm>
            <a:off x="14523981" y="537962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9608B4-7CEB-65B4-7A01-FB76AE727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55855" y="6343388"/>
            <a:ext cx="952500" cy="80010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65CF55-D01A-58CB-C798-3737615A580F}"/>
              </a:ext>
            </a:extLst>
          </p:cNvPr>
          <p:cNvCxnSpPr>
            <a:cxnSpLocks/>
          </p:cNvCxnSpPr>
          <p:nvPr/>
        </p:nvCxnSpPr>
        <p:spPr>
          <a:xfrm flipH="1">
            <a:off x="3009529" y="5824629"/>
            <a:ext cx="1" cy="563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E500F5-471B-57A5-7695-E116A3DA947C}"/>
              </a:ext>
            </a:extLst>
          </p:cNvPr>
          <p:cNvCxnSpPr/>
          <p:nvPr/>
        </p:nvCxnSpPr>
        <p:spPr>
          <a:xfrm flipH="1">
            <a:off x="14932104" y="5799049"/>
            <a:ext cx="1" cy="563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5DA700E5-0EF5-FF14-6B41-A4A259DE1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3275" y="4510552"/>
            <a:ext cx="3819525" cy="8286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C83879-1F23-B2D6-4CC2-10C6680B0E28}"/>
              </a:ext>
            </a:extLst>
          </p:cNvPr>
          <p:cNvSpPr txBox="1"/>
          <p:nvPr/>
        </p:nvSpPr>
        <p:spPr>
          <a:xfrm>
            <a:off x="8028677" y="5248245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Message Queue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1E1707D-555A-5AEC-05CB-C1822A780470}"/>
              </a:ext>
            </a:extLst>
          </p:cNvPr>
          <p:cNvSpPr/>
          <p:nvPr/>
        </p:nvSpPr>
        <p:spPr>
          <a:xfrm>
            <a:off x="6858000" y="2703186"/>
            <a:ext cx="4343398" cy="312144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MySQL 사용자 생성 및 DB 생성 | Devbin">
            <a:extLst>
              <a:ext uri="{FF2B5EF4-FFF2-40B4-BE49-F238E27FC236}">
                <a16:creationId xmlns:a16="http://schemas.microsoft.com/office/drawing/2014/main" id="{EF568060-4356-363A-4624-E715D124D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855796"/>
            <a:ext cx="2258323" cy="18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F84C83-D13A-2F4D-0B09-AEC463E7EBF4}"/>
              </a:ext>
            </a:extLst>
          </p:cNvPr>
          <p:cNvSpPr txBox="1"/>
          <p:nvPr/>
        </p:nvSpPr>
        <p:spPr>
          <a:xfrm>
            <a:off x="8047463" y="2247900"/>
            <a:ext cx="2004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Backend Server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3119AB58-67E1-8595-9788-8E0000D6D6FD}"/>
              </a:ext>
            </a:extLst>
          </p:cNvPr>
          <p:cNvSpPr/>
          <p:nvPr/>
        </p:nvSpPr>
        <p:spPr>
          <a:xfrm rot="3568490">
            <a:off x="5011538" y="4577020"/>
            <a:ext cx="225499" cy="24952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F7273FBD-812D-DACC-4111-8350AA8CB89A}"/>
              </a:ext>
            </a:extLst>
          </p:cNvPr>
          <p:cNvSpPr/>
          <p:nvPr/>
        </p:nvSpPr>
        <p:spPr>
          <a:xfrm rot="7283009">
            <a:off x="12705867" y="4445758"/>
            <a:ext cx="225499" cy="24952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00C61499-3F31-3505-0249-8A7DE939E142}"/>
              </a:ext>
            </a:extLst>
          </p:cNvPr>
          <p:cNvSpPr/>
          <p:nvPr/>
        </p:nvSpPr>
        <p:spPr>
          <a:xfrm rot="10800000">
            <a:off x="8915399" y="5925244"/>
            <a:ext cx="228600" cy="800102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D1659C-E98E-BCE3-045B-C4DA12BED4B9}"/>
              </a:ext>
            </a:extLst>
          </p:cNvPr>
          <p:cNvSpPr txBox="1"/>
          <p:nvPr/>
        </p:nvSpPr>
        <p:spPr>
          <a:xfrm>
            <a:off x="9269275" y="6124372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메시지 저장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E830B8-5A25-C7E9-E6B4-D97BDD703803}"/>
              </a:ext>
            </a:extLst>
          </p:cNvPr>
          <p:cNvSpPr txBox="1"/>
          <p:nvPr/>
        </p:nvSpPr>
        <p:spPr>
          <a:xfrm>
            <a:off x="7274464" y="4725534"/>
            <a:ext cx="353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서버로 전송된 메시지는 큐에 저장</a:t>
            </a:r>
          </a:p>
        </p:txBody>
      </p:sp>
    </p:spTree>
    <p:extLst>
      <p:ext uri="{BB962C8B-B14F-4D97-AF65-F5344CB8AC3E}">
        <p14:creationId xmlns:p14="http://schemas.microsoft.com/office/powerpoint/2010/main" val="135036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78053" y="6768750"/>
            <a:ext cx="2107025" cy="405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EA58F-5E2C-B941-A658-8FF6ACF39062}"/>
              </a:ext>
            </a:extLst>
          </p:cNvPr>
          <p:cNvSpPr txBox="1"/>
          <p:nvPr/>
        </p:nvSpPr>
        <p:spPr>
          <a:xfrm>
            <a:off x="1219200" y="876445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수행 구성도 및 시나리오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공유 에디터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11BA0C-409E-019B-ABF3-A87DD0399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760" y="2312686"/>
            <a:ext cx="1285875" cy="1400175"/>
          </a:xfrm>
          <a:prstGeom prst="rect">
            <a:avLst/>
          </a:prstGeom>
        </p:spPr>
      </p:pic>
      <p:pic>
        <p:nvPicPr>
          <p:cNvPr id="1030" name="Picture 6" descr="컴퓨터 모니터 PNG HD 품질 | PNG Play">
            <a:extLst>
              <a:ext uri="{FF2B5EF4-FFF2-40B4-BE49-F238E27FC236}">
                <a16:creationId xmlns:a16="http://schemas.microsoft.com/office/drawing/2014/main" id="{567D3042-9AE3-54AF-335B-6BB75EAAE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9409"/>
            <a:ext cx="2666260" cy="235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FEA7AC-CC8D-85FE-64E8-60CA906B50E6}"/>
              </a:ext>
            </a:extLst>
          </p:cNvPr>
          <p:cNvSpPr txBox="1"/>
          <p:nvPr/>
        </p:nvSpPr>
        <p:spPr>
          <a:xfrm>
            <a:off x="2601405" y="537962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DF7F18-10EF-DF0A-C787-CF648F116D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279" y="6343388"/>
            <a:ext cx="952500" cy="800100"/>
          </a:xfrm>
          <a:prstGeom prst="rect">
            <a:avLst/>
          </a:prstGeom>
        </p:spPr>
      </p:pic>
      <p:pic>
        <p:nvPicPr>
          <p:cNvPr id="18" name="Picture 6" descr="컴퓨터 모니터 PNG HD 품질 | PNG Play">
            <a:extLst>
              <a:ext uri="{FF2B5EF4-FFF2-40B4-BE49-F238E27FC236}">
                <a16:creationId xmlns:a16="http://schemas.microsoft.com/office/drawing/2014/main" id="{F55DCA3A-AD61-9F91-828F-50EEFB96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976" y="2979409"/>
            <a:ext cx="2666260" cy="235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D0DFBC-247D-CBDF-7A65-1D2C475D5DC6}"/>
              </a:ext>
            </a:extLst>
          </p:cNvPr>
          <p:cNvSpPr txBox="1"/>
          <p:nvPr/>
        </p:nvSpPr>
        <p:spPr>
          <a:xfrm>
            <a:off x="14523981" y="537962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9608B4-7CEB-65B4-7A01-FB76AE727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5855" y="6343388"/>
            <a:ext cx="952500" cy="80010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65CF55-D01A-58CB-C798-3737615A580F}"/>
              </a:ext>
            </a:extLst>
          </p:cNvPr>
          <p:cNvCxnSpPr>
            <a:cxnSpLocks/>
          </p:cNvCxnSpPr>
          <p:nvPr/>
        </p:nvCxnSpPr>
        <p:spPr>
          <a:xfrm flipH="1">
            <a:off x="3009529" y="5824629"/>
            <a:ext cx="1" cy="563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E500F5-471B-57A5-7695-E116A3DA947C}"/>
              </a:ext>
            </a:extLst>
          </p:cNvPr>
          <p:cNvCxnSpPr/>
          <p:nvPr/>
        </p:nvCxnSpPr>
        <p:spPr>
          <a:xfrm flipH="1">
            <a:off x="14932104" y="5799049"/>
            <a:ext cx="1" cy="563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5DA700E5-0EF5-FF14-6B41-A4A259DE1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3275" y="3702843"/>
            <a:ext cx="3819525" cy="8286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C83879-1F23-B2D6-4CC2-10C6680B0E28}"/>
              </a:ext>
            </a:extLst>
          </p:cNvPr>
          <p:cNvSpPr txBox="1"/>
          <p:nvPr/>
        </p:nvSpPr>
        <p:spPr>
          <a:xfrm>
            <a:off x="8028677" y="4440536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Message Queue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1E1707D-555A-5AEC-05CB-C1822A780470}"/>
              </a:ext>
            </a:extLst>
          </p:cNvPr>
          <p:cNvSpPr/>
          <p:nvPr/>
        </p:nvSpPr>
        <p:spPr>
          <a:xfrm>
            <a:off x="6858000" y="2171700"/>
            <a:ext cx="4343398" cy="465958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F84C83-D13A-2F4D-0B09-AEC463E7EBF4}"/>
              </a:ext>
            </a:extLst>
          </p:cNvPr>
          <p:cNvSpPr txBox="1"/>
          <p:nvPr/>
        </p:nvSpPr>
        <p:spPr>
          <a:xfrm>
            <a:off x="8047463" y="1790700"/>
            <a:ext cx="2004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Backend Server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3119AB58-67E1-8595-9788-8E0000D6D6FD}"/>
              </a:ext>
            </a:extLst>
          </p:cNvPr>
          <p:cNvSpPr/>
          <p:nvPr/>
        </p:nvSpPr>
        <p:spPr>
          <a:xfrm rot="3568490">
            <a:off x="5011538" y="4577020"/>
            <a:ext cx="225499" cy="24952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F7273FBD-812D-DACC-4111-8350AA8CB89A}"/>
              </a:ext>
            </a:extLst>
          </p:cNvPr>
          <p:cNvSpPr/>
          <p:nvPr/>
        </p:nvSpPr>
        <p:spPr>
          <a:xfrm rot="7283009">
            <a:off x="12705867" y="4445758"/>
            <a:ext cx="225499" cy="24952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E830B8-5A25-C7E9-E6B4-D97BDD703803}"/>
              </a:ext>
            </a:extLst>
          </p:cNvPr>
          <p:cNvSpPr txBox="1"/>
          <p:nvPr/>
        </p:nvSpPr>
        <p:spPr>
          <a:xfrm>
            <a:off x="7274464" y="3917825"/>
            <a:ext cx="353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서버로 전송된 메시지는 큐에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CB385C-EFB7-6683-54F1-D966BDDF8E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4933" y="3116132"/>
            <a:ext cx="2269192" cy="1418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F389B1-556D-734F-480D-25C153BF3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97508" y="3115655"/>
            <a:ext cx="2269192" cy="141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3F261-8E93-170A-F038-10A8338A8FE2}"/>
              </a:ext>
            </a:extLst>
          </p:cNvPr>
          <p:cNvSpPr txBox="1"/>
          <p:nvPr/>
        </p:nvSpPr>
        <p:spPr>
          <a:xfrm>
            <a:off x="8153400" y="6241001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충돌 해결된 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65C5E9-0BD4-6665-4FE5-B66C212920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2333" y="5055667"/>
            <a:ext cx="1861407" cy="1147283"/>
          </a:xfrm>
          <a:prstGeom prst="rect">
            <a:avLst/>
          </a:prstGeom>
        </p:spPr>
      </p:pic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08609F64-BE8F-20F7-ADF5-CFD5280C68AD}"/>
              </a:ext>
            </a:extLst>
          </p:cNvPr>
          <p:cNvSpPr/>
          <p:nvPr/>
        </p:nvSpPr>
        <p:spPr>
          <a:xfrm rot="10800000">
            <a:off x="9029698" y="6972299"/>
            <a:ext cx="190501" cy="631005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Server PNG Images, Server Icon Free Download - Free Transparent PNG Logos">
            <a:extLst>
              <a:ext uri="{FF2B5EF4-FFF2-40B4-BE49-F238E27FC236}">
                <a16:creationId xmlns:a16="http://schemas.microsoft.com/office/drawing/2014/main" id="{2214BAD4-8A8B-07CB-B255-C67B3C85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98" y="7562264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D83AB6-A107-7DEA-C1F3-99AEF5B28D49}"/>
              </a:ext>
            </a:extLst>
          </p:cNvPr>
          <p:cNvSpPr txBox="1"/>
          <p:nvPr/>
        </p:nvSpPr>
        <p:spPr>
          <a:xfrm>
            <a:off x="9180364" y="7103672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컴파일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(open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46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695FE5-302B-72D2-15DF-53CC00FB1B33}"/>
              </a:ext>
            </a:extLst>
          </p:cNvPr>
          <p:cNvSpPr/>
          <p:nvPr/>
        </p:nvSpPr>
        <p:spPr>
          <a:xfrm>
            <a:off x="1297692" y="2774708"/>
            <a:ext cx="6246108" cy="6712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01442D-48D0-D6E8-AA4F-AC42DC8285F3}"/>
              </a:ext>
            </a:extLst>
          </p:cNvPr>
          <p:cNvSpPr/>
          <p:nvPr/>
        </p:nvSpPr>
        <p:spPr>
          <a:xfrm>
            <a:off x="7973646" y="2774708"/>
            <a:ext cx="9326046" cy="6712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544D5-8554-48D1-BF61-AB0A874E1A44}"/>
              </a:ext>
            </a:extLst>
          </p:cNvPr>
          <p:cNvSpPr txBox="1"/>
          <p:nvPr/>
        </p:nvSpPr>
        <p:spPr>
          <a:xfrm>
            <a:off x="2679653" y="2488733"/>
            <a:ext cx="3482185" cy="646331"/>
          </a:xfrm>
          <a:prstGeom prst="rect">
            <a:avLst/>
          </a:prstGeom>
          <a:solidFill>
            <a:srgbClr val="4254A6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dirty="0">
                <a:solidFill>
                  <a:srgbClr val="FFFFFF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Web</a:t>
            </a:r>
            <a:endParaRPr lang="ko-Kore-KR" altLang="en-US" sz="3600" b="1" dirty="0">
              <a:solidFill>
                <a:srgbClr val="FFFFFF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5DA04-1BE1-A662-DEB9-0B47F6A290FA}"/>
              </a:ext>
            </a:extLst>
          </p:cNvPr>
          <p:cNvSpPr txBox="1"/>
          <p:nvPr/>
        </p:nvSpPr>
        <p:spPr>
          <a:xfrm>
            <a:off x="10895576" y="2488733"/>
            <a:ext cx="3482185" cy="646331"/>
          </a:xfrm>
          <a:prstGeom prst="rect">
            <a:avLst/>
          </a:prstGeom>
          <a:solidFill>
            <a:srgbClr val="4254A6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dirty="0">
                <a:solidFill>
                  <a:srgbClr val="FFFFFF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Server</a:t>
            </a:r>
            <a:endParaRPr lang="ko-Kore-KR" altLang="en-US" sz="3600" b="1" dirty="0">
              <a:solidFill>
                <a:srgbClr val="FFFFFF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32D0A1B-F414-0110-1A4B-114CDD7972A8}"/>
              </a:ext>
            </a:extLst>
          </p:cNvPr>
          <p:cNvGrpSpPr/>
          <p:nvPr/>
        </p:nvGrpSpPr>
        <p:grpSpPr>
          <a:xfrm>
            <a:off x="2667618" y="3410514"/>
            <a:ext cx="3502238" cy="5760000"/>
            <a:chOff x="2667618" y="3410514"/>
            <a:chExt cx="3502238" cy="58411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611031-54BA-CF0E-BDD8-6F088948C399}"/>
                </a:ext>
              </a:extLst>
            </p:cNvPr>
            <p:cNvSpPr txBox="1"/>
            <p:nvPr/>
          </p:nvSpPr>
          <p:spPr>
            <a:xfrm>
              <a:off x="2667618" y="3410514"/>
              <a:ext cx="3482185" cy="1054545"/>
            </a:xfrm>
            <a:prstGeom prst="roundRect">
              <a:avLst/>
            </a:prstGeom>
            <a:noFill/>
            <a:ln w="28575">
              <a:solidFill>
                <a:srgbClr val="3A7DDE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로그인</a:t>
              </a:r>
              <a:r>
                <a:rPr lang="en-US" altLang="ko-KR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/</a:t>
              </a: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회원가입 </a:t>
              </a:r>
              <a:endPara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클래스</a:t>
              </a:r>
              <a:endPara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1FD46F-E12B-38CF-1ACE-2963BBBC4CCD}"/>
                </a:ext>
              </a:extLst>
            </p:cNvPr>
            <p:cNvSpPr txBox="1"/>
            <p:nvPr/>
          </p:nvSpPr>
          <p:spPr>
            <a:xfrm>
              <a:off x="2679651" y="4622846"/>
              <a:ext cx="3482185" cy="1054545"/>
            </a:xfrm>
            <a:prstGeom prst="roundRect">
              <a:avLst/>
            </a:prstGeom>
            <a:noFill/>
            <a:ln w="28575">
              <a:solidFill>
                <a:srgbClr val="3A7DDE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게시물 업로드</a:t>
              </a:r>
              <a:endPara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클래스</a:t>
              </a:r>
              <a:endPara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99895C-9B24-6AD2-A531-516E630B0D15}"/>
                </a:ext>
              </a:extLst>
            </p:cNvPr>
            <p:cNvSpPr txBox="1"/>
            <p:nvPr/>
          </p:nvSpPr>
          <p:spPr>
            <a:xfrm>
              <a:off x="2679651" y="5795056"/>
              <a:ext cx="3482185" cy="1054545"/>
            </a:xfrm>
            <a:prstGeom prst="roundRect">
              <a:avLst/>
            </a:prstGeom>
            <a:noFill/>
            <a:ln w="28575">
              <a:solidFill>
                <a:srgbClr val="3A7DDE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채팅 입력</a:t>
              </a:r>
              <a:endPara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클래스</a:t>
              </a:r>
              <a:endPara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963F7A-9D85-7D4D-CA1F-73A36093C5B8}"/>
                </a:ext>
              </a:extLst>
            </p:cNvPr>
            <p:cNvSpPr txBox="1"/>
            <p:nvPr/>
          </p:nvSpPr>
          <p:spPr>
            <a:xfrm>
              <a:off x="2679650" y="6967266"/>
              <a:ext cx="3482185" cy="1054545"/>
            </a:xfrm>
            <a:prstGeom prst="roundRect">
              <a:avLst/>
            </a:prstGeom>
            <a:noFill/>
            <a:ln w="28575">
              <a:solidFill>
                <a:srgbClr val="3A7DDE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 err="1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웹소켓</a:t>
              </a: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 </a:t>
              </a:r>
              <a:r>
                <a:rPr lang="ko-KR" altLang="en-US" sz="2400" dirty="0" err="1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핸들러</a:t>
              </a:r>
              <a:endPara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클래스</a:t>
              </a:r>
              <a:endPara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3BC569-06BE-2404-7CB0-FB9D39550923}"/>
                </a:ext>
              </a:extLst>
            </p:cNvPr>
            <p:cNvSpPr txBox="1"/>
            <p:nvPr/>
          </p:nvSpPr>
          <p:spPr>
            <a:xfrm>
              <a:off x="2687671" y="8197135"/>
              <a:ext cx="3482185" cy="1054545"/>
            </a:xfrm>
            <a:prstGeom prst="roundRect">
              <a:avLst/>
            </a:prstGeom>
            <a:noFill/>
            <a:ln w="28575">
              <a:solidFill>
                <a:srgbClr val="3A7DDE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코드 에디터 입</a:t>
              </a:r>
              <a:r>
                <a:rPr lang="en-US" altLang="ko-KR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/</a:t>
              </a: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출력</a:t>
              </a:r>
              <a:endPara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함초롬바탕"/>
                </a:rPr>
                <a:t>클래스</a:t>
              </a:r>
              <a:endPara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13D0F59-4C4C-2DE0-4EF2-611E3C7D8E37}"/>
              </a:ext>
            </a:extLst>
          </p:cNvPr>
          <p:cNvSpPr txBox="1"/>
          <p:nvPr/>
        </p:nvSpPr>
        <p:spPr>
          <a:xfrm>
            <a:off x="13197545" y="3545352"/>
            <a:ext cx="3482185" cy="1054545"/>
          </a:xfrm>
          <a:prstGeom prst="roundRect">
            <a:avLst/>
          </a:prstGeom>
          <a:noFill/>
          <a:ln w="28575">
            <a:solidFill>
              <a:srgbClr val="3A7DDE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 err="1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웹소켓</a:t>
            </a: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 메시지 전송 및 수신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클래스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0DCDA9-31B0-424F-06A9-2695C2A42FC6}"/>
              </a:ext>
            </a:extLst>
          </p:cNvPr>
          <p:cNvSpPr txBox="1"/>
          <p:nvPr/>
        </p:nvSpPr>
        <p:spPr>
          <a:xfrm>
            <a:off x="8700599" y="3545353"/>
            <a:ext cx="3482185" cy="1054545"/>
          </a:xfrm>
          <a:prstGeom prst="roundRect">
            <a:avLst/>
          </a:prstGeom>
          <a:noFill/>
          <a:ln w="28575">
            <a:solidFill>
              <a:srgbClr val="3A7DDE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사용자 정보 수신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클래스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E52B74-5EF9-53D8-5D2A-5A5B690622CD}"/>
              </a:ext>
            </a:extLst>
          </p:cNvPr>
          <p:cNvSpPr txBox="1"/>
          <p:nvPr/>
        </p:nvSpPr>
        <p:spPr>
          <a:xfrm>
            <a:off x="8700598" y="4917028"/>
            <a:ext cx="3482185" cy="1054545"/>
          </a:xfrm>
          <a:prstGeom prst="roundRect">
            <a:avLst/>
          </a:prstGeom>
          <a:noFill/>
          <a:ln w="28575">
            <a:solidFill>
              <a:srgbClr val="3A7DDE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작성된 게시물 수신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클래스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E2A851-C940-A147-8002-9AEFAF07485F}"/>
              </a:ext>
            </a:extLst>
          </p:cNvPr>
          <p:cNvSpPr txBox="1"/>
          <p:nvPr/>
        </p:nvSpPr>
        <p:spPr>
          <a:xfrm>
            <a:off x="13197545" y="4917028"/>
            <a:ext cx="3482185" cy="1054545"/>
          </a:xfrm>
          <a:prstGeom prst="roundRect">
            <a:avLst/>
          </a:prstGeom>
          <a:noFill/>
          <a:ln w="28575">
            <a:solidFill>
              <a:srgbClr val="3A7DDE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채팅 메시지 수신 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클래스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193EEC-3681-FB20-DDFF-34DFC2BEBB89}"/>
              </a:ext>
            </a:extLst>
          </p:cNvPr>
          <p:cNvSpPr txBox="1"/>
          <p:nvPr/>
        </p:nvSpPr>
        <p:spPr>
          <a:xfrm>
            <a:off x="8700598" y="6498847"/>
            <a:ext cx="7979132" cy="2525586"/>
          </a:xfrm>
          <a:prstGeom prst="roundRect">
            <a:avLst/>
          </a:prstGeom>
          <a:noFill/>
          <a:ln w="28575">
            <a:solidFill>
              <a:srgbClr val="3A7DDE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DB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사용자 정보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채팅 메시지 및 리스트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게시글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  <a:cs typeface="함초롬바탕"/>
              </a:rPr>
              <a:t>댓글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6B0D-E87D-EC86-290B-11F8E81067A1}"/>
              </a:ext>
            </a:extLst>
          </p:cNvPr>
          <p:cNvSpPr txBox="1"/>
          <p:nvPr/>
        </p:nvSpPr>
        <p:spPr>
          <a:xfrm>
            <a:off x="1219200" y="876445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</a:t>
            </a:r>
            <a:r>
              <a:rPr lang="ko-KR" altLang="en-US" sz="4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시스템 모듈 상세 설계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3D81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</a:t>
            </a:r>
          </a:p>
        </p:txBody>
      </p:sp>
    </p:spTree>
    <p:extLst>
      <p:ext uri="{BB962C8B-B14F-4D97-AF65-F5344CB8AC3E}">
        <p14:creationId xmlns:p14="http://schemas.microsoft.com/office/powerpoint/2010/main" val="398645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1583</Words>
  <Application>Microsoft Macintosh PowerPoint</Application>
  <PresentationFormat>사용자 지정</PresentationFormat>
  <Paragraphs>531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나눔스퀘어_ac</vt:lpstr>
      <vt:lpstr>나눔스퀘어_ac ExtraBold</vt:lpstr>
      <vt:lpstr>맑은 고딕</vt:lpstr>
      <vt:lpstr>NanumSquare</vt:lpstr>
      <vt:lpstr>NanumSquare_ac</vt:lpstr>
      <vt:lpstr>NanumSquare_ac Bold</vt:lpstr>
      <vt:lpstr>NanumSquare_ac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김하린(2020184012)</cp:lastModifiedBy>
  <cp:revision>22</cp:revision>
  <dcterms:created xsi:type="dcterms:W3CDTF">2023-02-28T10:51:30Z</dcterms:created>
  <dcterms:modified xsi:type="dcterms:W3CDTF">2023-03-01T15:54:20Z</dcterms:modified>
</cp:coreProperties>
</file>