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3" r:id="rId4"/>
    <p:sldId id="277" r:id="rId5"/>
    <p:sldId id="258" r:id="rId6"/>
    <p:sldId id="266" r:id="rId7"/>
    <p:sldId id="259" r:id="rId8"/>
    <p:sldId id="273" r:id="rId9"/>
    <p:sldId id="276" r:id="rId10"/>
    <p:sldId id="286" r:id="rId11"/>
    <p:sldId id="279" r:id="rId12"/>
    <p:sldId id="280" r:id="rId13"/>
    <p:sldId id="283" r:id="rId14"/>
    <p:sldId id="288" r:id="rId15"/>
    <p:sldId id="287" r:id="rId16"/>
    <p:sldId id="269" r:id="rId17"/>
    <p:sldId id="275" r:id="rId18"/>
    <p:sldId id="272" r:id="rId19"/>
    <p:sldId id="260" r:id="rId20"/>
    <p:sldId id="265" r:id="rId21"/>
  </p:sldIdLst>
  <p:sldSz cx="18288000" cy="10287000"/>
  <p:notesSz cx="10287000" cy="18288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NanumSquare" panose="020B0600000101010101" pitchFamily="50" charset="-127"/>
      <p:regular r:id="rId27"/>
    </p:embeddedFont>
    <p:embeddedFont>
      <p:font typeface="NanumSquare Bold" panose="020B0600000101010101" pitchFamily="50" charset="-127"/>
      <p:bold r:id="rId28"/>
    </p:embeddedFont>
    <p:embeddedFont>
      <p:font typeface="NanumSquare ExtraBold" panose="020B0600000101010101" pitchFamily="50" charset="-127"/>
      <p:bold r:id="rId29"/>
    </p:embeddedFont>
    <p:embeddedFont>
      <p:font typeface="NanumSquare Light" panose="020B0600000101010101" pitchFamily="50" charset="-127"/>
      <p:regular r:id="rId30"/>
    </p:embeddedFont>
    <p:embeddedFont>
      <p:font typeface="NanumSquare_ac" panose="020B0600000101010101" pitchFamily="50" charset="-127"/>
      <p:regular r:id="rId31"/>
    </p:embeddedFont>
    <p:embeddedFont>
      <p:font typeface="NanumSquare_ac Bold" panose="020B0600000101010101" pitchFamily="50" charset="-127"/>
      <p:bold r:id="rId32"/>
    </p:embeddedFont>
    <p:embeddedFont>
      <p:font typeface="NanumSquare_ac ExtraBold" panose="020B0600000101010101" pitchFamily="50" charset="-127"/>
      <p:bold r:id="rId33"/>
    </p:embeddedFont>
    <p:embeddedFont>
      <p:font typeface="NanumSquare_ac Light" panose="020B0600000101010101" pitchFamily="50" charset="-127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3AE"/>
    <a:srgbClr val="787878"/>
    <a:srgbClr val="F7F7F7"/>
    <a:srgbClr val="F6F6F6"/>
    <a:srgbClr val="000000"/>
    <a:srgbClr val="3864AF"/>
    <a:srgbClr val="585858"/>
    <a:srgbClr val="242628"/>
    <a:srgbClr val="6A8AC3"/>
    <a:srgbClr val="376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7" autoAdjust="0"/>
    <p:restoredTop sz="94424" autoAdjust="0"/>
  </p:normalViewPr>
  <p:slideViewPr>
    <p:cSldViewPr>
      <p:cViewPr varScale="1">
        <p:scale>
          <a:sx n="74" d="100"/>
          <a:sy n="74" d="100"/>
        </p:scale>
        <p:origin x="38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31468-7D6F-9B43-A9EA-F282812DAF22}" type="datetimeFigureOut">
              <a:rPr kumimoji="1" lang="ko-Kore-KR" altLang="en-US" smtClean="0"/>
              <a:t>01/04/2023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19D8E-61F1-BE49-BD43-37FBB1EA88B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621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19D8E-61F1-BE49-BD43-37FBB1EA88B6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160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6.sv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61.png"/><Relationship Id="rId5" Type="http://schemas.openxmlformats.org/officeDocument/2006/relationships/image" Target="../media/image3.png"/><Relationship Id="rId10" Type="http://schemas.openxmlformats.org/officeDocument/2006/relationships/image" Target="../media/image60.png"/><Relationship Id="rId4" Type="http://schemas.openxmlformats.org/officeDocument/2006/relationships/image" Target="../media/image1.png"/><Relationship Id="rId9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48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6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48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1.png"/><Relationship Id="rId7" Type="http://schemas.openxmlformats.org/officeDocument/2006/relationships/image" Target="../media/image6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48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1.png"/><Relationship Id="rId7" Type="http://schemas.openxmlformats.org/officeDocument/2006/relationships/image" Target="../media/image6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48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1.png"/><Relationship Id="rId7" Type="http://schemas.openxmlformats.org/officeDocument/2006/relationships/image" Target="../media/image6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48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svg"/><Relationship Id="rId3" Type="http://schemas.openxmlformats.org/officeDocument/2006/relationships/image" Target="../media/image1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11" Type="http://schemas.openxmlformats.org/officeDocument/2006/relationships/image" Target="../media/image76.svg"/><Relationship Id="rId5" Type="http://schemas.openxmlformats.org/officeDocument/2006/relationships/image" Target="../media/image26.png"/><Relationship Id="rId10" Type="http://schemas.openxmlformats.org/officeDocument/2006/relationships/image" Target="../media/image75.png"/><Relationship Id="rId4" Type="http://schemas.openxmlformats.org/officeDocument/2006/relationships/image" Target="../media/image3.png"/><Relationship Id="rId9" Type="http://schemas.openxmlformats.org/officeDocument/2006/relationships/image" Target="../media/image7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83.png"/><Relationship Id="rId3" Type="http://schemas.openxmlformats.org/officeDocument/2006/relationships/image" Target="../media/image1.png"/><Relationship Id="rId7" Type="http://schemas.openxmlformats.org/officeDocument/2006/relationships/image" Target="../media/image72.png"/><Relationship Id="rId12" Type="http://schemas.openxmlformats.org/officeDocument/2006/relationships/image" Target="../media/image82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11" Type="http://schemas.openxmlformats.org/officeDocument/2006/relationships/image" Target="../media/image81.png"/><Relationship Id="rId5" Type="http://schemas.openxmlformats.org/officeDocument/2006/relationships/image" Target="../media/image26.png"/><Relationship Id="rId10" Type="http://schemas.openxmlformats.org/officeDocument/2006/relationships/image" Target="../media/image80.svg"/><Relationship Id="rId4" Type="http://schemas.openxmlformats.org/officeDocument/2006/relationships/image" Target="../media/image3.png"/><Relationship Id="rId9" Type="http://schemas.openxmlformats.org/officeDocument/2006/relationships/image" Target="../media/image79.png"/><Relationship Id="rId14" Type="http://schemas.openxmlformats.org/officeDocument/2006/relationships/image" Target="../media/image84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90.png"/><Relationship Id="rId3" Type="http://schemas.openxmlformats.org/officeDocument/2006/relationships/image" Target="../media/image1.png"/><Relationship Id="rId7" Type="http://schemas.openxmlformats.org/officeDocument/2006/relationships/image" Target="../media/image86.png"/><Relationship Id="rId12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11" Type="http://schemas.openxmlformats.org/officeDocument/2006/relationships/image" Target="../media/image89.png"/><Relationship Id="rId5" Type="http://schemas.openxmlformats.org/officeDocument/2006/relationships/image" Target="../media/image23.png"/><Relationship Id="rId10" Type="http://schemas.openxmlformats.org/officeDocument/2006/relationships/image" Target="../media/image88.png"/><Relationship Id="rId4" Type="http://schemas.openxmlformats.org/officeDocument/2006/relationships/image" Target="../media/image3.png"/><Relationship Id="rId9" Type="http://schemas.openxmlformats.org/officeDocument/2006/relationships/image" Target="../media/image8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22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43.png"/><Relationship Id="rId5" Type="http://schemas.openxmlformats.org/officeDocument/2006/relationships/image" Target="../media/image3.png"/><Relationship Id="rId10" Type="http://schemas.openxmlformats.org/officeDocument/2006/relationships/image" Target="../media/image42.png"/><Relationship Id="rId4" Type="http://schemas.openxmlformats.org/officeDocument/2006/relationships/image" Target="../media/image1.png"/><Relationship Id="rId9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.png"/><Relationship Id="rId7" Type="http://schemas.openxmlformats.org/officeDocument/2006/relationships/image" Target="../media/image3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53.png"/><Relationship Id="rId5" Type="http://schemas.openxmlformats.org/officeDocument/2006/relationships/image" Target="../media/image48.png"/><Relationship Id="rId10" Type="http://schemas.openxmlformats.org/officeDocument/2006/relationships/image" Target="../media/image52.png"/><Relationship Id="rId4" Type="http://schemas.openxmlformats.org/officeDocument/2006/relationships/image" Target="../media/image3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0638" y="-16421"/>
            <a:ext cx="18356650" cy="10349733"/>
            <a:chOff x="-50638" y="-16421"/>
            <a:chExt cx="18356650" cy="103497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0638" y="-16421"/>
              <a:ext cx="18356650" cy="103497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5753" y="1410445"/>
            <a:ext cx="17925684" cy="8922867"/>
            <a:chOff x="-48776" y="1423461"/>
            <a:chExt cx="17925684" cy="89228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8776" y="1423461"/>
              <a:ext cx="17925684" cy="89228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765411" y="1562100"/>
            <a:ext cx="665121" cy="337672"/>
            <a:chOff x="17751279" y="1579976"/>
            <a:chExt cx="665121" cy="33767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7751279" y="1579976"/>
              <a:ext cx="665121" cy="33767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69502" y="7358446"/>
            <a:ext cx="11748996" cy="842432"/>
            <a:chOff x="2997602" y="6803263"/>
            <a:chExt cx="11748996" cy="84243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97602" y="6803263"/>
              <a:ext cx="11748996" cy="8424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776180" y="7499934"/>
            <a:ext cx="468175" cy="549070"/>
            <a:chOff x="3504280" y="6944751"/>
            <a:chExt cx="468175" cy="54907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04280" y="6944751"/>
              <a:ext cx="468175" cy="54907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68444" y="2768934"/>
            <a:ext cx="1229011" cy="122901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349613" y="5054921"/>
            <a:ext cx="1361573" cy="136157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302300" y="7931331"/>
            <a:ext cx="388335" cy="614864"/>
            <a:chOff x="14030400" y="7376148"/>
            <a:chExt cx="388335" cy="61486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030400" y="7376148"/>
              <a:ext cx="388335" cy="61486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4F62E5C-5D22-81DD-BA1E-323296FF6C19}"/>
              </a:ext>
            </a:extLst>
          </p:cNvPr>
          <p:cNvSpPr txBox="1"/>
          <p:nvPr/>
        </p:nvSpPr>
        <p:spPr>
          <a:xfrm>
            <a:off x="5942647" y="7482081"/>
            <a:ext cx="6402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ore-KR" altLang="ko-Kore-KR" sz="3200" b="1" dirty="0">
                <a:solidFill>
                  <a:srgbClr val="3763AF"/>
                </a:solidFill>
                <a:effectLst/>
                <a:latin typeface="NanumSquare_ac ExtraBold" panose="020B0600000101010101" pitchFamily="34" charset="-127"/>
                <a:ea typeface="NanumSquare_ac ExtraBold" panose="020B0600000101010101" pitchFamily="34" charset="-127"/>
                <a:cs typeface="Malgun Gothic" panose="020B0503020000020004" pitchFamily="34" charset="-127"/>
              </a:rPr>
              <a:t>실시간</a:t>
            </a:r>
            <a:r>
              <a:rPr lang="ko-KR" altLang="en-US" sz="3200" b="1">
                <a:solidFill>
                  <a:srgbClr val="3763AF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  <a:cs typeface="Malgun Gothic" panose="020B0503020000020004" pitchFamily="34" charset="-127"/>
              </a:rPr>
              <a:t>으로 소통하는 </a:t>
            </a:r>
            <a:r>
              <a:rPr lang="ko-Kore-KR" altLang="ko-Kore-KR" sz="3200" b="1" dirty="0">
                <a:solidFill>
                  <a:srgbClr val="3763AF"/>
                </a:solidFill>
                <a:effectLst/>
                <a:latin typeface="NanumSquare_ac ExtraBold" panose="020B0600000101010101" pitchFamily="34" charset="-127"/>
                <a:ea typeface="NanumSquare_ac ExtraBold" panose="020B0600000101010101" pitchFamily="34" charset="-127"/>
                <a:cs typeface="Malgun Gothic" panose="020B0503020000020004" pitchFamily="34" charset="-127"/>
              </a:rPr>
              <a:t>코딩 </a:t>
            </a:r>
            <a:r>
              <a:rPr lang="ko-KR" altLang="en-US" sz="3200" b="1">
                <a:solidFill>
                  <a:srgbClr val="3763AF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  <a:cs typeface="Malgun Gothic" panose="020B0503020000020004" pitchFamily="34" charset="-127"/>
              </a:rPr>
              <a:t>과외</a:t>
            </a:r>
            <a:r>
              <a:rPr lang="en-US" altLang="ko-KR" sz="3200" b="1" dirty="0">
                <a:solidFill>
                  <a:srgbClr val="3763AF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  <a:cs typeface="Malgun Gothic" panose="020B0503020000020004" pitchFamily="34" charset="-127"/>
              </a:rPr>
              <a:t>, A-ha!</a:t>
            </a:r>
            <a:endParaRPr kumimoji="1" lang="ko-Kore-KR" altLang="en-US" sz="3200" b="1" dirty="0">
              <a:solidFill>
                <a:srgbClr val="3763AF"/>
              </a:solidFill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A1BD1E-A1F4-FB94-4938-415C466ACB0E}"/>
              </a:ext>
            </a:extLst>
          </p:cNvPr>
          <p:cNvSpPr txBox="1"/>
          <p:nvPr/>
        </p:nvSpPr>
        <p:spPr>
          <a:xfrm>
            <a:off x="5291595" y="3758177"/>
            <a:ext cx="66681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8000" b="1" dirty="0">
                <a:solidFill>
                  <a:schemeClr val="bg1"/>
                </a:solidFill>
                <a:effectLst/>
                <a:latin typeface="NanumSquare ExtraBold" panose="020B0600000101010101" pitchFamily="34" charset="-127"/>
                <a:ea typeface="NanumSquare ExtraBold" panose="020B0600000101010101" pitchFamily="34" charset="-127"/>
                <a:cs typeface="Malgun Gothic" panose="020B0503020000020004" pitchFamily="34" charset="-127"/>
              </a:rPr>
              <a:t>종합</a:t>
            </a:r>
            <a:r>
              <a:rPr lang="ko-KR" altLang="en-US" sz="8000" b="1" dirty="0">
                <a:solidFill>
                  <a:schemeClr val="bg1"/>
                </a:solidFill>
                <a:effectLst/>
                <a:latin typeface="NanumSquare ExtraBold" panose="020B0600000101010101" pitchFamily="34" charset="-127"/>
                <a:ea typeface="NanumSquare ExtraBold" panose="020B0600000101010101" pitchFamily="34" charset="-127"/>
                <a:cs typeface="Malgun Gothic" panose="020B0503020000020004" pitchFamily="34" charset="-127"/>
              </a:rPr>
              <a:t> 설계 기획</a:t>
            </a:r>
            <a:endParaRPr kumimoji="1" lang="ko-Kore-KR" altLang="en-US" sz="8000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210699-D568-DA70-D020-556EAB168606}"/>
              </a:ext>
            </a:extLst>
          </p:cNvPr>
          <p:cNvSpPr txBox="1"/>
          <p:nvPr/>
        </p:nvSpPr>
        <p:spPr>
          <a:xfrm>
            <a:off x="8625659" y="5534570"/>
            <a:ext cx="5210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dirty="0" err="1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김하린</a:t>
            </a:r>
            <a:r>
              <a:rPr kumimoji="1" lang="en-US" altLang="ko-KR" sz="2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(</a:t>
            </a:r>
            <a:r>
              <a:rPr kumimoji="1" lang="ko-KR" altLang="en-US" sz="2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팀장</a:t>
            </a:r>
            <a:r>
              <a:rPr kumimoji="1" lang="en-US" altLang="ko-KR" sz="2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)</a:t>
            </a:r>
            <a:r>
              <a:rPr kumimoji="1" lang="ko-KR" altLang="en-US" sz="2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</a:t>
            </a:r>
            <a:r>
              <a:rPr kumimoji="1" lang="en-US" altLang="ko-KR" sz="2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/</a:t>
            </a:r>
            <a:r>
              <a:rPr kumimoji="1" lang="ko-KR" altLang="en-US" sz="2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김정현 </a:t>
            </a:r>
            <a:r>
              <a:rPr kumimoji="1" lang="en-US" altLang="ko-KR" sz="2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/</a:t>
            </a:r>
            <a:r>
              <a:rPr kumimoji="1" lang="ko-KR" altLang="en-US" sz="2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고원준 </a:t>
            </a:r>
            <a:r>
              <a:rPr kumimoji="1" lang="en-US" altLang="ko-KR" sz="2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/</a:t>
            </a:r>
            <a:r>
              <a:rPr kumimoji="1" lang="ko-KR" altLang="en-US" sz="2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이수현</a:t>
            </a:r>
            <a:endParaRPr kumimoji="1" lang="ko-Kore-KR" altLang="en-US" sz="2400" dirty="0">
              <a:solidFill>
                <a:schemeClr val="bg1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59BC9108-F350-E135-6593-C95453D1132B}"/>
              </a:ext>
            </a:extLst>
          </p:cNvPr>
          <p:cNvSpPr txBox="1"/>
          <p:nvPr/>
        </p:nvSpPr>
        <p:spPr>
          <a:xfrm>
            <a:off x="9746981" y="6057365"/>
            <a:ext cx="5646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질문</a:t>
            </a:r>
            <a:r>
              <a:rPr lang="en-US" altLang="ko-KR" dirty="0"/>
              <a:t>/</a:t>
            </a:r>
            <a:r>
              <a:rPr lang="ko-KR" altLang="en-US" dirty="0"/>
              <a:t>답변이</a:t>
            </a:r>
            <a:endParaRPr lang="en-US" altLang="ko-KR" dirty="0"/>
          </a:p>
          <a:p>
            <a:r>
              <a:rPr lang="ko-KR" altLang="en-US" dirty="0"/>
              <a:t>공유되는 웹사이트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그래픽 8" descr="여성 사무직 근로자 단색으로 채워진">
            <a:extLst>
              <a:ext uri="{FF2B5EF4-FFF2-40B4-BE49-F238E27FC236}">
                <a16:creationId xmlns:a16="http://schemas.microsoft.com/office/drawing/2014/main" id="{AFC8625D-954A-EFD4-3EDD-A512CF690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95708" y="5677068"/>
            <a:ext cx="716493" cy="9294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-38100"/>
            <a:ext cx="18357124" cy="10350000"/>
            <a:chOff x="-2700" y="9600460"/>
            <a:chExt cx="18357124" cy="10350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700" y="9600460"/>
              <a:ext cx="18357124" cy="10350000"/>
            </a:xfrm>
            <a:prstGeom prst="rect">
              <a:avLst/>
            </a:prstGeom>
          </p:spPr>
        </p:pic>
      </p:grpSp>
      <p:sp>
        <p:nvSpPr>
          <p:cNvPr id="24" name="화살표: 위로 굽음 23">
            <a:extLst>
              <a:ext uri="{FF2B5EF4-FFF2-40B4-BE49-F238E27FC236}">
                <a16:creationId xmlns:a16="http://schemas.microsoft.com/office/drawing/2014/main" id="{CA35B962-530E-67D7-596F-DAB670E54C01}"/>
              </a:ext>
            </a:extLst>
          </p:cNvPr>
          <p:cNvSpPr/>
          <p:nvPr/>
        </p:nvSpPr>
        <p:spPr>
          <a:xfrm rot="16200000">
            <a:off x="11234954" y="2771006"/>
            <a:ext cx="1261471" cy="3976530"/>
          </a:xfrm>
          <a:prstGeom prst="bentUpArrow">
            <a:avLst>
              <a:gd name="adj1" fmla="val 6452"/>
              <a:gd name="adj2" fmla="val 11196"/>
              <a:gd name="adj3" fmla="val 193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7751279" y="4219824"/>
            <a:ext cx="665121" cy="337672"/>
            <a:chOff x="17751279" y="4219824"/>
            <a:chExt cx="665121" cy="33767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7751279" y="4219824"/>
              <a:ext cx="665121" cy="337672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603653" y="6925602"/>
            <a:ext cx="372402" cy="3445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C0036C-8DDF-6DF6-4AA4-36D726C49377}"/>
              </a:ext>
            </a:extLst>
          </p:cNvPr>
          <p:cNvSpPr txBox="1"/>
          <p:nvPr/>
        </p:nvSpPr>
        <p:spPr>
          <a:xfrm>
            <a:off x="1425618" y="1824453"/>
            <a:ext cx="61574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시스템 수행 시나리오</a:t>
            </a:r>
            <a:endParaRPr kumimoji="1" lang="en-US" altLang="ko-KR" sz="4800" dirty="0">
              <a:solidFill>
                <a:srgbClr val="3864A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C11B5-9DC3-32E6-8CE4-093D4E7C3F89}"/>
              </a:ext>
            </a:extLst>
          </p:cNvPr>
          <p:cNvSpPr txBox="1"/>
          <p:nvPr/>
        </p:nvSpPr>
        <p:spPr>
          <a:xfrm>
            <a:off x="2051658" y="779722"/>
            <a:ext cx="3723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03 </a:t>
            </a:r>
            <a:r>
              <a:rPr kumimoji="1" lang="ko-KR" altLang="en-US" sz="20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시스템 수행 시나리오</a:t>
            </a:r>
            <a:endParaRPr kumimoji="1" lang="ko-Kore-KR" altLang="en-US" sz="2000" dirty="0">
              <a:solidFill>
                <a:srgbClr val="3864A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F63D13-BA5F-050F-6087-F5FDDB6416D3}"/>
              </a:ext>
            </a:extLst>
          </p:cNvPr>
          <p:cNvSpPr txBox="1"/>
          <p:nvPr/>
        </p:nvSpPr>
        <p:spPr>
          <a:xfrm>
            <a:off x="7499626" y="1978341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:</a:t>
            </a:r>
            <a:r>
              <a:rPr kumimoji="1" lang="ko-KR" altLang="en-US" sz="28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 전체</a:t>
            </a:r>
            <a:endParaRPr kumimoji="1" lang="en-US" altLang="ko-KR" sz="2800" dirty="0">
              <a:solidFill>
                <a:srgbClr val="3864A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pic>
        <p:nvPicPr>
          <p:cNvPr id="4" name="그래픽 3" descr="여성 사무직 근로자 단색으로 채워진">
            <a:extLst>
              <a:ext uri="{FF2B5EF4-FFF2-40B4-BE49-F238E27FC236}">
                <a16:creationId xmlns:a16="http://schemas.microsoft.com/office/drawing/2014/main" id="{34DBF04D-1C85-FE53-1C49-9DD03BD0E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9533" y="5677068"/>
            <a:ext cx="716493" cy="92944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FE6C3EF-CD0F-1A89-0D31-8CADA81EDE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8836" y="5363551"/>
            <a:ext cx="2185313" cy="1811116"/>
          </a:xfrm>
          <a:prstGeom prst="rect">
            <a:avLst/>
          </a:prstGeom>
        </p:spPr>
      </p:pic>
      <p:sp>
        <p:nvSpPr>
          <p:cNvPr id="25" name="화살표: 위로 굽음 24">
            <a:extLst>
              <a:ext uri="{FF2B5EF4-FFF2-40B4-BE49-F238E27FC236}">
                <a16:creationId xmlns:a16="http://schemas.microsoft.com/office/drawing/2014/main" id="{77A70B20-7EE2-89E9-63CB-ACC6B89FE5C5}"/>
              </a:ext>
            </a:extLst>
          </p:cNvPr>
          <p:cNvSpPr/>
          <p:nvPr/>
        </p:nvSpPr>
        <p:spPr>
          <a:xfrm rot="5400000" flipH="1">
            <a:off x="5100187" y="2976835"/>
            <a:ext cx="1390932" cy="3694336"/>
          </a:xfrm>
          <a:prstGeom prst="bentUpArrow">
            <a:avLst>
              <a:gd name="adj1" fmla="val 6452"/>
              <a:gd name="adj2" fmla="val 10932"/>
              <a:gd name="adj3" fmla="val 151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70FC2C-6AB9-1D09-4F57-0B5C7983F9CB}"/>
              </a:ext>
            </a:extLst>
          </p:cNvPr>
          <p:cNvSpPr txBox="1"/>
          <p:nvPr/>
        </p:nvSpPr>
        <p:spPr>
          <a:xfrm>
            <a:off x="3700318" y="6650974"/>
            <a:ext cx="1070845" cy="378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멘티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58B8DB-D5DE-A025-98CA-F08B89500B0E}"/>
              </a:ext>
            </a:extLst>
          </p:cNvPr>
          <p:cNvSpPr txBox="1"/>
          <p:nvPr/>
        </p:nvSpPr>
        <p:spPr>
          <a:xfrm>
            <a:off x="13560322" y="6649309"/>
            <a:ext cx="107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멘토</a:t>
            </a:r>
            <a:endParaRPr lang="en-US" altLang="ko-KR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7C44621-0886-533B-815C-BF98BAC3A7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75787" y="2733410"/>
            <a:ext cx="611452" cy="62686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1CF8401-0E7B-AB43-F1C4-1956DB3128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50875" y="2763526"/>
            <a:ext cx="690643" cy="62558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A7BAC66-72FF-DBA6-9520-BC838CBE9F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24177" y="3996783"/>
            <a:ext cx="690643" cy="68418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4486438-86D0-E6F8-6C1F-4F5F366A7D5F}"/>
              </a:ext>
            </a:extLst>
          </p:cNvPr>
          <p:cNvSpPr txBox="1"/>
          <p:nvPr/>
        </p:nvSpPr>
        <p:spPr>
          <a:xfrm>
            <a:off x="5117289" y="4500837"/>
            <a:ext cx="1912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질문 및 과외 요청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8B1DD4-E537-E987-0665-F842420C8257}"/>
              </a:ext>
            </a:extLst>
          </p:cNvPr>
          <p:cNvSpPr txBox="1"/>
          <p:nvPr/>
        </p:nvSpPr>
        <p:spPr>
          <a:xfrm>
            <a:off x="8279940" y="4725435"/>
            <a:ext cx="1070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1:1 </a:t>
            </a:r>
            <a:r>
              <a:rPr lang="ko-KR" altLang="en-US" dirty="0"/>
              <a:t>매칭</a:t>
            </a:r>
            <a:endParaRPr lang="en-US" altLang="ko-KR" dirty="0"/>
          </a:p>
          <a:p>
            <a:pPr algn="ctr"/>
            <a:r>
              <a:rPr lang="ko-KR" altLang="en-US" dirty="0"/>
              <a:t>채팅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0" name="화살표: 위로 굽음 39">
            <a:extLst>
              <a:ext uri="{FF2B5EF4-FFF2-40B4-BE49-F238E27FC236}">
                <a16:creationId xmlns:a16="http://schemas.microsoft.com/office/drawing/2014/main" id="{29328765-B0B7-1CD9-7D45-CC3A0679D45A}"/>
              </a:ext>
            </a:extLst>
          </p:cNvPr>
          <p:cNvSpPr/>
          <p:nvPr/>
        </p:nvSpPr>
        <p:spPr>
          <a:xfrm rot="5400000">
            <a:off x="5214209" y="6012930"/>
            <a:ext cx="1261471" cy="3694334"/>
          </a:xfrm>
          <a:prstGeom prst="bentUpArrow">
            <a:avLst>
              <a:gd name="adj1" fmla="val 6452"/>
              <a:gd name="adj2" fmla="val 11196"/>
              <a:gd name="adj3" fmla="val 193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화살표: 위로 굽음 40">
            <a:extLst>
              <a:ext uri="{FF2B5EF4-FFF2-40B4-BE49-F238E27FC236}">
                <a16:creationId xmlns:a16="http://schemas.microsoft.com/office/drawing/2014/main" id="{758F1620-2C84-DF6C-26B0-4619AEDA0ACA}"/>
              </a:ext>
            </a:extLst>
          </p:cNvPr>
          <p:cNvSpPr/>
          <p:nvPr/>
        </p:nvSpPr>
        <p:spPr>
          <a:xfrm rot="16200000" flipH="1">
            <a:off x="11251357" y="5799244"/>
            <a:ext cx="1317663" cy="4065524"/>
          </a:xfrm>
          <a:prstGeom prst="bentUpArrow">
            <a:avLst>
              <a:gd name="adj1" fmla="val 6452"/>
              <a:gd name="adj2" fmla="val 10932"/>
              <a:gd name="adj3" fmla="val 193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03F7FE39-5596-236A-0628-3856BE63A9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89307" y="7838996"/>
            <a:ext cx="1052110" cy="959524"/>
          </a:xfrm>
          <a:prstGeom prst="rect">
            <a:avLst/>
          </a:prstGeom>
        </p:spPr>
      </p:pic>
      <p:sp>
        <p:nvSpPr>
          <p:cNvPr id="45" name="화살표: 위쪽/아래쪽 44">
            <a:extLst>
              <a:ext uri="{FF2B5EF4-FFF2-40B4-BE49-F238E27FC236}">
                <a16:creationId xmlns:a16="http://schemas.microsoft.com/office/drawing/2014/main" id="{73713B57-7BA8-59D7-D474-6236A4E3817B}"/>
              </a:ext>
            </a:extLst>
          </p:cNvPr>
          <p:cNvSpPr/>
          <p:nvPr/>
        </p:nvSpPr>
        <p:spPr>
          <a:xfrm>
            <a:off x="8719349" y="7041488"/>
            <a:ext cx="119851" cy="65708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D9B08715-F86A-A939-9CA6-51AAEC02261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43148" y="5804439"/>
            <a:ext cx="959882" cy="6747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AC90DF02-BBA5-A41C-3BB9-E116EC2748D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397243" y="5867210"/>
            <a:ext cx="959882" cy="6747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E3C1385-111A-03B3-6283-731ECB0D68FC}"/>
              </a:ext>
            </a:extLst>
          </p:cNvPr>
          <p:cNvSpPr txBox="1"/>
          <p:nvPr/>
        </p:nvSpPr>
        <p:spPr>
          <a:xfrm>
            <a:off x="9453578" y="2718955"/>
            <a:ext cx="3097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매칭 후 음성 대화 및 화면녹화를</a:t>
            </a:r>
            <a:r>
              <a:rPr lang="en-US" altLang="ko-KR" dirty="0"/>
              <a:t> </a:t>
            </a:r>
            <a:r>
              <a:rPr lang="ko-KR" altLang="en-US" dirty="0"/>
              <a:t>이용한 멘토링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F7D1535B-53ED-7D45-3D9D-8888344797DD}"/>
              </a:ext>
            </a:extLst>
          </p:cNvPr>
          <p:cNvSpPr/>
          <p:nvPr/>
        </p:nvSpPr>
        <p:spPr>
          <a:xfrm rot="10800000">
            <a:off x="8607622" y="3368610"/>
            <a:ext cx="180975" cy="4991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81CAC468-8958-F5D9-EC32-24B710540913}"/>
              </a:ext>
            </a:extLst>
          </p:cNvPr>
          <p:cNvSpPr/>
          <p:nvPr/>
        </p:nvSpPr>
        <p:spPr>
          <a:xfrm>
            <a:off x="7909933" y="3867751"/>
            <a:ext cx="1770498" cy="53648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E8D1C27-B067-EE1B-794F-427A8DADA110}"/>
              </a:ext>
            </a:extLst>
          </p:cNvPr>
          <p:cNvSpPr txBox="1"/>
          <p:nvPr/>
        </p:nvSpPr>
        <p:spPr>
          <a:xfrm>
            <a:off x="7702526" y="8824914"/>
            <a:ext cx="2141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실시간 코드 에디터</a:t>
            </a:r>
            <a:endParaRPr lang="en-US" altLang="ko-KR" sz="1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445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1905" y="9416303"/>
            <a:ext cx="17998336" cy="900229"/>
            <a:chOff x="-111905" y="9416303"/>
            <a:chExt cx="17998336" cy="9002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1905" y="9416303"/>
              <a:ext cx="17998336" cy="9002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60826" y="-1970"/>
            <a:ext cx="18357124" cy="10350000"/>
            <a:chOff x="-60826" y="-1970"/>
            <a:chExt cx="18357124" cy="10350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0826" y="-1970"/>
              <a:ext cx="18357124" cy="10350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751279" y="4219824"/>
            <a:ext cx="665121" cy="337672"/>
            <a:chOff x="17751279" y="4219824"/>
            <a:chExt cx="665121" cy="33767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7751279" y="4219824"/>
              <a:ext cx="665121" cy="337672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03653" y="6925602"/>
            <a:ext cx="372402" cy="344516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950148" y="9386541"/>
            <a:ext cx="16953715" cy="21429"/>
            <a:chOff x="950148" y="9386541"/>
            <a:chExt cx="16953715" cy="21429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0148" y="9386541"/>
              <a:ext cx="16953715" cy="21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8C0036C-8DDF-6DF6-4AA4-36D726C49377}"/>
              </a:ext>
            </a:extLst>
          </p:cNvPr>
          <p:cNvSpPr txBox="1"/>
          <p:nvPr/>
        </p:nvSpPr>
        <p:spPr>
          <a:xfrm>
            <a:off x="1425618" y="1824453"/>
            <a:ext cx="72426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개발시스템 구성도 </a:t>
            </a:r>
            <a:r>
              <a:rPr kumimoji="1" lang="en-US" altLang="ko-KR" sz="48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- </a:t>
            </a:r>
            <a:r>
              <a:rPr kumimoji="1" lang="ko-KR" altLang="en-US" sz="48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전체</a:t>
            </a:r>
            <a:endParaRPr kumimoji="1" lang="ko-Kore-KR" altLang="en-US" sz="4800" dirty="0">
              <a:solidFill>
                <a:srgbClr val="3864A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C11B5-9DC3-32E6-8CE4-093D4E7C3F89}"/>
              </a:ext>
            </a:extLst>
          </p:cNvPr>
          <p:cNvSpPr txBox="1"/>
          <p:nvPr/>
        </p:nvSpPr>
        <p:spPr>
          <a:xfrm>
            <a:off x="2051658" y="779722"/>
            <a:ext cx="3723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04 </a:t>
            </a:r>
            <a:r>
              <a:rPr kumimoji="1" lang="ko-KR" altLang="en-US" sz="20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개발시스템 구성도</a:t>
            </a:r>
            <a:endParaRPr kumimoji="1" lang="ko-Kore-KR" altLang="en-US" sz="2000" dirty="0">
              <a:solidFill>
                <a:srgbClr val="3864A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2564BA6-6873-C3F9-35E0-D369F8BE42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0735" y="2653840"/>
            <a:ext cx="11755142" cy="66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68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60826" y="-1970"/>
            <a:ext cx="18357124" cy="10350000"/>
            <a:chOff x="-60826" y="-1970"/>
            <a:chExt cx="18357124" cy="10350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826" y="-1970"/>
              <a:ext cx="18357124" cy="10350000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-111905" y="9416303"/>
            <a:ext cx="17998336" cy="900229"/>
            <a:chOff x="-111905" y="9416303"/>
            <a:chExt cx="17998336" cy="9002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11905" y="9416303"/>
              <a:ext cx="17998336" cy="9002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751279" y="4219824"/>
            <a:ext cx="665121" cy="337672"/>
            <a:chOff x="17751279" y="4219824"/>
            <a:chExt cx="665121" cy="33767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7751279" y="4219824"/>
              <a:ext cx="665121" cy="337672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03653" y="6925602"/>
            <a:ext cx="372402" cy="344516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950148" y="9386541"/>
            <a:ext cx="16953715" cy="21429"/>
            <a:chOff x="950148" y="9386541"/>
            <a:chExt cx="16953715" cy="21429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0148" y="9386541"/>
              <a:ext cx="16953715" cy="21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8C0036C-8DDF-6DF6-4AA4-36D726C49377}"/>
              </a:ext>
            </a:extLst>
          </p:cNvPr>
          <p:cNvSpPr txBox="1"/>
          <p:nvPr/>
        </p:nvSpPr>
        <p:spPr>
          <a:xfrm>
            <a:off x="1425618" y="1824453"/>
            <a:ext cx="123610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개발시스템 구성도 </a:t>
            </a:r>
            <a:r>
              <a:rPr kumimoji="1" lang="en-US" altLang="ko-KR" sz="48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– </a:t>
            </a:r>
            <a:r>
              <a:rPr kumimoji="1" lang="ko-KR" altLang="en-US" sz="48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채팅 서비스</a:t>
            </a:r>
            <a:r>
              <a:rPr kumimoji="1" lang="en-US" altLang="ko-KR" sz="48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, </a:t>
            </a:r>
            <a:r>
              <a:rPr kumimoji="1" lang="ko-KR" altLang="en-US" sz="48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공유 코드 에디터</a:t>
            </a:r>
            <a:r>
              <a:rPr kumimoji="1" lang="en-US" altLang="ko-KR" sz="48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 </a:t>
            </a:r>
            <a:endParaRPr kumimoji="1" lang="ko-Kore-KR" altLang="en-US" sz="4800" dirty="0">
              <a:solidFill>
                <a:srgbClr val="3864A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C11B5-9DC3-32E6-8CE4-093D4E7C3F89}"/>
              </a:ext>
            </a:extLst>
          </p:cNvPr>
          <p:cNvSpPr txBox="1"/>
          <p:nvPr/>
        </p:nvSpPr>
        <p:spPr>
          <a:xfrm>
            <a:off x="2051658" y="779722"/>
            <a:ext cx="3723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04 </a:t>
            </a:r>
            <a:r>
              <a:rPr kumimoji="1" lang="ko-KR" altLang="en-US" sz="20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개발시스템 구성도</a:t>
            </a:r>
            <a:endParaRPr kumimoji="1" lang="ko-Kore-KR" altLang="en-US" sz="2000" dirty="0">
              <a:solidFill>
                <a:srgbClr val="3864A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A33478-ED6C-75A7-A047-44CC486337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8858" y="2954556"/>
            <a:ext cx="10350284" cy="622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20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1905" y="9416303"/>
            <a:ext cx="17998336" cy="900229"/>
            <a:chOff x="-111905" y="9416303"/>
            <a:chExt cx="17998336" cy="9002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1905" y="9416303"/>
              <a:ext cx="17998336" cy="9002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60826" y="-1970"/>
            <a:ext cx="18357124" cy="10350000"/>
            <a:chOff x="-60826" y="-1970"/>
            <a:chExt cx="18357124" cy="10350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0826" y="-1970"/>
              <a:ext cx="18357124" cy="10350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751279" y="4219824"/>
            <a:ext cx="665121" cy="337672"/>
            <a:chOff x="17751279" y="4219824"/>
            <a:chExt cx="665121" cy="33767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7751279" y="4219824"/>
              <a:ext cx="665121" cy="337672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03653" y="6925602"/>
            <a:ext cx="372402" cy="344516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950148" y="9386541"/>
            <a:ext cx="16953715" cy="21429"/>
            <a:chOff x="950148" y="9386541"/>
            <a:chExt cx="16953715" cy="21429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0148" y="9386541"/>
              <a:ext cx="16953715" cy="21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8C0036C-8DDF-6DF6-4AA4-36D726C49377}"/>
              </a:ext>
            </a:extLst>
          </p:cNvPr>
          <p:cNvSpPr txBox="1"/>
          <p:nvPr/>
        </p:nvSpPr>
        <p:spPr>
          <a:xfrm>
            <a:off x="1425618" y="1824453"/>
            <a:ext cx="4926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개발 예상 결과물</a:t>
            </a:r>
            <a:endParaRPr kumimoji="1" lang="ko-Kore-KR" altLang="en-US" sz="4800" dirty="0">
              <a:solidFill>
                <a:srgbClr val="3864A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C11B5-9DC3-32E6-8CE4-093D4E7C3F89}"/>
              </a:ext>
            </a:extLst>
          </p:cNvPr>
          <p:cNvSpPr txBox="1"/>
          <p:nvPr/>
        </p:nvSpPr>
        <p:spPr>
          <a:xfrm>
            <a:off x="2051658" y="779722"/>
            <a:ext cx="3723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04 </a:t>
            </a:r>
            <a:r>
              <a:rPr kumimoji="1" lang="ko-KR" altLang="en-US" sz="20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개발시스템 구성도</a:t>
            </a:r>
            <a:endParaRPr kumimoji="1" lang="ko-Kore-KR" altLang="en-US" sz="2000" dirty="0">
              <a:solidFill>
                <a:srgbClr val="3864A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B6B7D59-9C2F-7A6A-F9BD-F77932A9ED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454" y="3062357"/>
            <a:ext cx="7534275" cy="60314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1F6616-BFF2-C79A-0635-6140A363CC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2023" y="3062356"/>
            <a:ext cx="8213377" cy="608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01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1905" y="9416303"/>
            <a:ext cx="17998336" cy="900229"/>
            <a:chOff x="-111905" y="9416303"/>
            <a:chExt cx="17998336" cy="9002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1905" y="9416303"/>
              <a:ext cx="17998336" cy="9002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60826" y="-1970"/>
            <a:ext cx="18357124" cy="10350000"/>
            <a:chOff x="-60826" y="-1970"/>
            <a:chExt cx="18357124" cy="10350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0826" y="-1970"/>
              <a:ext cx="18357124" cy="10350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751279" y="4219824"/>
            <a:ext cx="665121" cy="337672"/>
            <a:chOff x="17751279" y="4219824"/>
            <a:chExt cx="665121" cy="33767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7751279" y="4219824"/>
              <a:ext cx="665121" cy="337672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03653" y="6925602"/>
            <a:ext cx="372402" cy="344516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950148" y="9386541"/>
            <a:ext cx="16953715" cy="21429"/>
            <a:chOff x="950148" y="9386541"/>
            <a:chExt cx="16953715" cy="21429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0148" y="9386541"/>
              <a:ext cx="16953715" cy="21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8C0036C-8DDF-6DF6-4AA4-36D726C49377}"/>
              </a:ext>
            </a:extLst>
          </p:cNvPr>
          <p:cNvSpPr txBox="1"/>
          <p:nvPr/>
        </p:nvSpPr>
        <p:spPr>
          <a:xfrm>
            <a:off x="1425618" y="1824453"/>
            <a:ext cx="4926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개발 예상 결과물</a:t>
            </a:r>
            <a:endParaRPr kumimoji="1" lang="ko-Kore-KR" altLang="en-US" sz="4800" dirty="0">
              <a:solidFill>
                <a:srgbClr val="3864A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C11B5-9DC3-32E6-8CE4-093D4E7C3F89}"/>
              </a:ext>
            </a:extLst>
          </p:cNvPr>
          <p:cNvSpPr txBox="1"/>
          <p:nvPr/>
        </p:nvSpPr>
        <p:spPr>
          <a:xfrm>
            <a:off x="2051658" y="779722"/>
            <a:ext cx="3723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04 </a:t>
            </a:r>
            <a:r>
              <a:rPr kumimoji="1" lang="ko-KR" altLang="en-US" sz="20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개발시스템 구성도</a:t>
            </a:r>
            <a:endParaRPr kumimoji="1" lang="ko-Kore-KR" altLang="en-US" sz="2000" dirty="0">
              <a:solidFill>
                <a:srgbClr val="3864A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E890E3-6C53-AA12-E749-C831F7B17B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1701" y="3271570"/>
            <a:ext cx="5551852" cy="549885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8A08FA4-6E8C-0D14-F12F-978BD615AB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8600" y="2781300"/>
            <a:ext cx="8760488" cy="575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02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1905" y="9416303"/>
            <a:ext cx="17998336" cy="900229"/>
            <a:chOff x="-111905" y="9416303"/>
            <a:chExt cx="17998336" cy="9002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1905" y="9416303"/>
              <a:ext cx="17998336" cy="9002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60826" y="-1970"/>
            <a:ext cx="18357124" cy="10350000"/>
            <a:chOff x="-60826" y="-1970"/>
            <a:chExt cx="18357124" cy="10350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0826" y="-1970"/>
              <a:ext cx="18357124" cy="10350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751279" y="4219824"/>
            <a:ext cx="665121" cy="337672"/>
            <a:chOff x="17751279" y="4219824"/>
            <a:chExt cx="665121" cy="33767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7751279" y="4219824"/>
              <a:ext cx="665121" cy="337672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03653" y="6925602"/>
            <a:ext cx="372402" cy="344516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950148" y="9386541"/>
            <a:ext cx="16953715" cy="21429"/>
            <a:chOff x="950148" y="9386541"/>
            <a:chExt cx="16953715" cy="21429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0148" y="9386541"/>
              <a:ext cx="16953715" cy="21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8C0036C-8DDF-6DF6-4AA4-36D726C49377}"/>
              </a:ext>
            </a:extLst>
          </p:cNvPr>
          <p:cNvSpPr txBox="1"/>
          <p:nvPr/>
        </p:nvSpPr>
        <p:spPr>
          <a:xfrm>
            <a:off x="1425618" y="1824453"/>
            <a:ext cx="4926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개발 예상 결과물</a:t>
            </a:r>
            <a:endParaRPr kumimoji="1" lang="ko-Kore-KR" altLang="en-US" sz="4800" dirty="0">
              <a:solidFill>
                <a:srgbClr val="3864A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C11B5-9DC3-32E6-8CE4-093D4E7C3F89}"/>
              </a:ext>
            </a:extLst>
          </p:cNvPr>
          <p:cNvSpPr txBox="1"/>
          <p:nvPr/>
        </p:nvSpPr>
        <p:spPr>
          <a:xfrm>
            <a:off x="2051658" y="779722"/>
            <a:ext cx="3723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04 </a:t>
            </a:r>
            <a:r>
              <a:rPr kumimoji="1" lang="ko-KR" altLang="en-US" sz="20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개발시스템 구성도</a:t>
            </a:r>
            <a:endParaRPr kumimoji="1" lang="ko-Kore-KR" altLang="en-US" sz="2000" dirty="0">
              <a:solidFill>
                <a:srgbClr val="3864A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E2F320-3FF0-A230-6929-960812AFEF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800" y="2976237"/>
            <a:ext cx="7589459" cy="43935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5EE3EB-591F-2337-42C8-9DC5C3AAAB80}"/>
              </a:ext>
            </a:extLst>
          </p:cNvPr>
          <p:cNvSpPr txBox="1"/>
          <p:nvPr/>
        </p:nvSpPr>
        <p:spPr>
          <a:xfrm>
            <a:off x="1295400" y="7528183"/>
            <a:ext cx="4343400" cy="1396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Tx/>
              <a:buChar char="-"/>
            </a:pPr>
            <a:r>
              <a:rPr lang="ko-KR" altLang="en-US" sz="2400" b="1" dirty="0">
                <a:solidFill>
                  <a:srgbClr val="000000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화면 녹화</a:t>
            </a:r>
            <a:endParaRPr lang="en-US" altLang="ko-KR" sz="2400" b="1" dirty="0">
              <a:solidFill>
                <a:srgbClr val="000000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  <a:p>
            <a:pPr marL="342900" indent="-342900" algn="just">
              <a:lnSpc>
                <a:spcPct val="120000"/>
              </a:lnSpc>
              <a:buFontTx/>
              <a:buChar char="-"/>
            </a:pPr>
            <a:r>
              <a:rPr lang="ko-KR" altLang="en-US" sz="2400" b="1" dirty="0">
                <a:solidFill>
                  <a:srgbClr val="000000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실시간 코드공유</a:t>
            </a:r>
            <a:endParaRPr lang="en-US" altLang="ko-KR" sz="2400" b="1" dirty="0">
              <a:solidFill>
                <a:srgbClr val="000000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  <a:p>
            <a:pPr marL="342900" indent="-342900" algn="just">
              <a:lnSpc>
                <a:spcPct val="120000"/>
              </a:lnSpc>
              <a:buFontTx/>
              <a:buChar char="-"/>
            </a:pPr>
            <a:r>
              <a:rPr lang="ko-KR" altLang="en-US" sz="2400" b="1" dirty="0">
                <a:solidFill>
                  <a:srgbClr val="000000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채팅</a:t>
            </a:r>
            <a:endParaRPr lang="en-US" altLang="ko-KR" sz="2400" b="1" dirty="0">
              <a:solidFill>
                <a:srgbClr val="000000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79CBB7-2E66-3BCD-3829-E2C2CF4B81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05617" y="2324100"/>
            <a:ext cx="6992114" cy="660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80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1905" y="9416303"/>
            <a:ext cx="17998336" cy="900229"/>
            <a:chOff x="-111905" y="9416303"/>
            <a:chExt cx="17998336" cy="9002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1905" y="9416303"/>
              <a:ext cx="17998336" cy="9002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7526" y="-19855"/>
            <a:ext cx="18356650" cy="10349733"/>
            <a:chOff x="-60826" y="-1969"/>
            <a:chExt cx="18356650" cy="103497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0826" y="-1969"/>
              <a:ext cx="18356650" cy="103497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775279" y="3549942"/>
            <a:ext cx="665121" cy="337672"/>
            <a:chOff x="17751279" y="3549942"/>
            <a:chExt cx="665121" cy="33767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7751279" y="3549942"/>
              <a:ext cx="665121" cy="33767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0148" y="9386541"/>
            <a:ext cx="16953715" cy="21429"/>
            <a:chOff x="950148" y="9386541"/>
            <a:chExt cx="16953715" cy="21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0148" y="9386541"/>
              <a:ext cx="16953715" cy="21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BF5E5D7-7E92-D007-CE9E-C03B8687BC87}"/>
              </a:ext>
            </a:extLst>
          </p:cNvPr>
          <p:cNvSpPr txBox="1"/>
          <p:nvPr/>
        </p:nvSpPr>
        <p:spPr>
          <a:xfrm>
            <a:off x="1267484" y="1737220"/>
            <a:ext cx="24849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개발 환경</a:t>
            </a:r>
            <a:endParaRPr kumimoji="1" lang="ko-Kore-KR" altLang="en-US" sz="4800" dirty="0">
              <a:solidFill>
                <a:srgbClr val="3864A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BF20C-AFB4-D772-4BD2-86D67FA3733A}"/>
              </a:ext>
            </a:extLst>
          </p:cNvPr>
          <p:cNvSpPr txBox="1"/>
          <p:nvPr/>
        </p:nvSpPr>
        <p:spPr>
          <a:xfrm>
            <a:off x="2051658" y="779722"/>
            <a:ext cx="3723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05</a:t>
            </a:r>
            <a:r>
              <a:rPr kumimoji="1" lang="ko-KR" altLang="en-US" sz="20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 </a:t>
            </a:r>
            <a:r>
              <a:rPr kumimoji="1" lang="ko-KR" altLang="en-US" sz="2000" dirty="0">
                <a:solidFill>
                  <a:srgbClr val="3864AF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개발 환경 및 방법</a:t>
            </a:r>
            <a:endParaRPr kumimoji="1" lang="ko-Kore-KR" altLang="en-US" sz="2000" dirty="0">
              <a:solidFill>
                <a:srgbClr val="3864AF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endParaRPr kumimoji="1" lang="ko-Kore-KR" altLang="en-US" sz="2000" dirty="0">
              <a:solidFill>
                <a:srgbClr val="3864A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grpSp>
        <p:nvGrpSpPr>
          <p:cNvPr id="8" name="그룹 1006">
            <a:extLst>
              <a:ext uri="{FF2B5EF4-FFF2-40B4-BE49-F238E27FC236}">
                <a16:creationId xmlns:a16="http://schemas.microsoft.com/office/drawing/2014/main" id="{71D9AF70-0755-B1F6-1568-7B2F9A58B0FB}"/>
              </a:ext>
            </a:extLst>
          </p:cNvPr>
          <p:cNvGrpSpPr/>
          <p:nvPr/>
        </p:nvGrpSpPr>
        <p:grpSpPr>
          <a:xfrm>
            <a:off x="3805714" y="4386002"/>
            <a:ext cx="9593045" cy="26443"/>
            <a:chOff x="3805714" y="4865432"/>
            <a:chExt cx="9593045" cy="26443"/>
          </a:xfrm>
        </p:grpSpPr>
        <p:pic>
          <p:nvPicPr>
            <p:cNvPr id="9" name="Object 20">
              <a:extLst>
                <a:ext uri="{FF2B5EF4-FFF2-40B4-BE49-F238E27FC236}">
                  <a16:creationId xmlns:a16="http://schemas.microsoft.com/office/drawing/2014/main" id="{FB32FBDB-6B4C-C5A4-EF40-5EF93F996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05714" y="4865432"/>
              <a:ext cx="9593045" cy="26443"/>
            </a:xfrm>
            <a:prstGeom prst="rect">
              <a:avLst/>
            </a:prstGeom>
          </p:spPr>
        </p:pic>
      </p:grpSp>
      <p:grpSp>
        <p:nvGrpSpPr>
          <p:cNvPr id="13" name="그룹 1007">
            <a:extLst>
              <a:ext uri="{FF2B5EF4-FFF2-40B4-BE49-F238E27FC236}">
                <a16:creationId xmlns:a16="http://schemas.microsoft.com/office/drawing/2014/main" id="{406487C4-CF0E-6DF7-0709-73C2B74FC9D4}"/>
              </a:ext>
            </a:extLst>
          </p:cNvPr>
          <p:cNvGrpSpPr/>
          <p:nvPr/>
        </p:nvGrpSpPr>
        <p:grpSpPr>
          <a:xfrm>
            <a:off x="1674892" y="3238501"/>
            <a:ext cx="2484975" cy="2484975"/>
            <a:chOff x="1980190" y="3965891"/>
            <a:chExt cx="1825525" cy="1825525"/>
          </a:xfrm>
        </p:grpSpPr>
        <p:pic>
          <p:nvPicPr>
            <p:cNvPr id="15" name="Object 25">
              <a:extLst>
                <a:ext uri="{FF2B5EF4-FFF2-40B4-BE49-F238E27FC236}">
                  <a16:creationId xmlns:a16="http://schemas.microsoft.com/office/drawing/2014/main" id="{E3BB3486-D55E-7D97-ECA9-7A9E3A588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80190" y="3965891"/>
              <a:ext cx="1825525" cy="1825525"/>
            </a:xfrm>
            <a:prstGeom prst="rect">
              <a:avLst/>
            </a:prstGeom>
          </p:spPr>
        </p:pic>
      </p:grpSp>
      <p:grpSp>
        <p:nvGrpSpPr>
          <p:cNvPr id="42" name="그룹 1014">
            <a:extLst>
              <a:ext uri="{FF2B5EF4-FFF2-40B4-BE49-F238E27FC236}">
                <a16:creationId xmlns:a16="http://schemas.microsoft.com/office/drawing/2014/main" id="{15C2F2E0-C8CA-3FB3-4447-4BCCDB86C9DF}"/>
              </a:ext>
            </a:extLst>
          </p:cNvPr>
          <p:cNvGrpSpPr/>
          <p:nvPr/>
        </p:nvGrpSpPr>
        <p:grpSpPr>
          <a:xfrm>
            <a:off x="2561770" y="3855351"/>
            <a:ext cx="817866" cy="746683"/>
            <a:chOff x="2604554" y="4321799"/>
            <a:chExt cx="817866" cy="746683"/>
          </a:xfrm>
        </p:grpSpPr>
        <p:pic>
          <p:nvPicPr>
            <p:cNvPr id="43" name="Object 56">
              <a:extLst>
                <a:ext uri="{FF2B5EF4-FFF2-40B4-BE49-F238E27FC236}">
                  <a16:creationId xmlns:a16="http://schemas.microsoft.com/office/drawing/2014/main" id="{0BD1AE0B-7D3E-40F7-88D9-DFF8D0E6E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04554" y="4321799"/>
              <a:ext cx="817866" cy="746683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3A402D0-65D8-8681-6A52-24F7611F77AF}"/>
              </a:ext>
            </a:extLst>
          </p:cNvPr>
          <p:cNvSpPr txBox="1"/>
          <p:nvPr/>
        </p:nvSpPr>
        <p:spPr>
          <a:xfrm>
            <a:off x="2043383" y="4797360"/>
            <a:ext cx="1699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b="1" dirty="0">
                <a:solidFill>
                  <a:srgbClr val="F6F6F6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개발 언어</a:t>
            </a:r>
            <a:endParaRPr kumimoji="1" lang="ko-Kore-KR" altLang="en-US" sz="2000" b="1" dirty="0">
              <a:solidFill>
                <a:srgbClr val="F6F6F6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grpSp>
        <p:nvGrpSpPr>
          <p:cNvPr id="48" name="그룹 1008">
            <a:extLst>
              <a:ext uri="{FF2B5EF4-FFF2-40B4-BE49-F238E27FC236}">
                <a16:creationId xmlns:a16="http://schemas.microsoft.com/office/drawing/2014/main" id="{D5D47241-2990-3990-D4DD-D245E5D07DA4}"/>
              </a:ext>
            </a:extLst>
          </p:cNvPr>
          <p:cNvGrpSpPr/>
          <p:nvPr/>
        </p:nvGrpSpPr>
        <p:grpSpPr>
          <a:xfrm>
            <a:off x="5470469" y="3238501"/>
            <a:ext cx="2484974" cy="2484974"/>
            <a:chOff x="5864578" y="3965891"/>
            <a:chExt cx="1825525" cy="1825525"/>
          </a:xfrm>
        </p:grpSpPr>
        <p:pic>
          <p:nvPicPr>
            <p:cNvPr id="49" name="Object 29">
              <a:extLst>
                <a:ext uri="{FF2B5EF4-FFF2-40B4-BE49-F238E27FC236}">
                  <a16:creationId xmlns:a16="http://schemas.microsoft.com/office/drawing/2014/main" id="{A4F006DF-DDEE-BE97-0CD5-0208BBAE7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64578" y="3965891"/>
              <a:ext cx="1825525" cy="1825525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6324C55-83D4-ACEC-BA9B-1BDCC6F310EB}"/>
              </a:ext>
            </a:extLst>
          </p:cNvPr>
          <p:cNvSpPr txBox="1"/>
          <p:nvPr/>
        </p:nvSpPr>
        <p:spPr>
          <a:xfrm>
            <a:off x="5886992" y="4738251"/>
            <a:ext cx="1699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b="1" dirty="0">
                <a:solidFill>
                  <a:srgbClr val="F6F6F6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통합개발환경</a:t>
            </a:r>
            <a:endParaRPr kumimoji="1" lang="ko-Kore-KR" altLang="en-US" sz="2000" b="1" dirty="0">
              <a:solidFill>
                <a:srgbClr val="F6F6F6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pic>
        <p:nvPicPr>
          <p:cNvPr id="56" name="그래픽 55" descr="제곱 단색으로 채워진">
            <a:extLst>
              <a:ext uri="{FF2B5EF4-FFF2-40B4-BE49-F238E27FC236}">
                <a16:creationId xmlns:a16="http://schemas.microsoft.com/office/drawing/2014/main" id="{F53BCC83-5E4E-670A-5BCB-10A36FD16D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79361" y="3687634"/>
            <a:ext cx="914400" cy="914400"/>
          </a:xfrm>
          <a:prstGeom prst="rect">
            <a:avLst/>
          </a:prstGeom>
        </p:spPr>
      </p:pic>
      <p:grpSp>
        <p:nvGrpSpPr>
          <p:cNvPr id="963" name="그룹 1007">
            <a:extLst>
              <a:ext uri="{FF2B5EF4-FFF2-40B4-BE49-F238E27FC236}">
                <a16:creationId xmlns:a16="http://schemas.microsoft.com/office/drawing/2014/main" id="{2932DF34-66C0-8DA1-A465-BC6A7556CBC5}"/>
              </a:ext>
            </a:extLst>
          </p:cNvPr>
          <p:cNvGrpSpPr/>
          <p:nvPr/>
        </p:nvGrpSpPr>
        <p:grpSpPr>
          <a:xfrm>
            <a:off x="9266045" y="3238500"/>
            <a:ext cx="2484975" cy="2484975"/>
            <a:chOff x="1980190" y="3965891"/>
            <a:chExt cx="1825525" cy="1825525"/>
          </a:xfrm>
        </p:grpSpPr>
        <p:pic>
          <p:nvPicPr>
            <p:cNvPr id="964" name="Object 25">
              <a:extLst>
                <a:ext uri="{FF2B5EF4-FFF2-40B4-BE49-F238E27FC236}">
                  <a16:creationId xmlns:a16="http://schemas.microsoft.com/office/drawing/2014/main" id="{27D567AA-0AEE-DDB9-8255-25352BD61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80190" y="3965891"/>
              <a:ext cx="1825525" cy="1825525"/>
            </a:xfrm>
            <a:prstGeom prst="rect">
              <a:avLst/>
            </a:prstGeom>
          </p:spPr>
        </p:pic>
      </p:grpSp>
      <p:grpSp>
        <p:nvGrpSpPr>
          <p:cNvPr id="965" name="그룹 1014">
            <a:extLst>
              <a:ext uri="{FF2B5EF4-FFF2-40B4-BE49-F238E27FC236}">
                <a16:creationId xmlns:a16="http://schemas.microsoft.com/office/drawing/2014/main" id="{0AD95487-7567-352B-687D-FCA19FC7C6CD}"/>
              </a:ext>
            </a:extLst>
          </p:cNvPr>
          <p:cNvGrpSpPr/>
          <p:nvPr/>
        </p:nvGrpSpPr>
        <p:grpSpPr>
          <a:xfrm>
            <a:off x="10152923" y="3855350"/>
            <a:ext cx="817866" cy="746683"/>
            <a:chOff x="2604554" y="4321799"/>
            <a:chExt cx="817866" cy="746683"/>
          </a:xfrm>
        </p:grpSpPr>
        <p:pic>
          <p:nvPicPr>
            <p:cNvPr id="966" name="Object 56">
              <a:extLst>
                <a:ext uri="{FF2B5EF4-FFF2-40B4-BE49-F238E27FC236}">
                  <a16:creationId xmlns:a16="http://schemas.microsoft.com/office/drawing/2014/main" id="{9EEC00E9-934A-8CD5-C8CF-243429D40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04554" y="4321799"/>
              <a:ext cx="817866" cy="746683"/>
            </a:xfrm>
            <a:prstGeom prst="rect">
              <a:avLst/>
            </a:prstGeom>
          </p:spPr>
        </p:pic>
      </p:grpSp>
      <p:sp>
        <p:nvSpPr>
          <p:cNvPr id="967" name="TextBox 966">
            <a:extLst>
              <a:ext uri="{FF2B5EF4-FFF2-40B4-BE49-F238E27FC236}">
                <a16:creationId xmlns:a16="http://schemas.microsoft.com/office/drawing/2014/main" id="{FEE25EC0-D7F9-7BEF-6030-73E49A886EFB}"/>
              </a:ext>
            </a:extLst>
          </p:cNvPr>
          <p:cNvSpPr txBox="1"/>
          <p:nvPr/>
        </p:nvSpPr>
        <p:spPr>
          <a:xfrm>
            <a:off x="9634536" y="4717929"/>
            <a:ext cx="1699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b="1" dirty="0">
                <a:solidFill>
                  <a:srgbClr val="F6F6F6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라이브러리</a:t>
            </a:r>
            <a:endParaRPr kumimoji="1" lang="en-US" altLang="ko-KR" sz="2000" b="1" dirty="0">
              <a:solidFill>
                <a:srgbClr val="F6F6F6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r>
              <a:rPr kumimoji="1" lang="ko-KR" altLang="en-US" sz="2000" b="1" dirty="0">
                <a:solidFill>
                  <a:srgbClr val="F6F6F6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프레임워크</a:t>
            </a:r>
            <a:endParaRPr kumimoji="1" lang="ko-Kore-KR" altLang="en-US" sz="2000" b="1" dirty="0">
              <a:solidFill>
                <a:srgbClr val="F6F6F6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grpSp>
        <p:nvGrpSpPr>
          <p:cNvPr id="968" name="그룹 1008">
            <a:extLst>
              <a:ext uri="{FF2B5EF4-FFF2-40B4-BE49-F238E27FC236}">
                <a16:creationId xmlns:a16="http://schemas.microsoft.com/office/drawing/2014/main" id="{A297168D-07AF-4440-9B76-3847DA49682D}"/>
              </a:ext>
            </a:extLst>
          </p:cNvPr>
          <p:cNvGrpSpPr/>
          <p:nvPr/>
        </p:nvGrpSpPr>
        <p:grpSpPr>
          <a:xfrm>
            <a:off x="13061622" y="3238500"/>
            <a:ext cx="2484974" cy="2484974"/>
            <a:chOff x="5864578" y="3965891"/>
            <a:chExt cx="1825525" cy="1825525"/>
          </a:xfrm>
        </p:grpSpPr>
        <p:pic>
          <p:nvPicPr>
            <p:cNvPr id="969" name="Object 29">
              <a:extLst>
                <a:ext uri="{FF2B5EF4-FFF2-40B4-BE49-F238E27FC236}">
                  <a16:creationId xmlns:a16="http://schemas.microsoft.com/office/drawing/2014/main" id="{931293E3-8D18-DD71-4188-FBCD04E46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64578" y="3965891"/>
              <a:ext cx="1825525" cy="1825525"/>
            </a:xfrm>
            <a:prstGeom prst="rect">
              <a:avLst/>
            </a:prstGeom>
          </p:spPr>
        </p:pic>
      </p:grpSp>
      <p:sp>
        <p:nvSpPr>
          <p:cNvPr id="970" name="TextBox 969">
            <a:extLst>
              <a:ext uri="{FF2B5EF4-FFF2-40B4-BE49-F238E27FC236}">
                <a16:creationId xmlns:a16="http://schemas.microsoft.com/office/drawing/2014/main" id="{279A4B4B-89C9-86FA-D089-1A99EB4409E0}"/>
              </a:ext>
            </a:extLst>
          </p:cNvPr>
          <p:cNvSpPr txBox="1"/>
          <p:nvPr/>
        </p:nvSpPr>
        <p:spPr>
          <a:xfrm>
            <a:off x="13478145" y="4738250"/>
            <a:ext cx="1699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b="1" dirty="0">
                <a:solidFill>
                  <a:srgbClr val="F6F6F6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서버 </a:t>
            </a:r>
            <a:r>
              <a:rPr kumimoji="1" lang="en-US" altLang="ko-KR" sz="2000" b="1" dirty="0">
                <a:solidFill>
                  <a:srgbClr val="F6F6F6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infra</a:t>
            </a:r>
            <a:endParaRPr kumimoji="1" lang="ko-Kore-KR" altLang="en-US" sz="2000" b="1" dirty="0">
              <a:solidFill>
                <a:srgbClr val="F6F6F6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pic>
        <p:nvPicPr>
          <p:cNvPr id="973" name="그래픽 972" descr="클라우드에서 다운로드 단색으로 채워진">
            <a:extLst>
              <a:ext uri="{FF2B5EF4-FFF2-40B4-BE49-F238E27FC236}">
                <a16:creationId xmlns:a16="http://schemas.microsoft.com/office/drawing/2014/main" id="{1DBC63AD-A9C8-899F-1197-3277D1FCDC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770709" y="3651979"/>
            <a:ext cx="1088291" cy="1088291"/>
          </a:xfrm>
          <a:prstGeom prst="rect">
            <a:avLst/>
          </a:prstGeom>
        </p:spPr>
      </p:pic>
      <p:sp>
        <p:nvSpPr>
          <p:cNvPr id="974" name="TextBox 973">
            <a:extLst>
              <a:ext uri="{FF2B5EF4-FFF2-40B4-BE49-F238E27FC236}">
                <a16:creationId xmlns:a16="http://schemas.microsoft.com/office/drawing/2014/main" id="{AAA8FD2D-BE28-C7C9-C599-5E91025E0A31}"/>
              </a:ext>
            </a:extLst>
          </p:cNvPr>
          <p:cNvSpPr txBox="1"/>
          <p:nvPr/>
        </p:nvSpPr>
        <p:spPr>
          <a:xfrm>
            <a:off x="1728216" y="5990666"/>
            <a:ext cx="2484974" cy="953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Tx/>
              <a:buChar char="-"/>
            </a:pPr>
            <a:r>
              <a:rPr lang="en-US" altLang="ko-KR" sz="2400" b="1" dirty="0">
                <a:solidFill>
                  <a:srgbClr val="000000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Java</a:t>
            </a:r>
          </a:p>
          <a:p>
            <a:pPr marL="342900" indent="-342900" algn="just">
              <a:lnSpc>
                <a:spcPct val="120000"/>
              </a:lnSpc>
              <a:buFontTx/>
              <a:buChar char="-"/>
            </a:pPr>
            <a:r>
              <a:rPr lang="en-US" altLang="ko-KR" sz="2400" b="1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TypeScript</a:t>
            </a:r>
          </a:p>
        </p:txBody>
      </p:sp>
      <p:sp>
        <p:nvSpPr>
          <p:cNvPr id="976" name="TextBox 975">
            <a:extLst>
              <a:ext uri="{FF2B5EF4-FFF2-40B4-BE49-F238E27FC236}">
                <a16:creationId xmlns:a16="http://schemas.microsoft.com/office/drawing/2014/main" id="{BF143F43-751C-DF66-9FC0-41EF20ABD76A}"/>
              </a:ext>
            </a:extLst>
          </p:cNvPr>
          <p:cNvSpPr txBox="1"/>
          <p:nvPr/>
        </p:nvSpPr>
        <p:spPr>
          <a:xfrm>
            <a:off x="5137632" y="5990666"/>
            <a:ext cx="3150648" cy="953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Tx/>
              <a:buChar char="-"/>
            </a:pPr>
            <a:r>
              <a:rPr lang="en-US" altLang="ko-KR" sz="2400" b="1" dirty="0" err="1">
                <a:solidFill>
                  <a:srgbClr val="000000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intellij</a:t>
            </a:r>
            <a:endParaRPr lang="en-US" altLang="ko-KR" sz="2400" b="1" dirty="0">
              <a:solidFill>
                <a:srgbClr val="000000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  <a:p>
            <a:pPr marL="342900" indent="-342900" algn="just">
              <a:lnSpc>
                <a:spcPct val="120000"/>
              </a:lnSpc>
              <a:buFontTx/>
              <a:buChar char="-"/>
            </a:pPr>
            <a:r>
              <a:rPr lang="en-US" altLang="ko-KR" sz="2400" b="1" dirty="0" err="1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vscode</a:t>
            </a:r>
            <a:endParaRPr lang="en-US" altLang="ko-KR" sz="2400" b="1" dirty="0">
              <a:solidFill>
                <a:srgbClr val="000000"/>
              </a:solidFill>
              <a:effectLst/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</p:txBody>
      </p:sp>
      <p:sp>
        <p:nvSpPr>
          <p:cNvPr id="978" name="TextBox 977">
            <a:extLst>
              <a:ext uri="{FF2B5EF4-FFF2-40B4-BE49-F238E27FC236}">
                <a16:creationId xmlns:a16="http://schemas.microsoft.com/office/drawing/2014/main" id="{99DF140A-77A4-DA5C-F488-83BFC4F08923}"/>
              </a:ext>
            </a:extLst>
          </p:cNvPr>
          <p:cNvSpPr txBox="1"/>
          <p:nvPr/>
        </p:nvSpPr>
        <p:spPr>
          <a:xfrm>
            <a:off x="8751114" y="5990666"/>
            <a:ext cx="3514835" cy="1396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Tx/>
              <a:buChar char="-"/>
            </a:pPr>
            <a:r>
              <a:rPr lang="en-US" altLang="ko-KR" sz="2400" b="1" dirty="0">
                <a:solidFill>
                  <a:srgbClr val="000000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BE: Java Spring Boot, Spring JPA</a:t>
            </a:r>
          </a:p>
          <a:p>
            <a:pPr marL="342900" indent="-342900" algn="just">
              <a:lnSpc>
                <a:spcPct val="120000"/>
              </a:lnSpc>
              <a:buFontTx/>
              <a:buChar char="-"/>
            </a:pPr>
            <a:r>
              <a:rPr lang="en-US" altLang="ko-KR" sz="2400" b="1" dirty="0">
                <a:solidFill>
                  <a:srgbClr val="000000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FE: </a:t>
            </a:r>
            <a:r>
              <a:rPr lang="en-US" altLang="ko-KR" sz="2400" b="1" dirty="0" err="1">
                <a:solidFill>
                  <a:srgbClr val="000000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react.js</a:t>
            </a:r>
            <a:endParaRPr lang="en-US" altLang="ko-KR" sz="2400" b="1" dirty="0">
              <a:solidFill>
                <a:srgbClr val="000000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</p:txBody>
      </p:sp>
      <p:sp>
        <p:nvSpPr>
          <p:cNvPr id="981" name="TextBox 980">
            <a:extLst>
              <a:ext uri="{FF2B5EF4-FFF2-40B4-BE49-F238E27FC236}">
                <a16:creationId xmlns:a16="http://schemas.microsoft.com/office/drawing/2014/main" id="{93AA4F1E-1206-A64D-44F3-39FA2CB41E93}"/>
              </a:ext>
            </a:extLst>
          </p:cNvPr>
          <p:cNvSpPr txBox="1"/>
          <p:nvPr/>
        </p:nvSpPr>
        <p:spPr>
          <a:xfrm>
            <a:off x="12828520" y="5988025"/>
            <a:ext cx="2998385" cy="27259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20000"/>
              </a:lnSpc>
              <a:buFontTx/>
              <a:buChar char="-"/>
            </a:pPr>
            <a:r>
              <a:rPr lang="en-US" altLang="ko-KR" sz="2400" b="1" dirty="0">
                <a:solidFill>
                  <a:srgbClr val="000000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Web server: nginx</a:t>
            </a:r>
          </a:p>
          <a:p>
            <a:pPr marL="342900" indent="-342900" algn="just">
              <a:lnSpc>
                <a:spcPct val="120000"/>
              </a:lnSpc>
              <a:buFontTx/>
              <a:buChar char="-"/>
            </a:pPr>
            <a:r>
              <a:rPr lang="en-US" altLang="ko-KR" sz="2400" b="1" dirty="0">
                <a:solidFill>
                  <a:srgbClr val="000000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AWS EC2</a:t>
            </a:r>
          </a:p>
          <a:p>
            <a:pPr marL="342900" indent="-342900" algn="just">
              <a:lnSpc>
                <a:spcPct val="120000"/>
              </a:lnSpc>
              <a:buFontTx/>
              <a:buChar char="-"/>
            </a:pPr>
            <a:r>
              <a:rPr lang="en-US" altLang="ko-KR" sz="2400" b="1" dirty="0">
                <a:solidFill>
                  <a:srgbClr val="000000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AWS Lambda</a:t>
            </a:r>
          </a:p>
          <a:p>
            <a:pPr marL="342900" indent="-342900" algn="just">
              <a:lnSpc>
                <a:spcPct val="120000"/>
              </a:lnSpc>
              <a:buFontTx/>
              <a:buChar char="-"/>
            </a:pPr>
            <a:r>
              <a:rPr lang="en-US" altLang="ko-KR" sz="2400" b="1" dirty="0">
                <a:solidFill>
                  <a:srgbClr val="000000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Docker</a:t>
            </a:r>
          </a:p>
          <a:p>
            <a:pPr marL="342900" indent="-342900" algn="just">
              <a:lnSpc>
                <a:spcPct val="120000"/>
              </a:lnSpc>
              <a:buFontTx/>
              <a:buChar char="-"/>
            </a:pPr>
            <a:r>
              <a:rPr lang="en-US" altLang="ko-KR" sz="2400" b="1" dirty="0">
                <a:solidFill>
                  <a:srgbClr val="000000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Jenkins</a:t>
            </a:r>
          </a:p>
          <a:p>
            <a:pPr marL="342900" indent="-342900" algn="just">
              <a:lnSpc>
                <a:spcPct val="120000"/>
              </a:lnSpc>
              <a:buFontTx/>
              <a:buChar char="-"/>
            </a:pPr>
            <a:r>
              <a:rPr lang="en-US" altLang="ko-KR" sz="2400" b="1" dirty="0" err="1">
                <a:solidFill>
                  <a:srgbClr val="000000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Github</a:t>
            </a:r>
            <a:r>
              <a:rPr lang="en-US" altLang="ko-KR" sz="2400" b="1" dirty="0">
                <a:solidFill>
                  <a:srgbClr val="000000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Action</a:t>
            </a:r>
          </a:p>
        </p:txBody>
      </p:sp>
    </p:spTree>
    <p:extLst>
      <p:ext uri="{BB962C8B-B14F-4D97-AF65-F5344CB8AC3E}">
        <p14:creationId xmlns:p14="http://schemas.microsoft.com/office/powerpoint/2010/main" val="3860329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1905" y="9416303"/>
            <a:ext cx="17998336" cy="900229"/>
            <a:chOff x="-111905" y="9416303"/>
            <a:chExt cx="17998336" cy="9002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1905" y="9416303"/>
              <a:ext cx="17998336" cy="9002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7526" y="-19855"/>
            <a:ext cx="18356650" cy="10349733"/>
            <a:chOff x="-60826" y="-1969"/>
            <a:chExt cx="18356650" cy="103497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0826" y="-1969"/>
              <a:ext cx="18356650" cy="103497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775279" y="3549942"/>
            <a:ext cx="665121" cy="337672"/>
            <a:chOff x="17751279" y="3549942"/>
            <a:chExt cx="665121" cy="33767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7751279" y="3549942"/>
              <a:ext cx="665121" cy="33767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0148" y="9386541"/>
            <a:ext cx="16953715" cy="21429"/>
            <a:chOff x="950148" y="9386541"/>
            <a:chExt cx="16953715" cy="21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0148" y="9386541"/>
              <a:ext cx="16953715" cy="21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BF5E5D7-7E92-D007-CE9E-C03B8687BC87}"/>
              </a:ext>
            </a:extLst>
          </p:cNvPr>
          <p:cNvSpPr txBox="1"/>
          <p:nvPr/>
        </p:nvSpPr>
        <p:spPr>
          <a:xfrm>
            <a:off x="1267484" y="1737220"/>
            <a:ext cx="24849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개발 환경</a:t>
            </a:r>
            <a:endParaRPr kumimoji="1" lang="ko-Kore-KR" altLang="en-US" sz="4800" dirty="0">
              <a:solidFill>
                <a:srgbClr val="3864A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BF20C-AFB4-D772-4BD2-86D67FA3733A}"/>
              </a:ext>
            </a:extLst>
          </p:cNvPr>
          <p:cNvSpPr txBox="1"/>
          <p:nvPr/>
        </p:nvSpPr>
        <p:spPr>
          <a:xfrm>
            <a:off x="2051658" y="779722"/>
            <a:ext cx="3723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05</a:t>
            </a:r>
            <a:r>
              <a:rPr kumimoji="1" lang="ko-KR" altLang="en-US" sz="20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 </a:t>
            </a:r>
            <a:r>
              <a:rPr kumimoji="1" lang="ko-KR" altLang="en-US" sz="2000" dirty="0">
                <a:solidFill>
                  <a:srgbClr val="3864AF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개발 환경 및 방법</a:t>
            </a:r>
            <a:endParaRPr kumimoji="1" lang="ko-Kore-KR" altLang="en-US" sz="2000" dirty="0">
              <a:solidFill>
                <a:srgbClr val="3864AF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endParaRPr kumimoji="1" lang="ko-Kore-KR" altLang="en-US" sz="2000" dirty="0">
              <a:solidFill>
                <a:srgbClr val="3864A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grpSp>
        <p:nvGrpSpPr>
          <p:cNvPr id="8" name="그룹 1006">
            <a:extLst>
              <a:ext uri="{FF2B5EF4-FFF2-40B4-BE49-F238E27FC236}">
                <a16:creationId xmlns:a16="http://schemas.microsoft.com/office/drawing/2014/main" id="{71D9AF70-0755-B1F6-1568-7B2F9A58B0FB}"/>
              </a:ext>
            </a:extLst>
          </p:cNvPr>
          <p:cNvGrpSpPr/>
          <p:nvPr/>
        </p:nvGrpSpPr>
        <p:grpSpPr>
          <a:xfrm>
            <a:off x="3805714" y="4462202"/>
            <a:ext cx="9593045" cy="26443"/>
            <a:chOff x="3805714" y="4865432"/>
            <a:chExt cx="9593045" cy="26443"/>
          </a:xfrm>
        </p:grpSpPr>
        <p:pic>
          <p:nvPicPr>
            <p:cNvPr id="9" name="Object 20">
              <a:extLst>
                <a:ext uri="{FF2B5EF4-FFF2-40B4-BE49-F238E27FC236}">
                  <a16:creationId xmlns:a16="http://schemas.microsoft.com/office/drawing/2014/main" id="{FB32FBDB-6B4C-C5A4-EF40-5EF93F996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05714" y="4865432"/>
              <a:ext cx="9593045" cy="26443"/>
            </a:xfrm>
            <a:prstGeom prst="rect">
              <a:avLst/>
            </a:prstGeom>
          </p:spPr>
        </p:pic>
      </p:grpSp>
      <p:grpSp>
        <p:nvGrpSpPr>
          <p:cNvPr id="13" name="그룹 1007">
            <a:extLst>
              <a:ext uri="{FF2B5EF4-FFF2-40B4-BE49-F238E27FC236}">
                <a16:creationId xmlns:a16="http://schemas.microsoft.com/office/drawing/2014/main" id="{406487C4-CF0E-6DF7-0709-73C2B74FC9D4}"/>
              </a:ext>
            </a:extLst>
          </p:cNvPr>
          <p:cNvGrpSpPr/>
          <p:nvPr/>
        </p:nvGrpSpPr>
        <p:grpSpPr>
          <a:xfrm>
            <a:off x="1674892" y="3314701"/>
            <a:ext cx="2484975" cy="2484975"/>
            <a:chOff x="1980190" y="3965891"/>
            <a:chExt cx="1825525" cy="1825525"/>
          </a:xfrm>
        </p:grpSpPr>
        <p:pic>
          <p:nvPicPr>
            <p:cNvPr id="15" name="Object 25">
              <a:extLst>
                <a:ext uri="{FF2B5EF4-FFF2-40B4-BE49-F238E27FC236}">
                  <a16:creationId xmlns:a16="http://schemas.microsoft.com/office/drawing/2014/main" id="{E3BB3486-D55E-7D97-ECA9-7A9E3A588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80190" y="3965891"/>
              <a:ext cx="1825525" cy="182552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3A402D0-65D8-8681-6A52-24F7611F77AF}"/>
              </a:ext>
            </a:extLst>
          </p:cNvPr>
          <p:cNvSpPr txBox="1"/>
          <p:nvPr/>
        </p:nvSpPr>
        <p:spPr>
          <a:xfrm>
            <a:off x="2067812" y="4838845"/>
            <a:ext cx="1699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b="1" dirty="0">
                <a:solidFill>
                  <a:srgbClr val="F6F6F6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데이터베이스</a:t>
            </a:r>
            <a:endParaRPr kumimoji="1" lang="ko-Kore-KR" altLang="en-US" sz="2000" b="1" dirty="0">
              <a:solidFill>
                <a:srgbClr val="F6F6F6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grpSp>
        <p:nvGrpSpPr>
          <p:cNvPr id="48" name="그룹 1008">
            <a:extLst>
              <a:ext uri="{FF2B5EF4-FFF2-40B4-BE49-F238E27FC236}">
                <a16:creationId xmlns:a16="http://schemas.microsoft.com/office/drawing/2014/main" id="{D5D47241-2990-3990-D4DD-D245E5D07DA4}"/>
              </a:ext>
            </a:extLst>
          </p:cNvPr>
          <p:cNvGrpSpPr/>
          <p:nvPr/>
        </p:nvGrpSpPr>
        <p:grpSpPr>
          <a:xfrm>
            <a:off x="5470469" y="3314701"/>
            <a:ext cx="2484974" cy="2484974"/>
            <a:chOff x="5864578" y="3965891"/>
            <a:chExt cx="1825525" cy="1825525"/>
          </a:xfrm>
        </p:grpSpPr>
        <p:pic>
          <p:nvPicPr>
            <p:cNvPr id="49" name="Object 29">
              <a:extLst>
                <a:ext uri="{FF2B5EF4-FFF2-40B4-BE49-F238E27FC236}">
                  <a16:creationId xmlns:a16="http://schemas.microsoft.com/office/drawing/2014/main" id="{A4F006DF-DDEE-BE97-0CD5-0208BBAE7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64578" y="3965891"/>
              <a:ext cx="1825525" cy="1825525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6324C55-83D4-ACEC-BA9B-1BDCC6F310EB}"/>
              </a:ext>
            </a:extLst>
          </p:cNvPr>
          <p:cNvSpPr txBox="1"/>
          <p:nvPr/>
        </p:nvSpPr>
        <p:spPr>
          <a:xfrm>
            <a:off x="5886992" y="4814451"/>
            <a:ext cx="1699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b="1" dirty="0">
                <a:solidFill>
                  <a:srgbClr val="F6F6F6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개발방법론</a:t>
            </a:r>
            <a:endParaRPr kumimoji="1" lang="ko-Kore-KR" altLang="en-US" sz="2000" b="1" dirty="0">
              <a:solidFill>
                <a:srgbClr val="F6F6F6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grpSp>
        <p:nvGrpSpPr>
          <p:cNvPr id="963" name="그룹 1007">
            <a:extLst>
              <a:ext uri="{FF2B5EF4-FFF2-40B4-BE49-F238E27FC236}">
                <a16:creationId xmlns:a16="http://schemas.microsoft.com/office/drawing/2014/main" id="{2932DF34-66C0-8DA1-A465-BC6A7556CBC5}"/>
              </a:ext>
            </a:extLst>
          </p:cNvPr>
          <p:cNvGrpSpPr/>
          <p:nvPr/>
        </p:nvGrpSpPr>
        <p:grpSpPr>
          <a:xfrm>
            <a:off x="9266045" y="3314700"/>
            <a:ext cx="2484975" cy="2484975"/>
            <a:chOff x="1980190" y="3965891"/>
            <a:chExt cx="1825525" cy="1825525"/>
          </a:xfrm>
        </p:grpSpPr>
        <p:pic>
          <p:nvPicPr>
            <p:cNvPr id="964" name="Object 25">
              <a:extLst>
                <a:ext uri="{FF2B5EF4-FFF2-40B4-BE49-F238E27FC236}">
                  <a16:creationId xmlns:a16="http://schemas.microsoft.com/office/drawing/2014/main" id="{27D567AA-0AEE-DDB9-8255-25352BD61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80190" y="3965891"/>
              <a:ext cx="1825525" cy="1825525"/>
            </a:xfrm>
            <a:prstGeom prst="rect">
              <a:avLst/>
            </a:prstGeom>
          </p:spPr>
        </p:pic>
      </p:grpSp>
      <p:sp>
        <p:nvSpPr>
          <p:cNvPr id="967" name="TextBox 966">
            <a:extLst>
              <a:ext uri="{FF2B5EF4-FFF2-40B4-BE49-F238E27FC236}">
                <a16:creationId xmlns:a16="http://schemas.microsoft.com/office/drawing/2014/main" id="{FEE25EC0-D7F9-7BEF-6030-73E49A886EFB}"/>
              </a:ext>
            </a:extLst>
          </p:cNvPr>
          <p:cNvSpPr txBox="1"/>
          <p:nvPr/>
        </p:nvSpPr>
        <p:spPr>
          <a:xfrm>
            <a:off x="9712287" y="4794129"/>
            <a:ext cx="1699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2000" b="1" dirty="0">
                <a:solidFill>
                  <a:srgbClr val="F6F6F6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협업도구</a:t>
            </a:r>
          </a:p>
        </p:txBody>
      </p:sp>
      <p:pic>
        <p:nvPicPr>
          <p:cNvPr id="11" name="그래픽 10" descr="데이터베이스 단색으로 채워진">
            <a:extLst>
              <a:ext uri="{FF2B5EF4-FFF2-40B4-BE49-F238E27FC236}">
                <a16:creationId xmlns:a16="http://schemas.microsoft.com/office/drawing/2014/main" id="{ECE5BD76-EFCD-06CB-73E1-DFE9846296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96925" y="3806788"/>
            <a:ext cx="914400" cy="914400"/>
          </a:xfrm>
          <a:prstGeom prst="rect">
            <a:avLst/>
          </a:prstGeom>
        </p:spPr>
      </p:pic>
      <p:pic>
        <p:nvPicPr>
          <p:cNvPr id="18" name="그래픽 17" descr="남성 프로그래머 단색으로 채워진">
            <a:extLst>
              <a:ext uri="{FF2B5EF4-FFF2-40B4-BE49-F238E27FC236}">
                <a16:creationId xmlns:a16="http://schemas.microsoft.com/office/drawing/2014/main" id="{50FD920D-21F4-4214-E979-E0DE64A132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60876" y="3600413"/>
            <a:ext cx="1151368" cy="1151368"/>
          </a:xfrm>
          <a:prstGeom prst="rect">
            <a:avLst/>
          </a:prstGeom>
        </p:spPr>
      </p:pic>
      <p:pic>
        <p:nvPicPr>
          <p:cNvPr id="20" name="그래픽 19" descr="채굴 도구 단색으로 채워진">
            <a:extLst>
              <a:ext uri="{FF2B5EF4-FFF2-40B4-BE49-F238E27FC236}">
                <a16:creationId xmlns:a16="http://schemas.microsoft.com/office/drawing/2014/main" id="{8B798A78-1983-4D78-3036-B9817CDD06C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51332" y="3822913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5004B91-F423-ED12-8BF6-A8FA0169E20D}"/>
              </a:ext>
            </a:extLst>
          </p:cNvPr>
          <p:cNvSpPr txBox="1"/>
          <p:nvPr/>
        </p:nvSpPr>
        <p:spPr>
          <a:xfrm>
            <a:off x="1342055" y="6131833"/>
            <a:ext cx="3150648" cy="953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Tx/>
              <a:buChar char="-"/>
            </a:pPr>
            <a:r>
              <a:rPr lang="en-US" altLang="ko-KR" sz="2400" b="1" dirty="0">
                <a:solidFill>
                  <a:srgbClr val="000000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MySQL</a:t>
            </a:r>
          </a:p>
          <a:p>
            <a:pPr marL="342900" indent="-342900" algn="just">
              <a:lnSpc>
                <a:spcPct val="120000"/>
              </a:lnSpc>
              <a:buFontTx/>
              <a:buChar char="-"/>
            </a:pPr>
            <a:r>
              <a:rPr lang="en-US" altLang="ko-KR" sz="2400" b="1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S3 Bucket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810FA1-DE91-8224-7AD8-4E01E0092148}"/>
              </a:ext>
            </a:extLst>
          </p:cNvPr>
          <p:cNvSpPr txBox="1"/>
          <p:nvPr/>
        </p:nvSpPr>
        <p:spPr>
          <a:xfrm>
            <a:off x="5137632" y="6120337"/>
            <a:ext cx="3150648" cy="509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Tx/>
              <a:buChar char="-"/>
            </a:pPr>
            <a:r>
              <a:rPr lang="ko-KR" altLang="en-US" sz="2400" b="1" dirty="0" err="1">
                <a:solidFill>
                  <a:srgbClr val="000000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에자일</a:t>
            </a:r>
            <a:r>
              <a:rPr lang="ko-KR" altLang="en-US" sz="2400" b="1" dirty="0">
                <a:solidFill>
                  <a:srgbClr val="000000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프로세스</a:t>
            </a:r>
            <a:endParaRPr lang="en-US" altLang="ko-KR" sz="2400" b="1" dirty="0">
              <a:solidFill>
                <a:srgbClr val="000000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574B03-F77D-2F94-3EDE-F0B2FE20BC0E}"/>
              </a:ext>
            </a:extLst>
          </p:cNvPr>
          <p:cNvSpPr txBox="1"/>
          <p:nvPr/>
        </p:nvSpPr>
        <p:spPr>
          <a:xfrm>
            <a:off x="8933209" y="6136183"/>
            <a:ext cx="3150648" cy="1839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Tx/>
              <a:buChar char="-"/>
            </a:pPr>
            <a:r>
              <a:rPr lang="en-US" altLang="ko-KR" sz="2400" b="1" dirty="0">
                <a:solidFill>
                  <a:srgbClr val="000000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Jira</a:t>
            </a:r>
          </a:p>
          <a:p>
            <a:pPr marL="342900" indent="-342900" algn="just">
              <a:lnSpc>
                <a:spcPct val="120000"/>
              </a:lnSpc>
              <a:buFontTx/>
              <a:buChar char="-"/>
            </a:pPr>
            <a:r>
              <a:rPr lang="en-US" altLang="ko-KR" sz="2400" b="1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Slack</a:t>
            </a:r>
          </a:p>
          <a:p>
            <a:pPr marL="342900" indent="-342900" algn="just">
              <a:lnSpc>
                <a:spcPct val="120000"/>
              </a:lnSpc>
              <a:buFontTx/>
              <a:buChar char="-"/>
            </a:pPr>
            <a:r>
              <a:rPr lang="en-US" altLang="ko-KR" sz="2400" b="1" dirty="0">
                <a:solidFill>
                  <a:srgbClr val="000000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Git</a:t>
            </a:r>
          </a:p>
          <a:p>
            <a:pPr marL="342900" indent="-342900" algn="just">
              <a:lnSpc>
                <a:spcPct val="120000"/>
              </a:lnSpc>
              <a:buFontTx/>
              <a:buChar char="-"/>
            </a:pPr>
            <a:r>
              <a:rPr lang="en-US" altLang="ko-KR" sz="2400" b="1" dirty="0" err="1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Github</a:t>
            </a:r>
            <a:endParaRPr lang="en-US" altLang="ko-KR" sz="2400" b="1" dirty="0">
              <a:solidFill>
                <a:srgbClr val="000000"/>
              </a:solidFill>
              <a:effectLst/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</p:txBody>
      </p:sp>
    </p:spTree>
    <p:extLst>
      <p:ext uri="{BB962C8B-B14F-4D97-AF65-F5344CB8AC3E}">
        <p14:creationId xmlns:p14="http://schemas.microsoft.com/office/powerpoint/2010/main" val="1251466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1905" y="9416303"/>
            <a:ext cx="17998336" cy="900229"/>
            <a:chOff x="-111905" y="9416303"/>
            <a:chExt cx="17998336" cy="9002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1905" y="9416303"/>
              <a:ext cx="17998336" cy="9002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60826" y="-1969"/>
            <a:ext cx="18356650" cy="10349733"/>
            <a:chOff x="-60826" y="-1969"/>
            <a:chExt cx="18356650" cy="103497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0826" y="-1969"/>
              <a:ext cx="18356650" cy="103497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11905" y="9416303"/>
            <a:ext cx="17998336" cy="900229"/>
            <a:chOff x="-111905" y="9416303"/>
            <a:chExt cx="17998336" cy="9002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1905" y="9416303"/>
              <a:ext cx="17998336" cy="9002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751279" y="8092936"/>
            <a:ext cx="665121" cy="337672"/>
            <a:chOff x="17751279" y="8092936"/>
            <a:chExt cx="665121" cy="33767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7751279" y="8092936"/>
              <a:ext cx="665121" cy="33767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815410" y="3760437"/>
            <a:ext cx="641390" cy="641390"/>
            <a:chOff x="9815410" y="3760437"/>
            <a:chExt cx="641390" cy="64139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15410" y="3760437"/>
              <a:ext cx="641390" cy="641390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27742" y="3845341"/>
            <a:ext cx="503539" cy="55516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229433" y="6192354"/>
            <a:ext cx="641390" cy="641390"/>
            <a:chOff x="2229433" y="6192354"/>
            <a:chExt cx="641390" cy="64139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29433" y="6192354"/>
              <a:ext cx="641390" cy="64139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41785" y="6277255"/>
            <a:ext cx="503539" cy="55516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815410" y="6192354"/>
            <a:ext cx="641390" cy="641390"/>
            <a:chOff x="9815410" y="6192354"/>
            <a:chExt cx="641390" cy="641390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9815410" y="6192354"/>
              <a:ext cx="641390" cy="641390"/>
              <a:chOff x="9815410" y="6192354"/>
              <a:chExt cx="641390" cy="641390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815410" y="6192354"/>
                <a:ext cx="641390" cy="641390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27742" y="6277255"/>
              <a:ext cx="503539" cy="55516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225330" y="5753169"/>
            <a:ext cx="13992796" cy="14286"/>
            <a:chOff x="2225330" y="5753169"/>
            <a:chExt cx="13992796" cy="1428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25330" y="5753169"/>
              <a:ext cx="13992796" cy="142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161253" y="5715727"/>
            <a:ext cx="3977494" cy="14286"/>
            <a:chOff x="7161253" y="5715727"/>
            <a:chExt cx="3977494" cy="1428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7161253" y="5715727"/>
              <a:ext cx="3977494" cy="1428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50148" y="9386541"/>
            <a:ext cx="16953715" cy="21429"/>
            <a:chOff x="950148" y="9386541"/>
            <a:chExt cx="16953715" cy="2142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0148" y="9386541"/>
              <a:ext cx="16953715" cy="2142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229433" y="3760437"/>
            <a:ext cx="641390" cy="641390"/>
            <a:chOff x="2229433" y="3760437"/>
            <a:chExt cx="641390" cy="641390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2229433" y="3760437"/>
              <a:ext cx="641390" cy="641390"/>
              <a:chOff x="2229433" y="3760437"/>
              <a:chExt cx="641390" cy="641390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229433" y="3760437"/>
                <a:ext cx="641390" cy="641390"/>
              </a:xfrm>
              <a:prstGeom prst="rect">
                <a:avLst/>
              </a:prstGeom>
            </p:spPr>
          </p:pic>
        </p:grpSp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41760" y="3846898"/>
              <a:ext cx="431454" cy="47086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363C498-DDBB-0934-00FE-058D3D1F0293}"/>
              </a:ext>
            </a:extLst>
          </p:cNvPr>
          <p:cNvSpPr txBox="1"/>
          <p:nvPr/>
        </p:nvSpPr>
        <p:spPr>
          <a:xfrm>
            <a:off x="1267484" y="1737220"/>
            <a:ext cx="2576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dirty="0">
                <a:solidFill>
                  <a:srgbClr val="3864AF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업무 분담</a:t>
            </a:r>
            <a:endParaRPr kumimoji="1" lang="ko-Kore-KR" altLang="en-US" sz="4800" dirty="0">
              <a:solidFill>
                <a:srgbClr val="3864A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1FDAE-3C71-6D6D-45CF-3B65448504DA}"/>
              </a:ext>
            </a:extLst>
          </p:cNvPr>
          <p:cNvSpPr txBox="1"/>
          <p:nvPr/>
        </p:nvSpPr>
        <p:spPr>
          <a:xfrm>
            <a:off x="2051658" y="779722"/>
            <a:ext cx="3723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06</a:t>
            </a:r>
            <a:r>
              <a:rPr kumimoji="1" lang="ko-KR" altLang="en-US" sz="20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 </a:t>
            </a:r>
            <a:r>
              <a:rPr kumimoji="1" lang="ko-KR" altLang="en-US" sz="2000" dirty="0">
                <a:solidFill>
                  <a:srgbClr val="3864AF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업무 분담</a:t>
            </a:r>
            <a:endParaRPr kumimoji="1" lang="ko-Kore-KR" altLang="en-US" sz="2000" dirty="0">
              <a:solidFill>
                <a:srgbClr val="3864AF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endParaRPr kumimoji="1" lang="ko-Kore-KR" altLang="en-US" sz="2000" dirty="0">
              <a:solidFill>
                <a:srgbClr val="3864A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9C9F0-6B3C-8F83-CFEE-30726D4528E5}"/>
              </a:ext>
            </a:extLst>
          </p:cNvPr>
          <p:cNvSpPr txBox="1"/>
          <p:nvPr/>
        </p:nvSpPr>
        <p:spPr>
          <a:xfrm>
            <a:off x="3046045" y="3788744"/>
            <a:ext cx="1242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2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김하린</a:t>
            </a:r>
            <a:endParaRPr kumimoji="1" lang="ko-Kore-KR" altLang="en-US" sz="4800" dirty="0">
              <a:solidFill>
                <a:srgbClr val="3864A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17839-B672-ACB5-05CE-F79FD10EFE9F}"/>
              </a:ext>
            </a:extLst>
          </p:cNvPr>
          <p:cNvSpPr txBox="1"/>
          <p:nvPr/>
        </p:nvSpPr>
        <p:spPr>
          <a:xfrm>
            <a:off x="10652513" y="3788743"/>
            <a:ext cx="1263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200" dirty="0"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김정현</a:t>
            </a:r>
            <a:endParaRPr kumimoji="1" lang="ko-Kore-KR" altLang="en-US" sz="4800" dirty="0"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671EC3-A58C-1285-7611-255C5B5DEEF6}"/>
              </a:ext>
            </a:extLst>
          </p:cNvPr>
          <p:cNvSpPr txBox="1"/>
          <p:nvPr/>
        </p:nvSpPr>
        <p:spPr>
          <a:xfrm>
            <a:off x="3048408" y="6237819"/>
            <a:ext cx="1242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200" dirty="0"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고원준</a:t>
            </a:r>
            <a:endParaRPr kumimoji="1" lang="ko-Kore-KR" altLang="en-US" sz="4800" dirty="0"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8DA8B5-48E4-FB90-2EAA-ABD5EFDF7E22}"/>
              </a:ext>
            </a:extLst>
          </p:cNvPr>
          <p:cNvSpPr txBox="1"/>
          <p:nvPr/>
        </p:nvSpPr>
        <p:spPr>
          <a:xfrm>
            <a:off x="10654876" y="6237818"/>
            <a:ext cx="1242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2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이수현</a:t>
            </a:r>
            <a:endParaRPr kumimoji="1" lang="ko-Kore-KR" altLang="en-US" sz="4800" dirty="0">
              <a:solidFill>
                <a:srgbClr val="3864A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3993C6-B57E-371C-D10E-2C64ABE1E44C}"/>
              </a:ext>
            </a:extLst>
          </p:cNvPr>
          <p:cNvSpPr txBox="1"/>
          <p:nvPr/>
        </p:nvSpPr>
        <p:spPr>
          <a:xfrm>
            <a:off x="3040679" y="4500995"/>
            <a:ext cx="3150648" cy="1176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•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팀장</a:t>
            </a:r>
            <a:endParaRPr lang="en-US" altLang="ko-KR" sz="2000" dirty="0">
              <a:solidFill>
                <a:srgbClr val="000000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•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</a:t>
            </a:r>
            <a:r>
              <a:rPr lang="ko-KR" altLang="en-US" sz="2000" dirty="0" err="1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백엔드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개발</a:t>
            </a:r>
            <a:endParaRPr lang="en-US" altLang="ko-KR" sz="2000" dirty="0">
              <a:solidFill>
                <a:srgbClr val="000000"/>
              </a:solidFill>
              <a:effectLst/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•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개발 인프라 구축</a:t>
            </a:r>
            <a:endParaRPr lang="en-US" altLang="ko-KR" sz="2000" dirty="0">
              <a:solidFill>
                <a:srgbClr val="000000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506FB4-19C0-3582-C190-9B717F57774D}"/>
              </a:ext>
            </a:extLst>
          </p:cNvPr>
          <p:cNvSpPr txBox="1"/>
          <p:nvPr/>
        </p:nvSpPr>
        <p:spPr>
          <a:xfrm>
            <a:off x="10652513" y="4505876"/>
            <a:ext cx="3150648" cy="1176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•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</a:t>
            </a:r>
            <a:r>
              <a:rPr lang="ko-KR" altLang="en-US" sz="2000" dirty="0" err="1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백엔드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개발</a:t>
            </a:r>
            <a:endParaRPr lang="en-US" altLang="ko-KR" sz="2000" dirty="0">
              <a:solidFill>
                <a:srgbClr val="000000"/>
              </a:solidFill>
              <a:effectLst/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•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DB</a:t>
            </a:r>
            <a:r>
              <a:rPr lang="ko-KR" altLang="en-US" sz="2000" dirty="0">
                <a:solidFill>
                  <a:srgbClr val="000000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테이블 설계</a:t>
            </a:r>
            <a:endParaRPr lang="en-US" altLang="ko-KR" sz="2000" dirty="0">
              <a:solidFill>
                <a:srgbClr val="000000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•</a:t>
            </a:r>
            <a:r>
              <a:rPr lang="ko-KR" altLang="en-US" sz="2000" dirty="0">
                <a:solidFill>
                  <a:srgbClr val="000000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개발 인프라 구축</a:t>
            </a:r>
            <a:endParaRPr lang="en-US" altLang="ko-KR" sz="2000" dirty="0">
              <a:solidFill>
                <a:srgbClr val="000000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DCF7BA-77F8-CCBE-8F09-3510DF81D478}"/>
              </a:ext>
            </a:extLst>
          </p:cNvPr>
          <p:cNvSpPr txBox="1"/>
          <p:nvPr/>
        </p:nvSpPr>
        <p:spPr>
          <a:xfrm>
            <a:off x="3048408" y="6997861"/>
            <a:ext cx="3150648" cy="806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•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</a:t>
            </a:r>
            <a:r>
              <a:rPr lang="ko-KR" altLang="en-US" sz="2000" dirty="0" err="1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프론트엔드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개발</a:t>
            </a:r>
            <a:endParaRPr lang="en-US" altLang="ko-KR" sz="2000" dirty="0">
              <a:solidFill>
                <a:srgbClr val="000000"/>
              </a:solidFill>
              <a:effectLst/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•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UI/UX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디자인</a:t>
            </a:r>
            <a:endParaRPr lang="en-US" altLang="ko-KR" sz="2000" dirty="0">
              <a:solidFill>
                <a:srgbClr val="000000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8A183B-7EB2-3AB1-C7CC-D844547E4537}"/>
              </a:ext>
            </a:extLst>
          </p:cNvPr>
          <p:cNvSpPr txBox="1"/>
          <p:nvPr/>
        </p:nvSpPr>
        <p:spPr>
          <a:xfrm>
            <a:off x="10652513" y="6941082"/>
            <a:ext cx="3150648" cy="806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•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</a:t>
            </a:r>
            <a:r>
              <a:rPr lang="ko-KR" altLang="en-US" sz="2000" dirty="0" err="1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프론트엔드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개발</a:t>
            </a:r>
            <a:endParaRPr lang="en-US" altLang="ko-KR" sz="2000" dirty="0">
              <a:solidFill>
                <a:srgbClr val="000000"/>
              </a:solidFill>
              <a:effectLst/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•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UI/UX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함초롬바탕"/>
              </a:rPr>
              <a:t> 디자인</a:t>
            </a:r>
            <a:endParaRPr lang="en-US" altLang="ko-KR" sz="2000" dirty="0">
              <a:solidFill>
                <a:srgbClr val="000000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  <a:cs typeface="함초롬바탕"/>
            </a:endParaRPr>
          </a:p>
        </p:txBody>
      </p:sp>
    </p:spTree>
    <p:extLst>
      <p:ext uri="{BB962C8B-B14F-4D97-AF65-F5344CB8AC3E}">
        <p14:creationId xmlns:p14="http://schemas.microsoft.com/office/powerpoint/2010/main" val="524036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1905" y="9416303"/>
            <a:ext cx="17998336" cy="900229"/>
            <a:chOff x="-111905" y="9416303"/>
            <a:chExt cx="17998336" cy="9002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1905" y="9416303"/>
              <a:ext cx="17998336" cy="9002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60826" y="-1969"/>
            <a:ext cx="18356650" cy="10349733"/>
            <a:chOff x="-60826" y="-1969"/>
            <a:chExt cx="18356650" cy="103497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0826" y="-1969"/>
              <a:ext cx="18356650" cy="103497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751279" y="4219824"/>
            <a:ext cx="665121" cy="337672"/>
            <a:chOff x="17751279" y="4219824"/>
            <a:chExt cx="665121" cy="33767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7751279" y="4219824"/>
              <a:ext cx="665121" cy="33767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50148" y="9386541"/>
            <a:ext cx="16953715" cy="21429"/>
            <a:chOff x="950148" y="9386541"/>
            <a:chExt cx="16953715" cy="21429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0148" y="9386541"/>
              <a:ext cx="16953715" cy="21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7FDEBA8-EBDE-3C4F-53BE-8C5CEFD9FC15}"/>
              </a:ext>
            </a:extLst>
          </p:cNvPr>
          <p:cNvSpPr txBox="1"/>
          <p:nvPr/>
        </p:nvSpPr>
        <p:spPr>
          <a:xfrm>
            <a:off x="1267484" y="1737220"/>
            <a:ext cx="2576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dirty="0">
                <a:solidFill>
                  <a:srgbClr val="3864AF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수행 일정</a:t>
            </a:r>
            <a:endParaRPr kumimoji="1" lang="ko-Kore-KR" altLang="en-US" sz="4800" dirty="0">
              <a:solidFill>
                <a:srgbClr val="3864A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5D08C5-8066-BE80-0E9A-18A38A7FD4A4}"/>
              </a:ext>
            </a:extLst>
          </p:cNvPr>
          <p:cNvSpPr txBox="1"/>
          <p:nvPr/>
        </p:nvSpPr>
        <p:spPr>
          <a:xfrm>
            <a:off x="2051658" y="779722"/>
            <a:ext cx="3723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07</a:t>
            </a:r>
            <a:r>
              <a:rPr kumimoji="1" lang="ko-KR" altLang="en-US" sz="20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 </a:t>
            </a:r>
            <a:r>
              <a:rPr kumimoji="1" lang="ko-KR" altLang="en-US" sz="2000" dirty="0">
                <a:solidFill>
                  <a:srgbClr val="3864AF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수행 일정</a:t>
            </a:r>
            <a:endParaRPr kumimoji="1" lang="ko-Kore-KR" altLang="en-US" sz="2000" dirty="0">
              <a:solidFill>
                <a:srgbClr val="3864AF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endParaRPr kumimoji="1" lang="ko-Kore-KR" altLang="en-US" sz="2000" dirty="0">
              <a:solidFill>
                <a:srgbClr val="3864A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0F4715-75F3-7678-A9F5-A4DAEB04C8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4049" y="2942355"/>
            <a:ext cx="9486900" cy="59938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325" y="-31367"/>
            <a:ext cx="18356650" cy="10349733"/>
            <a:chOff x="-60826" y="-1969"/>
            <a:chExt cx="18356650" cy="103497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826" y="-1969"/>
              <a:ext cx="18356650" cy="103497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1833" y="1333500"/>
            <a:ext cx="17956835" cy="8984866"/>
            <a:chOff x="-269841" y="1389427"/>
            <a:chExt cx="18143574" cy="905501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69841" y="1389427"/>
              <a:ext cx="18143574" cy="905501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786103" y="2226131"/>
            <a:ext cx="665121" cy="337672"/>
            <a:chOff x="17751279" y="2219700"/>
            <a:chExt cx="665121" cy="33767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7751279" y="2219700"/>
              <a:ext cx="665121" cy="33767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8600" y="1600723"/>
            <a:ext cx="3235113" cy="118749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036613" y="3899992"/>
            <a:ext cx="845524" cy="2862943"/>
            <a:chOff x="2036613" y="3899992"/>
            <a:chExt cx="845524" cy="286294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239284" y="5509614"/>
              <a:ext cx="2440181" cy="66460"/>
              <a:chOff x="1239284" y="5509614"/>
              <a:chExt cx="2440181" cy="66460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5400000">
                <a:off x="1239284" y="5509614"/>
                <a:ext cx="2440181" cy="6646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2036613" y="3899992"/>
              <a:ext cx="845524" cy="845524"/>
              <a:chOff x="2036613" y="3899992"/>
              <a:chExt cx="845524" cy="845524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2036613" y="3899992"/>
                <a:ext cx="845524" cy="845524"/>
                <a:chOff x="2036613" y="3899992"/>
                <a:chExt cx="845524" cy="845524"/>
              </a:xfrm>
            </p:grpSpPr>
            <p:pic>
              <p:nvPicPr>
                <p:cNvPr id="32" name="Object 31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2036613" y="3899992"/>
                  <a:ext cx="845524" cy="845524"/>
                </a:xfrm>
                <a:prstGeom prst="rect">
                  <a:avLst/>
                </a:prstGeom>
              </p:spPr>
            </p:pic>
          </p:grpSp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184721" y="4011917"/>
                <a:ext cx="568772" cy="620458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6293451" y="3899992"/>
            <a:ext cx="845524" cy="2862943"/>
            <a:chOff x="6293451" y="3899992"/>
            <a:chExt cx="845524" cy="2862943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5496122" y="5509614"/>
              <a:ext cx="2440181" cy="66460"/>
              <a:chOff x="5496122" y="5509614"/>
              <a:chExt cx="2440181" cy="66460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5400000">
                <a:off x="5496122" y="5509614"/>
                <a:ext cx="2440181" cy="6646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293451" y="3899992"/>
              <a:ext cx="845524" cy="845524"/>
              <a:chOff x="6293451" y="3899992"/>
              <a:chExt cx="845524" cy="845524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293451" y="3899992"/>
                <a:ext cx="845524" cy="845524"/>
              </a:xfrm>
              <a:prstGeom prst="rect">
                <a:avLst/>
              </a:prstGeom>
            </p:spPr>
          </p:pic>
        </p:grpSp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41561" y="4016743"/>
              <a:ext cx="636753" cy="61562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550288" y="3899992"/>
            <a:ext cx="845524" cy="2862943"/>
            <a:chOff x="10550288" y="3899992"/>
            <a:chExt cx="845524" cy="2862943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9752960" y="5509614"/>
              <a:ext cx="2440181" cy="66460"/>
              <a:chOff x="9752960" y="5509614"/>
              <a:chExt cx="2440181" cy="66460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5400000">
                <a:off x="9752960" y="5509614"/>
                <a:ext cx="2440181" cy="66460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0550288" y="3899992"/>
              <a:ext cx="845524" cy="845524"/>
              <a:chOff x="10550288" y="3899992"/>
              <a:chExt cx="845524" cy="845524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550288" y="3899992"/>
                <a:ext cx="845524" cy="845524"/>
              </a:xfrm>
              <a:prstGeom prst="rect">
                <a:avLst/>
              </a:prstGeom>
            </p:spPr>
          </p:pic>
        </p:grpSp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98384" y="4016743"/>
              <a:ext cx="642982" cy="61562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807126" y="3899992"/>
            <a:ext cx="845524" cy="2862943"/>
            <a:chOff x="14807126" y="3899992"/>
            <a:chExt cx="845524" cy="286294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4009797" y="5509614"/>
              <a:ext cx="2440181" cy="66460"/>
              <a:chOff x="14009797" y="5509614"/>
              <a:chExt cx="2440181" cy="66460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5400000">
                <a:off x="14009797" y="5509614"/>
                <a:ext cx="2440181" cy="66460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4807126" y="3899992"/>
              <a:ext cx="845524" cy="845524"/>
              <a:chOff x="14807126" y="3899992"/>
              <a:chExt cx="845524" cy="845524"/>
            </a:xfrm>
          </p:grpSpPr>
          <p:grpSp>
            <p:nvGrpSpPr>
              <p:cNvPr id="1017" name="그룹 1017"/>
              <p:cNvGrpSpPr/>
              <p:nvPr/>
            </p:nvGrpSpPr>
            <p:grpSpPr>
              <a:xfrm>
                <a:off x="14807126" y="3899992"/>
                <a:ext cx="845524" cy="845524"/>
                <a:chOff x="14807126" y="3899992"/>
                <a:chExt cx="845524" cy="845524"/>
              </a:xfrm>
            </p:grpSpPr>
            <p:pic>
              <p:nvPicPr>
                <p:cNvPr id="61" name="Object 60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4807126" y="3899992"/>
                  <a:ext cx="845524" cy="845524"/>
                </a:xfrm>
                <a:prstGeom prst="rect">
                  <a:avLst/>
                </a:prstGeom>
              </p:spPr>
            </p:pic>
          </p:grpSp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4955221" y="4016743"/>
                <a:ext cx="636220" cy="615620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4165032" y="3899992"/>
            <a:ext cx="845524" cy="2862943"/>
            <a:chOff x="4165032" y="3899992"/>
            <a:chExt cx="845524" cy="2862943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3367703" y="5509614"/>
              <a:ext cx="2440181" cy="66460"/>
              <a:chOff x="3367703" y="5509614"/>
              <a:chExt cx="2440181" cy="66460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5400000">
                <a:off x="3367703" y="5509614"/>
                <a:ext cx="2440181" cy="66460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4165032" y="3899992"/>
              <a:ext cx="845524" cy="845524"/>
              <a:chOff x="4165032" y="3899992"/>
              <a:chExt cx="845524" cy="845524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165032" y="3899992"/>
                <a:ext cx="845524" cy="845524"/>
              </a:xfrm>
              <a:prstGeom prst="rect">
                <a:avLst/>
              </a:prstGeom>
            </p:spPr>
          </p:pic>
        </p:grpSp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13142" y="4016545"/>
              <a:ext cx="636753" cy="615620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8421869" y="3899992"/>
            <a:ext cx="845524" cy="2862943"/>
            <a:chOff x="8421869" y="3899992"/>
            <a:chExt cx="845524" cy="2862943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7624541" y="5509614"/>
              <a:ext cx="2440181" cy="66460"/>
              <a:chOff x="7624541" y="5509614"/>
              <a:chExt cx="2440181" cy="66460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5400000">
                <a:off x="7624541" y="5509614"/>
                <a:ext cx="2440181" cy="66460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8421869" y="3899992"/>
              <a:ext cx="845524" cy="845524"/>
              <a:chOff x="8421869" y="3899992"/>
              <a:chExt cx="845524" cy="845524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8421869" y="3899992"/>
                <a:ext cx="845524" cy="845524"/>
              </a:xfrm>
              <a:prstGeom prst="rect">
                <a:avLst/>
              </a:prstGeom>
            </p:spPr>
          </p:pic>
        </p:grpSp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569986" y="4016545"/>
              <a:ext cx="632667" cy="615620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2678707" y="3899992"/>
            <a:ext cx="845524" cy="2862943"/>
            <a:chOff x="12678707" y="3899992"/>
            <a:chExt cx="845524" cy="2862943"/>
          </a:xfrm>
        </p:grpSpPr>
        <p:grpSp>
          <p:nvGrpSpPr>
            <p:cNvPr id="1025" name="그룹 1025"/>
            <p:cNvGrpSpPr/>
            <p:nvPr/>
          </p:nvGrpSpPr>
          <p:grpSpPr>
            <a:xfrm>
              <a:off x="11881379" y="5509614"/>
              <a:ext cx="2440181" cy="66460"/>
              <a:chOff x="11881379" y="5509614"/>
              <a:chExt cx="2440181" cy="66460"/>
            </a:xfrm>
          </p:grpSpPr>
          <p:pic>
            <p:nvPicPr>
              <p:cNvPr id="86" name="Object 8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5400000">
                <a:off x="11881379" y="5509614"/>
                <a:ext cx="2440181" cy="66460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12678707" y="3899992"/>
              <a:ext cx="845524" cy="845524"/>
              <a:chOff x="12678707" y="3899992"/>
              <a:chExt cx="845524" cy="845524"/>
            </a:xfrm>
          </p:grpSpPr>
          <p:pic>
            <p:nvPicPr>
              <p:cNvPr id="89" name="Object 8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2678707" y="3899992"/>
                <a:ext cx="845524" cy="845524"/>
              </a:xfrm>
              <a:prstGeom prst="rect">
                <a:avLst/>
              </a:prstGeom>
            </p:spPr>
          </p:pic>
        </p:grpSp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826803" y="4016545"/>
              <a:ext cx="650639" cy="61562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1228AD8-1E04-AD07-6584-AEC7622E3EE2}"/>
              </a:ext>
            </a:extLst>
          </p:cNvPr>
          <p:cNvSpPr txBox="1"/>
          <p:nvPr/>
        </p:nvSpPr>
        <p:spPr>
          <a:xfrm>
            <a:off x="1774797" y="6973036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dirty="0">
                <a:solidFill>
                  <a:srgbClr val="6A8AC3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연구</a:t>
            </a:r>
            <a:r>
              <a:rPr kumimoji="1" lang="ko-KR" altLang="en-US" sz="2400" dirty="0">
                <a:solidFill>
                  <a:srgbClr val="6A8AC3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개요</a:t>
            </a:r>
            <a:endParaRPr kumimoji="1" lang="ko-Kore-KR" altLang="en-US" sz="2400" dirty="0">
              <a:solidFill>
                <a:srgbClr val="6A8AC3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BBE910-E403-E6B7-F0CF-D8EB9BE0FA96}"/>
              </a:ext>
            </a:extLst>
          </p:cNvPr>
          <p:cNvSpPr txBox="1"/>
          <p:nvPr/>
        </p:nvSpPr>
        <p:spPr>
          <a:xfrm>
            <a:off x="3398204" y="7019203"/>
            <a:ext cx="2379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solidFill>
                  <a:srgbClr val="242628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관련 연구 및 사례</a:t>
            </a:r>
            <a:endParaRPr kumimoji="1" lang="ko-Kore-KR" altLang="en-US" sz="2400" dirty="0">
              <a:solidFill>
                <a:srgbClr val="242628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72657-A10C-D0A4-9922-BC22B0EFBAF2}"/>
              </a:ext>
            </a:extLst>
          </p:cNvPr>
          <p:cNvSpPr txBox="1"/>
          <p:nvPr/>
        </p:nvSpPr>
        <p:spPr>
          <a:xfrm>
            <a:off x="5845682" y="6978602"/>
            <a:ext cx="17411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>
                <a:solidFill>
                  <a:srgbClr val="6A8AC3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시스템 수행 </a:t>
            </a:r>
            <a:endParaRPr kumimoji="1" lang="en-US" altLang="ko-KR" sz="2400" dirty="0">
              <a:solidFill>
                <a:srgbClr val="6A8AC3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algn="ctr"/>
            <a:r>
              <a:rPr kumimoji="1" lang="ko-KR" altLang="en-US" sz="2400" dirty="0">
                <a:solidFill>
                  <a:srgbClr val="6A8AC3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시나리오</a:t>
            </a:r>
            <a:endParaRPr kumimoji="1" lang="ko-Kore-KR" altLang="en-US" sz="2400" dirty="0">
              <a:solidFill>
                <a:srgbClr val="6A8AC3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62634B-A985-EEE1-61B8-8EAC196D7935}"/>
              </a:ext>
            </a:extLst>
          </p:cNvPr>
          <p:cNvSpPr txBox="1"/>
          <p:nvPr/>
        </p:nvSpPr>
        <p:spPr>
          <a:xfrm>
            <a:off x="7872249" y="7056481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solidFill>
                  <a:srgbClr val="242628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시스템 구성도</a:t>
            </a:r>
            <a:endParaRPr kumimoji="1" lang="ko-Kore-KR" altLang="en-US" sz="2400" dirty="0">
              <a:solidFill>
                <a:srgbClr val="242628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2DA921-6FCC-9E86-9E51-534699C91F8A}"/>
              </a:ext>
            </a:extLst>
          </p:cNvPr>
          <p:cNvSpPr txBox="1"/>
          <p:nvPr/>
        </p:nvSpPr>
        <p:spPr>
          <a:xfrm>
            <a:off x="10237480" y="7019203"/>
            <a:ext cx="14606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>
                <a:solidFill>
                  <a:srgbClr val="6A8AC3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개발 환경 </a:t>
            </a:r>
            <a:endParaRPr kumimoji="1" lang="en-US" altLang="ko-KR" sz="2400" dirty="0">
              <a:solidFill>
                <a:srgbClr val="6A8AC3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algn="ctr"/>
            <a:r>
              <a:rPr kumimoji="1" lang="ko-KR" altLang="en-US" sz="2400" dirty="0">
                <a:solidFill>
                  <a:srgbClr val="6A8AC3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및 방법</a:t>
            </a:r>
            <a:endParaRPr kumimoji="1" lang="ko-Kore-KR" altLang="en-US" sz="2400" dirty="0">
              <a:solidFill>
                <a:srgbClr val="6A8AC3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8C89A8-BECD-67DD-3CDC-470DEBC9428A}"/>
              </a:ext>
            </a:extLst>
          </p:cNvPr>
          <p:cNvSpPr txBox="1"/>
          <p:nvPr/>
        </p:nvSpPr>
        <p:spPr>
          <a:xfrm>
            <a:off x="12409613" y="7019420"/>
            <a:ext cx="138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dirty="0">
                <a:solidFill>
                  <a:srgbClr val="242628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업무분담</a:t>
            </a:r>
            <a:endParaRPr kumimoji="1" lang="en-US" altLang="ko-KR" sz="2400" dirty="0">
              <a:solidFill>
                <a:srgbClr val="242628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19F0C3-EB07-7B32-7B0C-639169B19FB7}"/>
              </a:ext>
            </a:extLst>
          </p:cNvPr>
          <p:cNvSpPr txBox="1"/>
          <p:nvPr/>
        </p:nvSpPr>
        <p:spPr>
          <a:xfrm>
            <a:off x="14504801" y="7019203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solidFill>
                  <a:srgbClr val="6A8AC3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수행 일정</a:t>
            </a:r>
            <a:endParaRPr kumimoji="1" lang="ko-Kore-KR" altLang="en-US" sz="2400" dirty="0">
              <a:solidFill>
                <a:srgbClr val="6A8AC3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826" y="-1969"/>
            <a:ext cx="18356650" cy="10349733"/>
            <a:chOff x="-60826" y="-1969"/>
            <a:chExt cx="18356650" cy="103497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826" y="-1969"/>
              <a:ext cx="18356650" cy="103497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8776" y="1423461"/>
            <a:ext cx="17925684" cy="8922867"/>
            <a:chOff x="-48776" y="1423461"/>
            <a:chExt cx="17925684" cy="89228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8776" y="1423461"/>
              <a:ext cx="17925684" cy="892286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751279" y="9108270"/>
            <a:ext cx="665121" cy="337672"/>
            <a:chOff x="17751279" y="9108270"/>
            <a:chExt cx="665121" cy="33767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7751279" y="9108270"/>
              <a:ext cx="665121" cy="33767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34072" y="2942067"/>
            <a:ext cx="1505236" cy="150523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277477" y="4603906"/>
            <a:ext cx="2082692" cy="208269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134033" y="3473567"/>
            <a:ext cx="4190622" cy="745967"/>
            <a:chOff x="8134033" y="3473567"/>
            <a:chExt cx="4190622" cy="74596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34033" y="3473567"/>
              <a:ext cx="4190622" cy="74596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6853A42-E1DD-3429-A519-E96D0B6144EC}"/>
              </a:ext>
            </a:extLst>
          </p:cNvPr>
          <p:cNvSpPr txBox="1"/>
          <p:nvPr/>
        </p:nvSpPr>
        <p:spPr>
          <a:xfrm>
            <a:off x="5559924" y="4905087"/>
            <a:ext cx="66681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 !</a:t>
            </a:r>
            <a:endParaRPr kumimoji="1" lang="ko-Kore-KR" altLang="en-US" sz="8000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0B5DC-2AFB-F086-CE3A-2500585A2CD0}"/>
              </a:ext>
            </a:extLst>
          </p:cNvPr>
          <p:cNvSpPr txBox="1"/>
          <p:nvPr/>
        </p:nvSpPr>
        <p:spPr>
          <a:xfrm>
            <a:off x="9635270" y="3472131"/>
            <a:ext cx="1188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ore-KR" sz="3200" dirty="0">
                <a:solidFill>
                  <a:srgbClr val="3763AF"/>
                </a:solidFill>
                <a:effectLst/>
                <a:latin typeface="NanumSquare_ac Light" panose="020B0600000101010101" pitchFamily="34" charset="-127"/>
                <a:ea typeface="NanumSquare_ac Light" panose="020B0600000101010101" pitchFamily="34" charset="-127"/>
                <a:cs typeface="Malgun Gothic" panose="020B0503020000020004" pitchFamily="34" charset="-127"/>
              </a:rPr>
              <a:t>Q &amp; A</a:t>
            </a:r>
            <a:endParaRPr kumimoji="1" lang="ko-Kore-KR" altLang="en-US" sz="3200" dirty="0">
              <a:solidFill>
                <a:srgbClr val="3763A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1905" y="9416303"/>
            <a:ext cx="17998336" cy="900229"/>
            <a:chOff x="-111905" y="9416303"/>
            <a:chExt cx="17998336" cy="9002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1905" y="9416303"/>
              <a:ext cx="17998336" cy="9002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-30831"/>
            <a:ext cx="18356650" cy="10349733"/>
            <a:chOff x="-60826" y="-1969"/>
            <a:chExt cx="18356650" cy="103497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0826" y="-1969"/>
              <a:ext cx="18356650" cy="103497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746517" y="6934006"/>
            <a:ext cx="665121" cy="337672"/>
            <a:chOff x="17746517" y="6934006"/>
            <a:chExt cx="665121" cy="33767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7746517" y="6934006"/>
              <a:ext cx="665121" cy="33767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42857" y="6075319"/>
            <a:ext cx="641390" cy="641390"/>
            <a:chOff x="9142857" y="6075319"/>
            <a:chExt cx="641390" cy="64139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6075319"/>
              <a:ext cx="641390" cy="64139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55207" y="6162885"/>
            <a:ext cx="503540" cy="55516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127254" y="5586218"/>
            <a:ext cx="7548936" cy="14286"/>
            <a:chOff x="9127254" y="5586218"/>
            <a:chExt cx="7548936" cy="142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27254" y="5586218"/>
              <a:ext cx="7548936" cy="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50148" y="9386541"/>
            <a:ext cx="16953715" cy="21429"/>
            <a:chOff x="950148" y="9386541"/>
            <a:chExt cx="16953715" cy="2142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0148" y="9386541"/>
              <a:ext cx="16953715" cy="214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142857" y="2957233"/>
            <a:ext cx="641390" cy="641390"/>
            <a:chOff x="9142857" y="2957233"/>
            <a:chExt cx="641390" cy="6413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42857" y="2957233"/>
              <a:ext cx="641390" cy="641390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55208" y="3043694"/>
            <a:ext cx="503539" cy="5551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D61B0A-855B-AA6F-F5FB-81D5991721C9}"/>
              </a:ext>
            </a:extLst>
          </p:cNvPr>
          <p:cNvSpPr txBox="1"/>
          <p:nvPr/>
        </p:nvSpPr>
        <p:spPr>
          <a:xfrm>
            <a:off x="1425618" y="1824453"/>
            <a:ext cx="29835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간단한 소개</a:t>
            </a:r>
            <a:endParaRPr kumimoji="1" lang="ko-Kore-KR" altLang="en-US" sz="4800" dirty="0">
              <a:solidFill>
                <a:srgbClr val="3864A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1D3A6-35D4-2F4F-E4E2-6FD402635832}"/>
              </a:ext>
            </a:extLst>
          </p:cNvPr>
          <p:cNvSpPr txBox="1"/>
          <p:nvPr/>
        </p:nvSpPr>
        <p:spPr>
          <a:xfrm>
            <a:off x="2051658" y="779722"/>
            <a:ext cx="175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01</a:t>
            </a:r>
            <a:r>
              <a:rPr kumimoji="1" lang="ko-KR" altLang="en-US" sz="20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 연구 개요</a:t>
            </a:r>
            <a:endParaRPr kumimoji="1" lang="ko-Kore-KR" altLang="en-US" sz="2000" dirty="0">
              <a:solidFill>
                <a:srgbClr val="3864A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A4ABBA-41A9-EFF0-D9A4-6B1062E29DAE}"/>
              </a:ext>
            </a:extLst>
          </p:cNvPr>
          <p:cNvSpPr txBox="1"/>
          <p:nvPr/>
        </p:nvSpPr>
        <p:spPr>
          <a:xfrm>
            <a:off x="9898775" y="3496031"/>
            <a:ext cx="7335845" cy="1240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2000" dirty="0">
                <a:solidFill>
                  <a:srgbClr val="000000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- 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기존 서비스와 달리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텍스트로만 궁금한 것에 대한 답을 받는 것 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X </a:t>
            </a:r>
          </a:p>
          <a:p>
            <a:pPr algn="just">
              <a:lnSpc>
                <a:spcPct val="20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- 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실시간으로 소통하며 모르는 것을 묻고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가르쳐 줄 수 있는 플랫폼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250814-8AB9-81D4-CCD8-6ABBBCC6B0BA}"/>
              </a:ext>
            </a:extLst>
          </p:cNvPr>
          <p:cNvSpPr txBox="1"/>
          <p:nvPr/>
        </p:nvSpPr>
        <p:spPr>
          <a:xfrm>
            <a:off x="9885355" y="2802197"/>
            <a:ext cx="6965784" cy="509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b="1" dirty="0">
                <a:solidFill>
                  <a:srgbClr val="00000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함초롬바탕"/>
              </a:rPr>
              <a:t>음성 대화</a:t>
            </a:r>
            <a:r>
              <a:rPr lang="en-US" altLang="ko-KR" sz="2400" b="1" dirty="0">
                <a:solidFill>
                  <a:srgbClr val="00000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함초롬바탕"/>
              </a:rPr>
              <a:t>, </a:t>
            </a:r>
            <a:r>
              <a:rPr lang="ko-KR" altLang="en-US" sz="2400" b="1" dirty="0">
                <a:solidFill>
                  <a:srgbClr val="00000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함초롬바탕"/>
              </a:rPr>
              <a:t>화면 공유를 통한 </a:t>
            </a:r>
            <a:r>
              <a:rPr lang="en-US" altLang="ko-KR" sz="2400" b="1" dirty="0">
                <a:solidFill>
                  <a:srgbClr val="00000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함초롬바탕"/>
              </a:rPr>
              <a:t>1:1 </a:t>
            </a:r>
            <a:r>
              <a:rPr lang="ko-KR" altLang="en-US" sz="2400" b="1" dirty="0">
                <a:solidFill>
                  <a:srgbClr val="00000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함초롬바탕"/>
              </a:rPr>
              <a:t>멘토링</a:t>
            </a:r>
            <a:endParaRPr lang="ko-KR" altLang="en-US" sz="2400" b="1" dirty="0">
              <a:solidFill>
                <a:srgbClr val="000000"/>
              </a:solidFill>
              <a:effectLst/>
              <a:latin typeface="NanumSquare Bold" panose="020B0600000101010101" pitchFamily="34" charset="-127"/>
              <a:ea typeface="NanumSquare Bold" panose="020B0600000101010101" pitchFamily="34" charset="-127"/>
              <a:cs typeface="함초롬바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E41291-8BDD-7169-AAC0-3A5DFDC02BE4}"/>
              </a:ext>
            </a:extLst>
          </p:cNvPr>
          <p:cNvSpPr txBox="1"/>
          <p:nvPr/>
        </p:nvSpPr>
        <p:spPr>
          <a:xfrm>
            <a:off x="9758747" y="7028286"/>
            <a:ext cx="6512594" cy="971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>
                <a:solidFill>
                  <a:srgbClr val="000000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- </a:t>
            </a:r>
            <a:r>
              <a:rPr lang="ko-Kore-KR" altLang="ko-Kore-KR" sz="2000" dirty="0"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맑은 고딕" panose="020B0503020000020004" pitchFamily="34" charset="-127"/>
              </a:rPr>
              <a:t>멘토링을 진행하는 화면과 음성을 녹화</a:t>
            </a:r>
            <a:r>
              <a:rPr lang="ko-KR" altLang="en-US" sz="2000"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맑은 고딕" panose="020B0503020000020004" pitchFamily="34" charset="-127"/>
              </a:rPr>
              <a:t>하여</a:t>
            </a:r>
            <a:endParaRPr lang="en-US" altLang="ko-KR" sz="2000" dirty="0">
              <a:effectLst/>
              <a:latin typeface="NanumSquare Light" panose="020B0600000101010101" pitchFamily="34" charset="-127"/>
              <a:ea typeface="NanumSquare Light" panose="020B0600000101010101" pitchFamily="34" charset="-127"/>
              <a:cs typeface="맑은 고딕" panose="020B0503020000020004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ore-KR" sz="2000" dirty="0"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맑은 고딕" panose="020B0503020000020004" pitchFamily="34" charset="-127"/>
              </a:rPr>
              <a:t>    </a:t>
            </a:r>
            <a:r>
              <a:rPr lang="ko-Kore-KR" altLang="ko-Kore-KR" sz="2000" dirty="0"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맑은 고딕" panose="020B0503020000020004" pitchFamily="34" charset="-127"/>
              </a:rPr>
              <a:t>작성자의 공개 여부에 따라 업로드 가능</a:t>
            </a:r>
            <a:r>
              <a:rPr lang="ko-Kore-KR" altLang="ko-Kore-KR" sz="2000" dirty="0"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</a:rPr>
              <a:t> </a:t>
            </a:r>
            <a:endParaRPr lang="ko-Kore-KR" altLang="en-US" sz="2000" dirty="0"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0E29B1-6437-7D83-D056-A2B3302D540C}"/>
              </a:ext>
            </a:extLst>
          </p:cNvPr>
          <p:cNvSpPr txBox="1"/>
          <p:nvPr/>
        </p:nvSpPr>
        <p:spPr>
          <a:xfrm>
            <a:off x="9871097" y="6100669"/>
            <a:ext cx="6965784" cy="509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b="1" dirty="0">
                <a:solidFill>
                  <a:srgbClr val="000000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  <a:cs typeface="함초롬바탕"/>
              </a:rPr>
              <a:t>실시간 공유 코드 에디터를 사용한 멘토링</a:t>
            </a:r>
          </a:p>
        </p:txBody>
      </p:sp>
      <p:pic>
        <p:nvPicPr>
          <p:cNvPr id="18" name="그래픽 17" descr="여성 프로그래머 윤곽선">
            <a:extLst>
              <a:ext uri="{FF2B5EF4-FFF2-40B4-BE49-F238E27FC236}">
                <a16:creationId xmlns:a16="http://schemas.microsoft.com/office/drawing/2014/main" id="{DB40FD96-007E-81F3-3C74-89AF623E3B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9799" y="4194643"/>
            <a:ext cx="1767276" cy="1767276"/>
          </a:xfrm>
          <a:prstGeom prst="rect">
            <a:avLst/>
          </a:prstGeom>
        </p:spPr>
      </p:pic>
      <p:sp>
        <p:nvSpPr>
          <p:cNvPr id="24" name="모서리가 둥근 사각형 설명선[R] 23">
            <a:extLst>
              <a:ext uri="{FF2B5EF4-FFF2-40B4-BE49-F238E27FC236}">
                <a16:creationId xmlns:a16="http://schemas.microsoft.com/office/drawing/2014/main" id="{84A8EAD1-1594-3592-CEE2-67BB6AFAE6B7}"/>
              </a:ext>
            </a:extLst>
          </p:cNvPr>
          <p:cNvSpPr/>
          <p:nvPr/>
        </p:nvSpPr>
        <p:spPr>
          <a:xfrm>
            <a:off x="1907223" y="3181015"/>
            <a:ext cx="6116359" cy="1003391"/>
          </a:xfrm>
          <a:prstGeom prst="wedgeRoundRectCallout">
            <a:avLst>
              <a:gd name="adj1" fmla="val -53937"/>
              <a:gd name="adj2" fmla="val 45814"/>
              <a:gd name="adj3" fmla="val 16667"/>
            </a:avLst>
          </a:prstGeom>
          <a:solidFill>
            <a:srgbClr val="F6F6F6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dirty="0">
                <a:solidFill>
                  <a:srgbClr val="000000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C</a:t>
            </a:r>
            <a:r>
              <a:rPr kumimoji="1" lang="ko-Kore-KR" altLang="en-US" dirty="0">
                <a:solidFill>
                  <a:srgbClr val="000000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를</a:t>
            </a:r>
            <a:r>
              <a:rPr kumimoji="1" lang="ko-KR" altLang="en-US" dirty="0">
                <a:solidFill>
                  <a:srgbClr val="000000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공부하고 있는데 포인터 </a:t>
            </a:r>
            <a:r>
              <a:rPr kumimoji="1" lang="en-US" altLang="ko-KR" dirty="0">
                <a:solidFill>
                  <a:srgbClr val="000000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@#$&amp;%</a:t>
            </a:r>
            <a:r>
              <a:rPr kumimoji="1" lang="ko-KR" altLang="en-US" dirty="0">
                <a:solidFill>
                  <a:srgbClr val="000000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한 부분이 이해가 안 가요 </a:t>
            </a:r>
            <a:endParaRPr kumimoji="1" lang="en-US" altLang="ko-KR" dirty="0">
              <a:solidFill>
                <a:srgbClr val="000000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r>
              <a:rPr kumimoji="1" lang="ko-KR" altLang="en-US" dirty="0" err="1">
                <a:solidFill>
                  <a:srgbClr val="000000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도와주실</a:t>
            </a:r>
            <a:r>
              <a:rPr kumimoji="1" lang="ko-KR" altLang="en-US" dirty="0">
                <a:solidFill>
                  <a:srgbClr val="000000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분 있나요 </a:t>
            </a:r>
            <a:r>
              <a:rPr kumimoji="1" lang="ko-KR" altLang="en-US" dirty="0" err="1">
                <a:solidFill>
                  <a:srgbClr val="000000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ㅠㅠ</a:t>
            </a:r>
            <a:r>
              <a:rPr kumimoji="1" lang="en-US" altLang="ko-KR" dirty="0">
                <a:solidFill>
                  <a:srgbClr val="000000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?</a:t>
            </a:r>
            <a:endParaRPr kumimoji="1" lang="ko-Kore-KR" altLang="en-US" dirty="0">
              <a:solidFill>
                <a:srgbClr val="000000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F647506-0C24-088B-8C8E-477133A1B1AE}"/>
              </a:ext>
            </a:extLst>
          </p:cNvPr>
          <p:cNvGrpSpPr/>
          <p:nvPr/>
        </p:nvGrpSpPr>
        <p:grpSpPr>
          <a:xfrm>
            <a:off x="4319280" y="4685831"/>
            <a:ext cx="3680182" cy="3951414"/>
            <a:chOff x="4343400" y="4481873"/>
            <a:chExt cx="3680182" cy="3951414"/>
          </a:xfrm>
        </p:grpSpPr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45E643AB-43FA-7EC0-62B1-4E759E26CC7C}"/>
                </a:ext>
              </a:extLst>
            </p:cNvPr>
            <p:cNvSpPr/>
            <p:nvPr/>
          </p:nvSpPr>
          <p:spPr>
            <a:xfrm>
              <a:off x="4343400" y="4481873"/>
              <a:ext cx="3680182" cy="3951414"/>
            </a:xfrm>
            <a:prstGeom prst="roundRect">
              <a:avLst>
                <a:gd name="adj" fmla="val 2728"/>
              </a:avLst>
            </a:prstGeom>
            <a:solidFill>
              <a:srgbClr val="F6F6F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7D8A0038-CE6B-12CF-9F86-803F22376EC2}"/>
                </a:ext>
              </a:extLst>
            </p:cNvPr>
            <p:cNvCxnSpPr>
              <a:cxnSpLocks/>
            </p:cNvCxnSpPr>
            <p:nvPr/>
          </p:nvCxnSpPr>
          <p:spPr>
            <a:xfrm>
              <a:off x="4343400" y="5295900"/>
              <a:ext cx="368018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[R] 41">
              <a:extLst>
                <a:ext uri="{FF2B5EF4-FFF2-40B4-BE49-F238E27FC236}">
                  <a16:creationId xmlns:a16="http://schemas.microsoft.com/office/drawing/2014/main" id="{24CC627C-B71F-1E09-1F8F-FA79141DF30A}"/>
                </a:ext>
              </a:extLst>
            </p:cNvPr>
            <p:cNvCxnSpPr>
              <a:cxnSpLocks/>
            </p:cNvCxnSpPr>
            <p:nvPr/>
          </p:nvCxnSpPr>
          <p:spPr>
            <a:xfrm>
              <a:off x="4343400" y="6162885"/>
              <a:ext cx="368018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[R] 42">
              <a:extLst>
                <a:ext uri="{FF2B5EF4-FFF2-40B4-BE49-F238E27FC236}">
                  <a16:creationId xmlns:a16="http://schemas.microsoft.com/office/drawing/2014/main" id="{718E5643-1451-D09E-429C-1435862BD262}"/>
                </a:ext>
              </a:extLst>
            </p:cNvPr>
            <p:cNvCxnSpPr>
              <a:cxnSpLocks/>
            </p:cNvCxnSpPr>
            <p:nvPr/>
          </p:nvCxnSpPr>
          <p:spPr>
            <a:xfrm>
              <a:off x="4343400" y="7102842"/>
              <a:ext cx="368018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D8907852-4B65-8F02-1A92-6E25A125FD6E}"/>
                </a:ext>
              </a:extLst>
            </p:cNvPr>
            <p:cNvCxnSpPr>
              <a:cxnSpLocks/>
            </p:cNvCxnSpPr>
            <p:nvPr/>
          </p:nvCxnSpPr>
          <p:spPr>
            <a:xfrm>
              <a:off x="4343400" y="8039100"/>
              <a:ext cx="368018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AB2330A-73A9-63BA-32D1-45DAE5A7F15F}"/>
                </a:ext>
              </a:extLst>
            </p:cNvPr>
            <p:cNvSpPr txBox="1"/>
            <p:nvPr/>
          </p:nvSpPr>
          <p:spPr>
            <a:xfrm>
              <a:off x="5078371" y="4667647"/>
              <a:ext cx="2210240" cy="4403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2000" b="1" dirty="0">
                  <a:solidFill>
                    <a:srgbClr val="000000"/>
                  </a:solidFill>
                  <a:effectLst/>
                  <a:latin typeface="NanumSquare Bold" panose="020B0600000101010101" pitchFamily="34" charset="-127"/>
                  <a:ea typeface="NanumSquare Bold" panose="020B0600000101010101" pitchFamily="34" charset="-127"/>
                  <a:cs typeface="함초롬바탕"/>
                </a:rPr>
                <a:t>손을 내밀어준 멘토</a:t>
              </a:r>
            </a:p>
          </p:txBody>
        </p:sp>
        <p:grpSp>
          <p:nvGrpSpPr>
            <p:cNvPr id="46" name="그룹 1009">
              <a:extLst>
                <a:ext uri="{FF2B5EF4-FFF2-40B4-BE49-F238E27FC236}">
                  <a16:creationId xmlns:a16="http://schemas.microsoft.com/office/drawing/2014/main" id="{405D3D8B-35F8-752C-E909-677E7630CC19}"/>
                </a:ext>
              </a:extLst>
            </p:cNvPr>
            <p:cNvGrpSpPr/>
            <p:nvPr/>
          </p:nvGrpSpPr>
          <p:grpSpPr>
            <a:xfrm>
              <a:off x="4559812" y="5563433"/>
              <a:ext cx="364466" cy="364466"/>
              <a:chOff x="9142857" y="2957233"/>
              <a:chExt cx="641390" cy="641390"/>
            </a:xfrm>
          </p:grpSpPr>
          <p:pic>
            <p:nvPicPr>
              <p:cNvPr id="47" name="Object 35">
                <a:extLst>
                  <a:ext uri="{FF2B5EF4-FFF2-40B4-BE49-F238E27FC236}">
                    <a16:creationId xmlns:a16="http://schemas.microsoft.com/office/drawing/2014/main" id="{6FE22886-CC6E-6AD3-8147-CBD08DEF32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142857" y="2957233"/>
                <a:ext cx="641390" cy="641390"/>
              </a:xfrm>
              <a:prstGeom prst="rect">
                <a:avLst/>
              </a:prstGeom>
            </p:spPr>
          </p:pic>
        </p:grpSp>
        <p:grpSp>
          <p:nvGrpSpPr>
            <p:cNvPr id="48" name="그룹 1009">
              <a:extLst>
                <a:ext uri="{FF2B5EF4-FFF2-40B4-BE49-F238E27FC236}">
                  <a16:creationId xmlns:a16="http://schemas.microsoft.com/office/drawing/2014/main" id="{67E7AB5B-90DF-0BCA-BC51-C923E55738A9}"/>
                </a:ext>
              </a:extLst>
            </p:cNvPr>
            <p:cNvGrpSpPr/>
            <p:nvPr/>
          </p:nvGrpSpPr>
          <p:grpSpPr>
            <a:xfrm>
              <a:off x="4559812" y="6475637"/>
              <a:ext cx="364466" cy="364466"/>
              <a:chOff x="9142857" y="2957233"/>
              <a:chExt cx="641390" cy="641390"/>
            </a:xfrm>
          </p:grpSpPr>
          <p:pic>
            <p:nvPicPr>
              <p:cNvPr id="49" name="Object 35">
                <a:extLst>
                  <a:ext uri="{FF2B5EF4-FFF2-40B4-BE49-F238E27FC236}">
                    <a16:creationId xmlns:a16="http://schemas.microsoft.com/office/drawing/2014/main" id="{E2EF10B0-678F-F224-F0AB-1F16DAE27F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142857" y="2957233"/>
                <a:ext cx="641390" cy="641390"/>
              </a:xfrm>
              <a:prstGeom prst="rect">
                <a:avLst/>
              </a:prstGeom>
            </p:spPr>
          </p:pic>
        </p:grpSp>
        <p:grpSp>
          <p:nvGrpSpPr>
            <p:cNvPr id="50" name="그룹 1009">
              <a:extLst>
                <a:ext uri="{FF2B5EF4-FFF2-40B4-BE49-F238E27FC236}">
                  <a16:creationId xmlns:a16="http://schemas.microsoft.com/office/drawing/2014/main" id="{EE0EA1D6-6B24-9D25-C732-6158083F2907}"/>
                </a:ext>
              </a:extLst>
            </p:cNvPr>
            <p:cNvGrpSpPr/>
            <p:nvPr/>
          </p:nvGrpSpPr>
          <p:grpSpPr>
            <a:xfrm>
              <a:off x="4559812" y="7414004"/>
              <a:ext cx="364466" cy="364466"/>
              <a:chOff x="9142857" y="2957233"/>
              <a:chExt cx="641390" cy="641390"/>
            </a:xfrm>
          </p:grpSpPr>
          <p:pic>
            <p:nvPicPr>
              <p:cNvPr id="51" name="Object 35">
                <a:extLst>
                  <a:ext uri="{FF2B5EF4-FFF2-40B4-BE49-F238E27FC236}">
                    <a16:creationId xmlns:a16="http://schemas.microsoft.com/office/drawing/2014/main" id="{34479598-5B55-F6A3-7749-8488866CBA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142857" y="2957233"/>
                <a:ext cx="641390" cy="641390"/>
              </a:xfrm>
              <a:prstGeom prst="rect">
                <a:avLst/>
              </a:prstGeom>
            </p:spPr>
          </p:pic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39ABFD9-3C5D-A599-59A9-37DA7601C955}"/>
                </a:ext>
              </a:extLst>
            </p:cNvPr>
            <p:cNvSpPr txBox="1"/>
            <p:nvPr/>
          </p:nvSpPr>
          <p:spPr>
            <a:xfrm>
              <a:off x="5002913" y="5558322"/>
              <a:ext cx="2649193" cy="3707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dirty="0">
                  <a:solidFill>
                    <a:srgbClr val="000000"/>
                  </a:solidFill>
                  <a:effectLst/>
                  <a:latin typeface="NanumSquare Light" panose="020B0600000101010101" pitchFamily="34" charset="-127"/>
                  <a:ea typeface="NanumSquare Light" panose="020B0600000101010101" pitchFamily="34" charset="-127"/>
                  <a:cs typeface="함초롬바탕"/>
                </a:rPr>
                <a:t>저 가르쳐드릴 수 있어요</a:t>
              </a:r>
              <a:r>
                <a:rPr lang="en-US" altLang="ko-KR" sz="1600" dirty="0">
                  <a:solidFill>
                    <a:srgbClr val="000000"/>
                  </a:solidFill>
                  <a:latin typeface="NanumSquare Light" panose="020B0600000101010101" pitchFamily="34" charset="-127"/>
                  <a:ea typeface="NanumSquare Light" panose="020B0600000101010101" pitchFamily="34" charset="-127"/>
                  <a:cs typeface="함초롬바탕"/>
                </a:rPr>
                <a:t>!!</a:t>
              </a:r>
              <a:endParaRPr lang="ko-Kore-KR" altLang="en-US" sz="1600" dirty="0">
                <a:latin typeface="NanumSquare Light" panose="020B0600000101010101" pitchFamily="34" charset="-127"/>
                <a:ea typeface="NanumSquare Light" panose="020B0600000101010101" pitchFamily="34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E0E8D7E-E008-C0E7-906A-A3F53C6ECA8E}"/>
                </a:ext>
              </a:extLst>
            </p:cNvPr>
            <p:cNvSpPr txBox="1"/>
            <p:nvPr/>
          </p:nvSpPr>
          <p:spPr>
            <a:xfrm>
              <a:off x="5078371" y="6364889"/>
              <a:ext cx="1773543" cy="6662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dirty="0">
                  <a:solidFill>
                    <a:srgbClr val="000000"/>
                  </a:solidFill>
                  <a:effectLst/>
                  <a:latin typeface="NanumSquare Light" panose="020B0600000101010101" pitchFamily="34" charset="-127"/>
                  <a:ea typeface="NanumSquare Light" panose="020B0600000101010101" pitchFamily="34" charset="-127"/>
                  <a:cs typeface="함초롬바탕"/>
                </a:rPr>
                <a:t>저도 어려웠었는데 가르쳐드릴까요</a:t>
              </a:r>
              <a:r>
                <a:rPr lang="en-US" altLang="ko-KR" sz="1600" dirty="0">
                  <a:solidFill>
                    <a:srgbClr val="000000"/>
                  </a:solidFill>
                  <a:effectLst/>
                  <a:latin typeface="NanumSquare Light" panose="020B0600000101010101" pitchFamily="34" charset="-127"/>
                  <a:ea typeface="NanumSquare Light" panose="020B0600000101010101" pitchFamily="34" charset="-127"/>
                  <a:cs typeface="함초롬바탕"/>
                </a:rPr>
                <a:t>?</a:t>
              </a:r>
              <a:endParaRPr lang="ko-Kore-KR" altLang="en-US" sz="1600" dirty="0">
                <a:latin typeface="NanumSquare Light" panose="020B0600000101010101" pitchFamily="34" charset="-127"/>
                <a:ea typeface="NanumSquare Light" panose="020B0600000101010101" pitchFamily="34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AE39CC7-650C-5FA3-7A38-8E4D34037BBD}"/>
                </a:ext>
              </a:extLst>
            </p:cNvPr>
            <p:cNvSpPr txBox="1"/>
            <p:nvPr/>
          </p:nvSpPr>
          <p:spPr>
            <a:xfrm>
              <a:off x="5078370" y="7473682"/>
              <a:ext cx="1773543" cy="3707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dirty="0">
                  <a:solidFill>
                    <a:srgbClr val="000000"/>
                  </a:solidFill>
                  <a:latin typeface="NanumSquare Light" panose="020B0600000101010101" pitchFamily="34" charset="-127"/>
                  <a:ea typeface="NanumSquare Light" panose="020B0600000101010101" pitchFamily="34" charset="-127"/>
                </a:rPr>
                <a:t>제가 </a:t>
              </a:r>
              <a:r>
                <a:rPr lang="ko-KR" altLang="en-US" sz="1600" dirty="0" err="1">
                  <a:solidFill>
                    <a:srgbClr val="000000"/>
                  </a:solidFill>
                  <a:latin typeface="NanumSquare Light" panose="020B0600000101010101" pitchFamily="34" charset="-127"/>
                  <a:ea typeface="NanumSquare Light" panose="020B0600000101010101" pitchFamily="34" charset="-127"/>
                </a:rPr>
                <a:t>알려드릴게요</a:t>
              </a:r>
              <a:endParaRPr lang="ko-Kore-KR" altLang="en-US" sz="1600" dirty="0">
                <a:latin typeface="NanumSquare Light" panose="020B0600000101010101" pitchFamily="34" charset="-127"/>
                <a:ea typeface="NanumSquare Light" panose="020B0600000101010101" pitchFamily="34" charset="-127"/>
              </a:endParaRPr>
            </a:p>
          </p:txBody>
        </p:sp>
      </p:grpSp>
      <p:pic>
        <p:nvPicPr>
          <p:cNvPr id="960" name="그래픽 959" descr="조금 굽은 화살표 단색으로 채워진">
            <a:extLst>
              <a:ext uri="{FF2B5EF4-FFF2-40B4-BE49-F238E27FC236}">
                <a16:creationId xmlns:a16="http://schemas.microsoft.com/office/drawing/2014/main" id="{BA95A736-AF56-0187-2F9A-7BDC4C066A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289968" y="5061560"/>
            <a:ext cx="1401440" cy="14014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1905" y="9416303"/>
            <a:ext cx="17998336" cy="900229"/>
            <a:chOff x="-111905" y="9416303"/>
            <a:chExt cx="17998336" cy="9002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1905" y="9416303"/>
              <a:ext cx="17998336" cy="9002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5468" y="-28084"/>
            <a:ext cx="18356650" cy="10349733"/>
            <a:chOff x="-60826" y="-1969"/>
            <a:chExt cx="18356650" cy="103497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0826" y="-1969"/>
              <a:ext cx="18356650" cy="103497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775279" y="6934006"/>
            <a:ext cx="665121" cy="337672"/>
            <a:chOff x="17746517" y="6934006"/>
            <a:chExt cx="665121" cy="33767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7746517" y="6934006"/>
              <a:ext cx="665121" cy="33767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50148" y="9386541"/>
            <a:ext cx="16953715" cy="21429"/>
            <a:chOff x="950148" y="9386541"/>
            <a:chExt cx="16953715" cy="2142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0148" y="9386541"/>
              <a:ext cx="16953715" cy="21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DD61B0A-855B-AA6F-F5FB-81D5991721C9}"/>
              </a:ext>
            </a:extLst>
          </p:cNvPr>
          <p:cNvSpPr txBox="1"/>
          <p:nvPr/>
        </p:nvSpPr>
        <p:spPr>
          <a:xfrm>
            <a:off x="1425618" y="1824453"/>
            <a:ext cx="29835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간단한 소개</a:t>
            </a:r>
            <a:endParaRPr kumimoji="1" lang="ko-Kore-KR" altLang="en-US" sz="4800" dirty="0">
              <a:solidFill>
                <a:srgbClr val="3864A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1D3A6-35D4-2F4F-E4E2-6FD402635832}"/>
              </a:ext>
            </a:extLst>
          </p:cNvPr>
          <p:cNvSpPr txBox="1"/>
          <p:nvPr/>
        </p:nvSpPr>
        <p:spPr>
          <a:xfrm>
            <a:off x="2051658" y="779722"/>
            <a:ext cx="175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01</a:t>
            </a:r>
            <a:r>
              <a:rPr kumimoji="1" lang="ko-KR" altLang="en-US" sz="20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 연구 개요</a:t>
            </a:r>
            <a:endParaRPr kumimoji="1" lang="ko-Kore-KR" altLang="en-US" sz="2000" dirty="0">
              <a:solidFill>
                <a:srgbClr val="3864A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ABBC26-7B34-3E4D-AC1E-9A0A4F76A5DF}"/>
              </a:ext>
            </a:extLst>
          </p:cNvPr>
          <p:cNvSpPr txBox="1"/>
          <p:nvPr/>
        </p:nvSpPr>
        <p:spPr>
          <a:xfrm>
            <a:off x="1538542" y="6929552"/>
            <a:ext cx="3112590" cy="440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000" dirty="0">
                <a:solidFill>
                  <a:srgbClr val="000000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- </a:t>
            </a:r>
            <a:r>
              <a:rPr lang="en-US" altLang="ko-KR" sz="1600" dirty="0" err="1">
                <a:solidFill>
                  <a:srgbClr val="000000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replit</a:t>
            </a:r>
            <a:r>
              <a:rPr lang="ko-KR" altLang="en-US" sz="1600" dirty="0">
                <a:solidFill>
                  <a:srgbClr val="000000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의 </a:t>
            </a:r>
            <a:r>
              <a:rPr lang="en-US" altLang="ko-KR" sz="1600" dirty="0">
                <a:solidFill>
                  <a:srgbClr val="000000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pair programming</a:t>
            </a:r>
            <a:r>
              <a:rPr lang="ko-KR" altLang="en-US" sz="1600" dirty="0">
                <a:solidFill>
                  <a:srgbClr val="000000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 기능</a:t>
            </a:r>
            <a:endParaRPr lang="ko-Kore-KR" altLang="en-US" sz="2000" dirty="0"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FCCBA15-580C-79D4-54D8-ABC71FE0B8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8542" y="3086190"/>
            <a:ext cx="7295426" cy="3767967"/>
          </a:xfrm>
          <a:prstGeom prst="rect">
            <a:avLst/>
          </a:prstGeom>
        </p:spPr>
      </p:pic>
      <p:pic>
        <p:nvPicPr>
          <p:cNvPr id="5" name="Object 18">
            <a:extLst>
              <a:ext uri="{FF2B5EF4-FFF2-40B4-BE49-F238E27FC236}">
                <a16:creationId xmlns:a16="http://schemas.microsoft.com/office/drawing/2014/main" id="{C0942B02-1751-14F1-45B9-9919D9BAFFBF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55207" y="6162885"/>
            <a:ext cx="503540" cy="555168"/>
          </a:xfrm>
          <a:prstGeom prst="rect">
            <a:avLst/>
          </a:prstGeom>
        </p:spPr>
      </p:pic>
      <p:pic>
        <p:nvPicPr>
          <p:cNvPr id="12" name="Object 37">
            <a:extLst>
              <a:ext uri="{FF2B5EF4-FFF2-40B4-BE49-F238E27FC236}">
                <a16:creationId xmlns:a16="http://schemas.microsoft.com/office/drawing/2014/main" id="{05F4C0CF-C628-2558-CD83-8775CE31898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55208" y="3043694"/>
            <a:ext cx="503539" cy="5551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847321-52E2-5A39-F2D6-6E0D526A05DF}"/>
              </a:ext>
            </a:extLst>
          </p:cNvPr>
          <p:cNvSpPr txBox="1"/>
          <p:nvPr/>
        </p:nvSpPr>
        <p:spPr>
          <a:xfrm>
            <a:off x="9871097" y="3572692"/>
            <a:ext cx="7335845" cy="1240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2000" dirty="0">
                <a:solidFill>
                  <a:srgbClr val="000000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- 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기존 서비스와 달리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텍스트로만 궁금한 것에 대한 답을 받는 것 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X </a:t>
            </a:r>
          </a:p>
          <a:p>
            <a:pPr algn="just">
              <a:lnSpc>
                <a:spcPct val="20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- 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실시간으로 소통하며 모르는 것을 묻고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가르쳐 줄 수 있는 플랫폼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88A93A-936E-DBBA-2BE2-14C5B9DF5021}"/>
              </a:ext>
            </a:extLst>
          </p:cNvPr>
          <p:cNvSpPr txBox="1"/>
          <p:nvPr/>
        </p:nvSpPr>
        <p:spPr>
          <a:xfrm>
            <a:off x="9924275" y="2957233"/>
            <a:ext cx="6965784" cy="509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b="1" dirty="0">
                <a:solidFill>
                  <a:srgbClr val="00000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함초롬바탕"/>
              </a:rPr>
              <a:t>음성 대화</a:t>
            </a:r>
            <a:r>
              <a:rPr lang="en-US" altLang="ko-KR" sz="2400" b="1" dirty="0">
                <a:solidFill>
                  <a:srgbClr val="00000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함초롬바탕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함초롬바탕"/>
              </a:rPr>
              <a:t>및 채팅을 통한 </a:t>
            </a:r>
            <a:r>
              <a:rPr lang="en-US" altLang="ko-KR" sz="2400" b="1" dirty="0">
                <a:solidFill>
                  <a:srgbClr val="00000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함초롬바탕"/>
              </a:rPr>
              <a:t>1:1 </a:t>
            </a:r>
            <a:r>
              <a:rPr lang="ko-KR" altLang="en-US" sz="2400" b="1" dirty="0">
                <a:solidFill>
                  <a:srgbClr val="00000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함초롬바탕"/>
              </a:rPr>
              <a:t>멘토링</a:t>
            </a:r>
            <a:endParaRPr lang="ko-KR" altLang="en-US" sz="2400" b="1" dirty="0">
              <a:solidFill>
                <a:srgbClr val="000000"/>
              </a:solidFill>
              <a:effectLst/>
              <a:latin typeface="NanumSquare Bold" panose="020B0600000101010101" pitchFamily="34" charset="-127"/>
              <a:ea typeface="NanumSquare Bold" panose="020B0600000101010101" pitchFamily="34" charset="-127"/>
              <a:cs typeface="함초롬바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05336D-9E05-AF4C-AF91-BEB44D83E5D2}"/>
              </a:ext>
            </a:extLst>
          </p:cNvPr>
          <p:cNvSpPr txBox="1"/>
          <p:nvPr/>
        </p:nvSpPr>
        <p:spPr>
          <a:xfrm>
            <a:off x="9758747" y="7028286"/>
            <a:ext cx="6512594" cy="971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>
                <a:solidFill>
                  <a:srgbClr val="000000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- </a:t>
            </a:r>
            <a:r>
              <a:rPr lang="ko-Kore-KR" altLang="ko-Kore-KR" sz="2000" dirty="0"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맑은 고딕" panose="020B0503020000020004" pitchFamily="34" charset="-127"/>
              </a:rPr>
              <a:t>멘토링을 진행하는 화면과 음성을 녹화</a:t>
            </a:r>
            <a:r>
              <a:rPr lang="ko-KR" altLang="en-US" sz="2000"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맑은 고딕" panose="020B0503020000020004" pitchFamily="34" charset="-127"/>
              </a:rPr>
              <a:t>하여</a:t>
            </a:r>
            <a:endParaRPr lang="en-US" altLang="ko-KR" sz="2000" dirty="0">
              <a:effectLst/>
              <a:latin typeface="NanumSquare Light" panose="020B0600000101010101" pitchFamily="34" charset="-127"/>
              <a:ea typeface="NanumSquare Light" panose="020B0600000101010101" pitchFamily="34" charset="-127"/>
              <a:cs typeface="맑은 고딕" panose="020B0503020000020004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ore-KR" sz="2000" dirty="0"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맑은 고딕" panose="020B0503020000020004" pitchFamily="34" charset="-127"/>
              </a:rPr>
              <a:t>    </a:t>
            </a:r>
            <a:r>
              <a:rPr lang="ko-Kore-KR" altLang="ko-Kore-KR" sz="2000" dirty="0"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맑은 고딕" panose="020B0503020000020004" pitchFamily="34" charset="-127"/>
              </a:rPr>
              <a:t>작성자의 공개 여부에 따라 업로드 가능</a:t>
            </a:r>
            <a:r>
              <a:rPr lang="ko-Kore-KR" altLang="ko-Kore-KR" sz="2000" dirty="0"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</a:rPr>
              <a:t> </a:t>
            </a:r>
            <a:endParaRPr lang="ko-Kore-KR" altLang="en-US" sz="2000" dirty="0"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6A7868-9951-5522-58AE-DB68879DD6D7}"/>
              </a:ext>
            </a:extLst>
          </p:cNvPr>
          <p:cNvSpPr txBox="1"/>
          <p:nvPr/>
        </p:nvSpPr>
        <p:spPr>
          <a:xfrm>
            <a:off x="9871097" y="6100669"/>
            <a:ext cx="6965784" cy="509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b="1" dirty="0">
                <a:solidFill>
                  <a:srgbClr val="000000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  <a:cs typeface="함초롬바탕"/>
              </a:rPr>
              <a:t>실시간 공유 코드 에디터를 사용한 멘토링</a:t>
            </a:r>
          </a:p>
        </p:txBody>
      </p:sp>
      <p:grpSp>
        <p:nvGrpSpPr>
          <p:cNvPr id="22" name="그룹 1006">
            <a:extLst>
              <a:ext uri="{FF2B5EF4-FFF2-40B4-BE49-F238E27FC236}">
                <a16:creationId xmlns:a16="http://schemas.microsoft.com/office/drawing/2014/main" id="{FB32E417-F191-E24A-9AF8-11306A4F5F1D}"/>
              </a:ext>
            </a:extLst>
          </p:cNvPr>
          <p:cNvGrpSpPr/>
          <p:nvPr/>
        </p:nvGrpSpPr>
        <p:grpSpPr>
          <a:xfrm>
            <a:off x="9127254" y="5586218"/>
            <a:ext cx="7548936" cy="14286"/>
            <a:chOff x="9127254" y="5586218"/>
            <a:chExt cx="7548936" cy="14286"/>
          </a:xfrm>
        </p:grpSpPr>
        <p:pic>
          <p:nvPicPr>
            <p:cNvPr id="23" name="Object 20">
              <a:extLst>
                <a:ext uri="{FF2B5EF4-FFF2-40B4-BE49-F238E27FC236}">
                  <a16:creationId xmlns:a16="http://schemas.microsoft.com/office/drawing/2014/main" id="{87D195A6-AC9C-FBCA-9AAE-B36CD9B8E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27254" y="5586218"/>
              <a:ext cx="7548936" cy="14286"/>
            </a:xfrm>
            <a:prstGeom prst="rect">
              <a:avLst/>
            </a:prstGeom>
          </p:spPr>
        </p:pic>
      </p:grpSp>
      <p:grpSp>
        <p:nvGrpSpPr>
          <p:cNvPr id="27" name="그룹 1005">
            <a:extLst>
              <a:ext uri="{FF2B5EF4-FFF2-40B4-BE49-F238E27FC236}">
                <a16:creationId xmlns:a16="http://schemas.microsoft.com/office/drawing/2014/main" id="{BC7F3A57-3C47-B2B5-1D29-FE4886C5BB31}"/>
              </a:ext>
            </a:extLst>
          </p:cNvPr>
          <p:cNvGrpSpPr/>
          <p:nvPr/>
        </p:nvGrpSpPr>
        <p:grpSpPr>
          <a:xfrm>
            <a:off x="9142857" y="6075319"/>
            <a:ext cx="641390" cy="641390"/>
            <a:chOff x="9142857" y="6075319"/>
            <a:chExt cx="641390" cy="641390"/>
          </a:xfrm>
        </p:grpSpPr>
        <p:pic>
          <p:nvPicPr>
            <p:cNvPr id="28" name="Object 16">
              <a:extLst>
                <a:ext uri="{FF2B5EF4-FFF2-40B4-BE49-F238E27FC236}">
                  <a16:creationId xmlns:a16="http://schemas.microsoft.com/office/drawing/2014/main" id="{91E1F56B-1DB9-24F3-7251-058EFD35A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42857" y="6075319"/>
              <a:ext cx="641390" cy="641390"/>
            </a:xfrm>
            <a:prstGeom prst="rect">
              <a:avLst/>
            </a:prstGeom>
          </p:spPr>
        </p:pic>
      </p:grpSp>
      <p:pic>
        <p:nvPicPr>
          <p:cNvPr id="29" name="Object 18">
            <a:extLst>
              <a:ext uri="{FF2B5EF4-FFF2-40B4-BE49-F238E27FC236}">
                <a16:creationId xmlns:a16="http://schemas.microsoft.com/office/drawing/2014/main" id="{320CF9B5-DC22-985D-D2AA-755934965D06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55207" y="6162885"/>
            <a:ext cx="503540" cy="555168"/>
          </a:xfrm>
          <a:prstGeom prst="rect">
            <a:avLst/>
          </a:prstGeom>
        </p:spPr>
      </p:pic>
      <p:grpSp>
        <p:nvGrpSpPr>
          <p:cNvPr id="30" name="그룹 1009">
            <a:extLst>
              <a:ext uri="{FF2B5EF4-FFF2-40B4-BE49-F238E27FC236}">
                <a16:creationId xmlns:a16="http://schemas.microsoft.com/office/drawing/2014/main" id="{602420FE-B9AC-6089-1B8C-F10E89F36447}"/>
              </a:ext>
            </a:extLst>
          </p:cNvPr>
          <p:cNvGrpSpPr/>
          <p:nvPr/>
        </p:nvGrpSpPr>
        <p:grpSpPr>
          <a:xfrm>
            <a:off x="9142857" y="2957233"/>
            <a:ext cx="641390" cy="641390"/>
            <a:chOff x="9142857" y="2957233"/>
            <a:chExt cx="641390" cy="641390"/>
          </a:xfrm>
        </p:grpSpPr>
        <p:pic>
          <p:nvPicPr>
            <p:cNvPr id="31" name="Object 35">
              <a:extLst>
                <a:ext uri="{FF2B5EF4-FFF2-40B4-BE49-F238E27FC236}">
                  <a16:creationId xmlns:a16="http://schemas.microsoft.com/office/drawing/2014/main" id="{9A619ED8-4FAE-F08F-D4DF-DC9B5225F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142857" y="2957233"/>
              <a:ext cx="641390" cy="641390"/>
            </a:xfrm>
            <a:prstGeom prst="rect">
              <a:avLst/>
            </a:prstGeom>
          </p:spPr>
        </p:pic>
      </p:grpSp>
      <p:pic>
        <p:nvPicPr>
          <p:cNvPr id="32" name="Object 37">
            <a:extLst>
              <a:ext uri="{FF2B5EF4-FFF2-40B4-BE49-F238E27FC236}">
                <a16:creationId xmlns:a16="http://schemas.microsoft.com/office/drawing/2014/main" id="{C58A79C7-95D3-FA9B-84C4-F0486C60CEE5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55207" y="3034561"/>
            <a:ext cx="503539" cy="55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1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1905" y="9416303"/>
            <a:ext cx="17998336" cy="900229"/>
            <a:chOff x="-111905" y="9416303"/>
            <a:chExt cx="17998336" cy="9002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1905" y="9416303"/>
              <a:ext cx="17998336" cy="9002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0051" y="-40732"/>
            <a:ext cx="18356650" cy="10349733"/>
            <a:chOff x="-60826" y="-1969"/>
            <a:chExt cx="18356650" cy="103497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0826" y="-1969"/>
              <a:ext cx="18356650" cy="103497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7775279" y="2884821"/>
            <a:ext cx="665121" cy="337672"/>
            <a:chOff x="17751279" y="2884821"/>
            <a:chExt cx="665121" cy="33767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7751279" y="2884821"/>
              <a:ext cx="665121" cy="337672"/>
            </a:xfrm>
            <a:prstGeom prst="rect">
              <a:avLst/>
            </a:prstGeom>
          </p:spPr>
        </p:pic>
      </p:grpSp>
      <p:grpSp>
        <p:nvGrpSpPr>
          <p:cNvPr id="1059" name="그룹 1059"/>
          <p:cNvGrpSpPr/>
          <p:nvPr/>
        </p:nvGrpSpPr>
        <p:grpSpPr>
          <a:xfrm>
            <a:off x="950148" y="9386541"/>
            <a:ext cx="16953715" cy="21429"/>
            <a:chOff x="950148" y="9386541"/>
            <a:chExt cx="16953715" cy="21429"/>
          </a:xfrm>
        </p:grpSpPr>
        <p:pic>
          <p:nvPicPr>
            <p:cNvPr id="177" name="Object 17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0148" y="9386541"/>
              <a:ext cx="16953715" cy="21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0592A96-1C2D-0BAE-3B3C-5BDF7EB3471D}"/>
              </a:ext>
            </a:extLst>
          </p:cNvPr>
          <p:cNvSpPr txBox="1"/>
          <p:nvPr/>
        </p:nvSpPr>
        <p:spPr>
          <a:xfrm>
            <a:off x="1425618" y="1824453"/>
            <a:ext cx="3666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연구 개발 배경</a:t>
            </a:r>
            <a:endParaRPr kumimoji="1" lang="ko-Kore-KR" altLang="en-US" sz="4800" dirty="0">
              <a:solidFill>
                <a:srgbClr val="3864A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7F2CF-27CE-7C0C-829D-CFB9CF6EACE6}"/>
              </a:ext>
            </a:extLst>
          </p:cNvPr>
          <p:cNvSpPr txBox="1"/>
          <p:nvPr/>
        </p:nvSpPr>
        <p:spPr>
          <a:xfrm>
            <a:off x="2051658" y="779722"/>
            <a:ext cx="175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01</a:t>
            </a:r>
            <a:r>
              <a:rPr kumimoji="1" lang="ko-KR" altLang="en-US" sz="20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 연구 개요</a:t>
            </a:r>
            <a:endParaRPr kumimoji="1" lang="ko-Kore-KR" altLang="en-US" sz="2000" dirty="0">
              <a:solidFill>
                <a:srgbClr val="3864A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584613-5CEB-5AF6-673A-A617DB2F129F}"/>
              </a:ext>
            </a:extLst>
          </p:cNvPr>
          <p:cNvSpPr txBox="1"/>
          <p:nvPr/>
        </p:nvSpPr>
        <p:spPr>
          <a:xfrm>
            <a:off x="1425618" y="5940685"/>
            <a:ext cx="4408224" cy="1070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ore-KR" altLang="ko-Kore-KR" sz="1800" dirty="0">
                <a:solidFill>
                  <a:srgbClr val="3864AF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  <a:cs typeface="Malgun Gothic" panose="020B0503020000020004" pitchFamily="34" charset="-127"/>
              </a:rPr>
              <a:t>기존의 개발 관련 질문 게시판 웹 서비스에서는 오직 텍스트로만 질문과 답변을 진행해</a:t>
            </a:r>
            <a:r>
              <a:rPr lang="en-US" altLang="ko-Kore-KR" sz="1800" dirty="0">
                <a:solidFill>
                  <a:srgbClr val="3864AF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  <a:cs typeface="Malgun Gothic" panose="020B0503020000020004" pitchFamily="34" charset="-127"/>
              </a:rPr>
              <a:t>, </a:t>
            </a:r>
            <a:r>
              <a:rPr lang="ko-Kore-KR" altLang="ko-Kore-KR" sz="1800" b="1" dirty="0">
                <a:solidFill>
                  <a:srgbClr val="3864AF"/>
                </a:solidFill>
                <a:effectLst/>
                <a:latin typeface="NanumSquare_ac Bold" panose="020B0600000101010101" pitchFamily="34" charset="-127"/>
                <a:ea typeface="NanumSquare_ac Bold" panose="020B0600000101010101" pitchFamily="34" charset="-127"/>
                <a:cs typeface="Malgun Gothic" panose="020B0503020000020004" pitchFamily="34" charset="-127"/>
              </a:rPr>
              <a:t>질문자와 답변자가 답답함을 느끼는 경우</a:t>
            </a:r>
            <a:r>
              <a:rPr lang="ko-Kore-KR" altLang="ko-Kore-KR" sz="1800" dirty="0">
                <a:solidFill>
                  <a:srgbClr val="3864AF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  <a:cs typeface="Malgun Gothic" panose="020B0503020000020004" pitchFamily="34" charset="-127"/>
              </a:rPr>
              <a:t>가 많음</a:t>
            </a:r>
            <a:r>
              <a:rPr lang="en-US" altLang="ko-Kore-KR" sz="1800" dirty="0">
                <a:solidFill>
                  <a:srgbClr val="3864AF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  <a:cs typeface="Malgun Gothic" panose="020B0503020000020004" pitchFamily="34" charset="-127"/>
              </a:rPr>
              <a:t>,</a:t>
            </a:r>
            <a:endParaRPr lang="ko-Kore-KR" altLang="ko-Kore-KR" sz="2000" dirty="0">
              <a:solidFill>
                <a:srgbClr val="3864AF"/>
              </a:solidFill>
              <a:effectLst/>
              <a:latin typeface="NanumSquare_ac" panose="020B0600000101010101" pitchFamily="34" charset="-127"/>
              <a:ea typeface="NanumSquare_ac" panose="020B0600000101010101" pitchFamily="34" charset="-127"/>
              <a:cs typeface="함초롬바탕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B08B85-CE07-B4A5-E028-F83D42A83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7510" y="3065478"/>
            <a:ext cx="5867400" cy="16268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312EDF2-7144-82D8-8506-55E5E2D8617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598" r="2424"/>
          <a:stretch/>
        </p:blipFill>
        <p:spPr>
          <a:xfrm>
            <a:off x="7377885" y="2580540"/>
            <a:ext cx="8494690" cy="680453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F1BB27F-672A-BF72-06F3-FE999B653B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2254" y="2239951"/>
            <a:ext cx="7971268" cy="66651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1905" y="9416303"/>
            <a:ext cx="17998336" cy="900229"/>
            <a:chOff x="-111905" y="9416303"/>
            <a:chExt cx="17998336" cy="9002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1905" y="9416303"/>
              <a:ext cx="17998336" cy="9002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4325" y="-31367"/>
            <a:ext cx="18356650" cy="10349733"/>
            <a:chOff x="-60826" y="-1969"/>
            <a:chExt cx="18356650" cy="103497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0826" y="-1969"/>
              <a:ext cx="18356650" cy="103497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7775279" y="2884821"/>
            <a:ext cx="665121" cy="337672"/>
            <a:chOff x="17751279" y="2884821"/>
            <a:chExt cx="665121" cy="33767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7751279" y="2884821"/>
              <a:ext cx="665121" cy="337672"/>
            </a:xfrm>
            <a:prstGeom prst="rect">
              <a:avLst/>
            </a:prstGeom>
          </p:spPr>
        </p:pic>
      </p:grpSp>
      <p:grpSp>
        <p:nvGrpSpPr>
          <p:cNvPr id="1059" name="그룹 1059"/>
          <p:cNvGrpSpPr/>
          <p:nvPr/>
        </p:nvGrpSpPr>
        <p:grpSpPr>
          <a:xfrm>
            <a:off x="950148" y="9386541"/>
            <a:ext cx="16953715" cy="21429"/>
            <a:chOff x="950148" y="9386541"/>
            <a:chExt cx="16953715" cy="21429"/>
          </a:xfrm>
        </p:grpSpPr>
        <p:pic>
          <p:nvPicPr>
            <p:cNvPr id="177" name="Object 17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0148" y="9386541"/>
              <a:ext cx="16953715" cy="21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0592A96-1C2D-0BAE-3B3C-5BDF7EB3471D}"/>
              </a:ext>
            </a:extLst>
          </p:cNvPr>
          <p:cNvSpPr txBox="1"/>
          <p:nvPr/>
        </p:nvSpPr>
        <p:spPr>
          <a:xfrm>
            <a:off x="1425618" y="1824453"/>
            <a:ext cx="3666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연구 개발 배경</a:t>
            </a:r>
            <a:endParaRPr kumimoji="1" lang="ko-Kore-KR" altLang="en-US" sz="4800" dirty="0">
              <a:solidFill>
                <a:srgbClr val="3864A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7F2CF-27CE-7C0C-829D-CFB9CF6EACE6}"/>
              </a:ext>
            </a:extLst>
          </p:cNvPr>
          <p:cNvSpPr txBox="1"/>
          <p:nvPr/>
        </p:nvSpPr>
        <p:spPr>
          <a:xfrm>
            <a:off x="2051658" y="779722"/>
            <a:ext cx="175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01</a:t>
            </a:r>
            <a:r>
              <a:rPr kumimoji="1" lang="ko-KR" altLang="en-US" sz="20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 연구 개요</a:t>
            </a:r>
            <a:endParaRPr kumimoji="1" lang="ko-Kore-KR" altLang="en-US" sz="2000" dirty="0">
              <a:solidFill>
                <a:srgbClr val="3864A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16B51-0D48-121C-FD4D-0182008DD3DF}"/>
              </a:ext>
            </a:extLst>
          </p:cNvPr>
          <p:cNvSpPr txBox="1"/>
          <p:nvPr/>
        </p:nvSpPr>
        <p:spPr>
          <a:xfrm>
            <a:off x="1437424" y="3073512"/>
            <a:ext cx="4408224" cy="2067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800" dirty="0">
                <a:solidFill>
                  <a:srgbClr val="3864AF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  <a:cs typeface="Malgun Gothic" panose="020B0503020000020004" pitchFamily="34" charset="-127"/>
              </a:rPr>
              <a:t>답변자가 남긴 답변에 대해 질문자가 꼬리 질문을 하는 경우</a:t>
            </a:r>
            <a:r>
              <a:rPr lang="en-US" altLang="ko-KR" sz="1800" dirty="0">
                <a:solidFill>
                  <a:srgbClr val="3864AF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  <a:cs typeface="Malgun Gothic" panose="020B0503020000020004" pitchFamily="34" charset="-127"/>
              </a:rPr>
              <a:t>, </a:t>
            </a:r>
            <a:r>
              <a:rPr lang="ko-KR" altLang="en-US" sz="1800" b="1" dirty="0">
                <a:solidFill>
                  <a:srgbClr val="3864AF"/>
                </a:solidFill>
                <a:effectLst/>
                <a:latin typeface="NanumSquare_ac Bold" panose="020B0600000101010101" pitchFamily="34" charset="-127"/>
                <a:ea typeface="NanumSquare_ac Bold" panose="020B0600000101010101" pitchFamily="34" charset="-127"/>
                <a:cs typeface="Malgun Gothic" panose="020B0503020000020004" pitchFamily="34" charset="-127"/>
              </a:rPr>
              <a:t>답변자가 다시 나타나지 않아 어려움을 겪는 경우</a:t>
            </a:r>
            <a:r>
              <a:rPr lang="ko-KR" altLang="en-US" sz="1800" dirty="0">
                <a:solidFill>
                  <a:srgbClr val="3864AF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  <a:cs typeface="Malgun Gothic" panose="020B0503020000020004" pitchFamily="34" charset="-127"/>
              </a:rPr>
              <a:t>가 있음 </a:t>
            </a:r>
            <a:endParaRPr lang="en-US" altLang="ko-KR" sz="1800" dirty="0">
              <a:solidFill>
                <a:srgbClr val="3864AF"/>
              </a:solidFill>
              <a:effectLst/>
              <a:latin typeface="NanumSquare_ac" panose="020B0600000101010101" pitchFamily="34" charset="-127"/>
              <a:ea typeface="NanumSquare_ac" panose="020B0600000101010101" pitchFamily="34" charset="-127"/>
              <a:cs typeface="Malgun Gothic" panose="020B0503020000020004" pitchFamily="34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800" dirty="0">
              <a:solidFill>
                <a:srgbClr val="3864AF"/>
              </a:solidFill>
              <a:effectLst/>
              <a:latin typeface="NanumSquare_ac" panose="020B0600000101010101" pitchFamily="34" charset="-127"/>
              <a:ea typeface="NanumSquare_ac" panose="020B0600000101010101" pitchFamily="34" charset="-127"/>
              <a:cs typeface="Malgun Gothic" panose="020B0503020000020004" pitchFamily="34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800" dirty="0">
                <a:solidFill>
                  <a:srgbClr val="3864AF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  <a:cs typeface="Malgun Gothic" panose="020B0503020000020004" pitchFamily="34" charset="-127"/>
              </a:rPr>
              <a:t>따라서 질문자와 답변자를 </a:t>
            </a:r>
            <a:r>
              <a:rPr lang="en-US" altLang="ko-KR" sz="1800" b="1" dirty="0">
                <a:solidFill>
                  <a:srgbClr val="3864AF"/>
                </a:solidFill>
                <a:effectLst/>
                <a:latin typeface="NanumSquare_ac Bold" panose="020B0600000101010101" pitchFamily="34" charset="-127"/>
                <a:ea typeface="NanumSquare_ac Bold" panose="020B0600000101010101" pitchFamily="34" charset="-127"/>
                <a:cs typeface="Malgun Gothic" panose="020B0503020000020004" pitchFamily="34" charset="-127"/>
              </a:rPr>
              <a:t>1:1 </a:t>
            </a:r>
            <a:r>
              <a:rPr lang="ko-KR" altLang="en-US" sz="1800" b="1" dirty="0">
                <a:solidFill>
                  <a:srgbClr val="3864AF"/>
                </a:solidFill>
                <a:effectLst/>
                <a:latin typeface="NanumSquare_ac Bold" panose="020B0600000101010101" pitchFamily="34" charset="-127"/>
                <a:ea typeface="NanumSquare_ac Bold" panose="020B0600000101010101" pitchFamily="34" charset="-127"/>
                <a:cs typeface="Malgun Gothic" panose="020B0503020000020004" pitchFamily="34" charset="-127"/>
              </a:rPr>
              <a:t>매칭할 수 있다면 이를 해결</a:t>
            </a:r>
            <a:r>
              <a:rPr lang="ko-KR" altLang="en-US" sz="1800" dirty="0">
                <a:solidFill>
                  <a:srgbClr val="3864AF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  <a:cs typeface="Malgun Gothic" panose="020B0503020000020004" pitchFamily="34" charset="-127"/>
              </a:rPr>
              <a:t>할 거라 기대함</a:t>
            </a:r>
            <a:endParaRPr lang="ko-Kore-KR" altLang="ko-Kore-KR" sz="2000" dirty="0">
              <a:solidFill>
                <a:srgbClr val="3864AF"/>
              </a:solidFill>
              <a:effectLst/>
              <a:latin typeface="NanumSquare_ac" panose="020B0600000101010101" pitchFamily="34" charset="-127"/>
              <a:ea typeface="NanumSquare_ac" panose="020B0600000101010101" pitchFamily="34" charset="-127"/>
              <a:cs typeface="함초롬바탕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CA7763-D557-C2A3-40D4-904A49F257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8687" y="3073512"/>
            <a:ext cx="7772400" cy="36061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6090B5-311D-88D6-4C8B-4BC7E2F75F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9206" y="5266760"/>
            <a:ext cx="7032195" cy="397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6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1905" y="9416303"/>
            <a:ext cx="17998336" cy="900229"/>
            <a:chOff x="-111905" y="9416303"/>
            <a:chExt cx="17998336" cy="9002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11905" y="9416303"/>
              <a:ext cx="17998336" cy="9002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7526" y="-19855"/>
            <a:ext cx="18356650" cy="10349733"/>
            <a:chOff x="-60826" y="-1969"/>
            <a:chExt cx="18356650" cy="103497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0826" y="-1969"/>
              <a:ext cx="18356650" cy="103497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775279" y="3549942"/>
            <a:ext cx="665121" cy="337672"/>
            <a:chOff x="17751279" y="3549942"/>
            <a:chExt cx="665121" cy="33767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7751279" y="3549942"/>
              <a:ext cx="665121" cy="33767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0148" y="9386541"/>
            <a:ext cx="16953715" cy="21429"/>
            <a:chOff x="950148" y="9386541"/>
            <a:chExt cx="16953715" cy="21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0148" y="9386541"/>
              <a:ext cx="16953715" cy="21429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30295" y="5182464"/>
            <a:ext cx="1348520" cy="38667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662149" y="5182464"/>
            <a:ext cx="1570749" cy="41892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364469" y="5182464"/>
            <a:ext cx="1563711" cy="41892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0247269" y="4249724"/>
            <a:ext cx="772072" cy="890834"/>
            <a:chOff x="10247269" y="4249724"/>
            <a:chExt cx="772072" cy="890834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47269" y="4249724"/>
              <a:ext cx="772072" cy="89083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763217" y="4110615"/>
            <a:ext cx="1115658" cy="1115658"/>
            <a:chOff x="13763217" y="4110615"/>
            <a:chExt cx="1115658" cy="1115658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763217" y="4110615"/>
              <a:ext cx="1115658" cy="111565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BF5E5D7-7E92-D007-CE9E-C03B8687BC87}"/>
              </a:ext>
            </a:extLst>
          </p:cNvPr>
          <p:cNvSpPr txBox="1"/>
          <p:nvPr/>
        </p:nvSpPr>
        <p:spPr>
          <a:xfrm>
            <a:off x="1267484" y="1737220"/>
            <a:ext cx="43492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관련 연구 및 사례</a:t>
            </a:r>
            <a:endParaRPr kumimoji="1" lang="ko-Kore-KR" altLang="en-US" sz="4800" dirty="0">
              <a:solidFill>
                <a:srgbClr val="3864A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BF20C-AFB4-D772-4BD2-86D67FA3733A}"/>
              </a:ext>
            </a:extLst>
          </p:cNvPr>
          <p:cNvSpPr txBox="1"/>
          <p:nvPr/>
        </p:nvSpPr>
        <p:spPr>
          <a:xfrm>
            <a:off x="2051658" y="779722"/>
            <a:ext cx="3723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02</a:t>
            </a:r>
            <a:r>
              <a:rPr kumimoji="1" lang="ko-KR" altLang="en-US" sz="20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 </a:t>
            </a:r>
            <a:r>
              <a:rPr kumimoji="1" lang="ko-KR" altLang="en-US" sz="2000" dirty="0">
                <a:solidFill>
                  <a:srgbClr val="3864AF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관련 연구 및 사례</a:t>
            </a:r>
            <a:endParaRPr kumimoji="1" lang="ko-Kore-KR" altLang="en-US" sz="2000" dirty="0">
              <a:solidFill>
                <a:srgbClr val="3864AF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endParaRPr kumimoji="1" lang="ko-Kore-KR" altLang="en-US" sz="2000" dirty="0">
              <a:solidFill>
                <a:srgbClr val="3864A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pic>
        <p:nvPicPr>
          <p:cNvPr id="1032" name="Picture 8" descr="Stackoverflow, logo Icon in Vector Logo">
            <a:extLst>
              <a:ext uri="{FF2B5EF4-FFF2-40B4-BE49-F238E27FC236}">
                <a16:creationId xmlns:a16="http://schemas.microsoft.com/office/drawing/2014/main" id="{4020300D-AC1C-6AA3-0BAC-19EFD6B90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084" y="2558988"/>
            <a:ext cx="3508956" cy="175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A784CE-B850-9D0B-66BD-17DFBD6C576C}"/>
              </a:ext>
            </a:extLst>
          </p:cNvPr>
          <p:cNvSpPr txBox="1"/>
          <p:nvPr/>
        </p:nvSpPr>
        <p:spPr>
          <a:xfrm>
            <a:off x="1521638" y="4307587"/>
            <a:ext cx="1920480" cy="440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ore-KR" sz="2000" b="1" dirty="0">
                <a:solidFill>
                  <a:srgbClr val="000000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s</a:t>
            </a:r>
            <a:r>
              <a:rPr lang="en-US" altLang="ko-Kore-KR" sz="2000" b="1" dirty="0">
                <a:solidFill>
                  <a:srgbClr val="000000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tack overflow </a:t>
            </a:r>
            <a:endParaRPr lang="ko-Kore-KR" altLang="ko-Kore-KR" sz="2000" b="1" dirty="0">
              <a:solidFill>
                <a:srgbClr val="000000"/>
              </a:solidFill>
              <a:effectLst/>
              <a:latin typeface="NanumSquare Light" panose="020B0600000101010101" pitchFamily="34" charset="-127"/>
              <a:ea typeface="NanumSquare Light" panose="020B0600000101010101" pitchFamily="34" charset="-127"/>
              <a:cs typeface="함초롬바탕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C26153D-8A58-083E-4047-67A5A8F4DC6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44000" y="2599104"/>
            <a:ext cx="7392037" cy="60045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6F7138-73F8-CCBB-D3C3-4B602F59076C}"/>
              </a:ext>
            </a:extLst>
          </p:cNvPr>
          <p:cNvSpPr txBox="1"/>
          <p:nvPr/>
        </p:nvSpPr>
        <p:spPr>
          <a:xfrm>
            <a:off x="4094307" y="4272222"/>
            <a:ext cx="4495800" cy="3025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Tx/>
              <a:buChar char="-"/>
            </a:pPr>
            <a:r>
              <a:rPr lang="ko-KR" altLang="en-US" sz="2000" dirty="0">
                <a:solidFill>
                  <a:srgbClr val="000000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코딩하는 사람들이 </a:t>
            </a:r>
            <a:r>
              <a:rPr lang="ko-KR" altLang="en-US" sz="2000" dirty="0" err="1">
                <a:solidFill>
                  <a:srgbClr val="000000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모여있는</a:t>
            </a:r>
            <a:r>
              <a:rPr lang="ko-KR" altLang="en-US" sz="2000" dirty="0">
                <a:solidFill>
                  <a:srgbClr val="000000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 포럼</a:t>
            </a:r>
            <a:endParaRPr lang="en-US" altLang="ko-KR" sz="2000" b="1" dirty="0">
              <a:solidFill>
                <a:srgbClr val="000000"/>
              </a:solidFill>
              <a:latin typeface="NanumSquare Light" panose="020B0600000101010101" pitchFamily="34" charset="-127"/>
              <a:ea typeface="NanumSquare Light" panose="020B0600000101010101" pitchFamily="34" charset="-127"/>
              <a:cs typeface="함초롬바탕"/>
            </a:endParaRPr>
          </a:p>
          <a:p>
            <a:pPr marL="342900" indent="-342900" algn="just">
              <a:lnSpc>
                <a:spcPct val="120000"/>
              </a:lnSpc>
              <a:buFontTx/>
              <a:buChar char="-"/>
            </a:pPr>
            <a:endParaRPr lang="en-US" altLang="ko-KR" sz="2000" b="1" dirty="0">
              <a:solidFill>
                <a:srgbClr val="000000"/>
              </a:solidFill>
              <a:latin typeface="NanumSquare Light" panose="020B0600000101010101" pitchFamily="34" charset="-127"/>
              <a:ea typeface="NanumSquare Light" panose="020B0600000101010101" pitchFamily="34" charset="-127"/>
              <a:cs typeface="함초롬바탕"/>
            </a:endParaRPr>
          </a:p>
          <a:p>
            <a:pPr marL="342900" indent="-342900" algn="just">
              <a:lnSpc>
                <a:spcPct val="120000"/>
              </a:lnSpc>
              <a:buFontTx/>
              <a:buChar char="-"/>
            </a:pPr>
            <a:r>
              <a:rPr lang="ko-KR" altLang="en-US" sz="2000" dirty="0">
                <a:solidFill>
                  <a:srgbClr val="000000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주로 영어를 이용한 질문</a:t>
            </a:r>
            <a:endParaRPr lang="en-US" altLang="ko-KR" sz="2000" dirty="0">
              <a:solidFill>
                <a:srgbClr val="000000"/>
              </a:solidFill>
              <a:latin typeface="NanumSquare Light" panose="020B0600000101010101" pitchFamily="34" charset="-127"/>
              <a:ea typeface="NanumSquare Light" panose="020B0600000101010101" pitchFamily="34" charset="-127"/>
              <a:cs typeface="함초롬바탕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b="1" dirty="0">
                <a:solidFill>
                  <a:srgbClr val="000000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:</a:t>
            </a:r>
            <a:r>
              <a:rPr lang="ko-KR" altLang="en-US" sz="2000" b="1" dirty="0">
                <a:solidFill>
                  <a:srgbClr val="000000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 </a:t>
            </a:r>
            <a:r>
              <a:rPr lang="ko-KR" altLang="en-US" sz="20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코딩 초보는 진입 장벽이 높음</a:t>
            </a:r>
            <a:endParaRPr lang="en-US" altLang="ko-KR" sz="2000" b="1" dirty="0">
              <a:solidFill>
                <a:srgbClr val="000000"/>
              </a:solidFill>
              <a:effectLst/>
              <a:highlight>
                <a:srgbClr val="FFFF00"/>
              </a:highlight>
              <a:latin typeface="NanumSquare Light" panose="020B0600000101010101" pitchFamily="34" charset="-127"/>
              <a:ea typeface="NanumSquare Light" panose="020B0600000101010101" pitchFamily="34" charset="-127"/>
              <a:cs typeface="함초롬바탕"/>
            </a:endParaRPr>
          </a:p>
          <a:p>
            <a:pPr algn="just">
              <a:lnSpc>
                <a:spcPct val="120000"/>
              </a:lnSpc>
            </a:pPr>
            <a:endParaRPr lang="en-US" altLang="ko-KR" sz="2000" b="1" dirty="0">
              <a:solidFill>
                <a:srgbClr val="000000"/>
              </a:solidFill>
              <a:latin typeface="NanumSquare Light" panose="020B0600000101010101" pitchFamily="34" charset="-127"/>
              <a:ea typeface="NanumSquare Light" panose="020B0600000101010101" pitchFamily="34" charset="-127"/>
              <a:cs typeface="함초롬바탕"/>
            </a:endParaRPr>
          </a:p>
          <a:p>
            <a:pPr marL="342900" indent="-342900" algn="just">
              <a:lnSpc>
                <a:spcPct val="120000"/>
              </a:lnSpc>
              <a:buFontTx/>
              <a:buChar char="-"/>
            </a:pPr>
            <a:r>
              <a:rPr lang="ko-KR" altLang="en-US" sz="2000" dirty="0">
                <a:solidFill>
                  <a:srgbClr val="000000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오로지 텍스트로만 질문과 답변 진행</a:t>
            </a:r>
            <a:endParaRPr lang="en-US" altLang="ko-KR" sz="2000" dirty="0">
              <a:solidFill>
                <a:srgbClr val="000000"/>
              </a:solidFill>
              <a:effectLst/>
              <a:latin typeface="NanumSquare Light" panose="020B0600000101010101" pitchFamily="34" charset="-127"/>
              <a:ea typeface="NanumSquare Light" panose="020B0600000101010101" pitchFamily="34" charset="-127"/>
              <a:cs typeface="함초롬바탕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:</a:t>
            </a:r>
            <a:r>
              <a:rPr lang="ko-KR" altLang="en-US" sz="2000" dirty="0">
                <a:solidFill>
                  <a:srgbClr val="000000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 </a:t>
            </a:r>
            <a:r>
              <a:rPr lang="ko-KR" altLang="en-US" sz="2000" b="1" dirty="0">
                <a:solidFill>
                  <a:srgbClr val="000000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질문에 모든 정보를 축약해 질문해야 원하는 답을 얻음</a:t>
            </a:r>
            <a:endParaRPr lang="en-US" altLang="ko-KR" sz="2000" b="1" dirty="0">
              <a:solidFill>
                <a:srgbClr val="000000"/>
              </a:solidFill>
              <a:latin typeface="NanumSquare Light" panose="020B0600000101010101" pitchFamily="34" charset="-127"/>
              <a:ea typeface="NanumSquare Light" panose="020B0600000101010101" pitchFamily="34" charset="-127"/>
              <a:cs typeface="함초롬바탕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1905" y="9416303"/>
            <a:ext cx="17998336" cy="900229"/>
            <a:chOff x="-111905" y="9416303"/>
            <a:chExt cx="17998336" cy="9002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1905" y="9416303"/>
              <a:ext cx="17998336" cy="9002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7526" y="-19855"/>
            <a:ext cx="18356650" cy="10349733"/>
            <a:chOff x="-60826" y="-1969"/>
            <a:chExt cx="18356650" cy="103497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0826" y="-1969"/>
              <a:ext cx="18356650" cy="103497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775279" y="3549942"/>
            <a:ext cx="665121" cy="337672"/>
            <a:chOff x="17751279" y="3549942"/>
            <a:chExt cx="665121" cy="33767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7751279" y="3549942"/>
              <a:ext cx="665121" cy="33767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0148" y="9386541"/>
            <a:ext cx="16953715" cy="21429"/>
            <a:chOff x="950148" y="9386541"/>
            <a:chExt cx="16953715" cy="21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0148" y="9386541"/>
              <a:ext cx="16953715" cy="21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BF5E5D7-7E92-D007-CE9E-C03B8687BC87}"/>
              </a:ext>
            </a:extLst>
          </p:cNvPr>
          <p:cNvSpPr txBox="1"/>
          <p:nvPr/>
        </p:nvSpPr>
        <p:spPr>
          <a:xfrm>
            <a:off x="1267484" y="1737220"/>
            <a:ext cx="43492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관련 연구 및 사례</a:t>
            </a:r>
            <a:endParaRPr kumimoji="1" lang="ko-Kore-KR" altLang="en-US" sz="4800" dirty="0">
              <a:solidFill>
                <a:srgbClr val="3864A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BF20C-AFB4-D772-4BD2-86D67FA3733A}"/>
              </a:ext>
            </a:extLst>
          </p:cNvPr>
          <p:cNvSpPr txBox="1"/>
          <p:nvPr/>
        </p:nvSpPr>
        <p:spPr>
          <a:xfrm>
            <a:off x="2051658" y="779722"/>
            <a:ext cx="3723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02</a:t>
            </a:r>
            <a:r>
              <a:rPr kumimoji="1" lang="ko-KR" altLang="en-US" sz="20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 </a:t>
            </a:r>
            <a:r>
              <a:rPr kumimoji="1" lang="ko-KR" altLang="en-US" sz="2000" dirty="0">
                <a:solidFill>
                  <a:srgbClr val="3864AF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관련 연구 및 사례</a:t>
            </a:r>
            <a:endParaRPr kumimoji="1" lang="ko-Kore-KR" altLang="en-US" sz="2000" dirty="0">
              <a:solidFill>
                <a:srgbClr val="3864AF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endParaRPr kumimoji="1" lang="ko-Kore-KR" altLang="en-US" sz="2000" dirty="0">
              <a:solidFill>
                <a:srgbClr val="3864A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pic>
        <p:nvPicPr>
          <p:cNvPr id="1026" name="Picture 2" descr="오키 로고">
            <a:extLst>
              <a:ext uri="{FF2B5EF4-FFF2-40B4-BE49-F238E27FC236}">
                <a16:creationId xmlns:a16="http://schemas.microsoft.com/office/drawing/2014/main" id="{13014BE1-3565-36F6-7780-AB08DB5B7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484" y="2898883"/>
            <a:ext cx="3105150" cy="119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Object 31">
            <a:extLst>
              <a:ext uri="{FF2B5EF4-FFF2-40B4-BE49-F238E27FC236}">
                <a16:creationId xmlns:a16="http://schemas.microsoft.com/office/drawing/2014/main" id="{260403FE-6B5C-EBBE-2459-978945B9F1B1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30295" y="5182464"/>
            <a:ext cx="1348520" cy="3866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770EE7-C767-BFE5-3B4E-02BBDABCB837}"/>
              </a:ext>
            </a:extLst>
          </p:cNvPr>
          <p:cNvSpPr txBox="1"/>
          <p:nvPr/>
        </p:nvSpPr>
        <p:spPr>
          <a:xfrm>
            <a:off x="1267484" y="4385823"/>
            <a:ext cx="1920480" cy="440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ore-KR" sz="2000" b="1" dirty="0">
                <a:solidFill>
                  <a:srgbClr val="000000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OKKY</a:t>
            </a:r>
            <a:endParaRPr lang="ko-Kore-KR" altLang="ko-Kore-KR" sz="2000" b="1" dirty="0">
              <a:solidFill>
                <a:srgbClr val="000000"/>
              </a:solidFill>
              <a:effectLst/>
              <a:latin typeface="NanumSquare Light" panose="020B0600000101010101" pitchFamily="34" charset="-127"/>
              <a:ea typeface="NanumSquare Light" panose="020B0600000101010101" pitchFamily="34" charset="-127"/>
              <a:cs typeface="함초롬바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EEED48-9723-A991-B113-5D063F4EAE8E}"/>
              </a:ext>
            </a:extLst>
          </p:cNvPr>
          <p:cNvSpPr txBox="1"/>
          <p:nvPr/>
        </p:nvSpPr>
        <p:spPr>
          <a:xfrm>
            <a:off x="4184782" y="4385823"/>
            <a:ext cx="5035418" cy="3010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Tx/>
              <a:buChar char="-"/>
            </a:pPr>
            <a:r>
              <a:rPr lang="en-US" altLang="ko-KR" sz="2000" dirty="0">
                <a:solidFill>
                  <a:srgbClr val="000000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SW </a:t>
            </a:r>
            <a:r>
              <a:rPr lang="ko-KR" altLang="en-US" sz="2000" dirty="0">
                <a:solidFill>
                  <a:srgbClr val="000000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개발자 커뮤니티</a:t>
            </a:r>
            <a:endParaRPr lang="en-US" altLang="ko-KR" sz="2000" dirty="0">
              <a:solidFill>
                <a:srgbClr val="000000"/>
              </a:solidFill>
              <a:latin typeface="NanumSquare Light" panose="020B0600000101010101" pitchFamily="34" charset="-127"/>
              <a:ea typeface="NanumSquare Light" panose="020B0600000101010101" pitchFamily="34" charset="-127"/>
              <a:cs typeface="함초롬바탕"/>
            </a:endParaRPr>
          </a:p>
          <a:p>
            <a:pPr marL="342900" indent="-342900" algn="just">
              <a:lnSpc>
                <a:spcPct val="120000"/>
              </a:lnSpc>
              <a:buFontTx/>
              <a:buChar char="-"/>
            </a:pPr>
            <a:endParaRPr lang="en-US" altLang="ko-KR" sz="2000" b="1" dirty="0">
              <a:solidFill>
                <a:srgbClr val="000000"/>
              </a:solidFill>
              <a:latin typeface="NanumSquare Light" panose="020B0600000101010101" pitchFamily="34" charset="-127"/>
              <a:ea typeface="NanumSquare Light" panose="020B0600000101010101" pitchFamily="34" charset="-127"/>
              <a:cs typeface="함초롬바탕"/>
            </a:endParaRPr>
          </a:p>
          <a:p>
            <a:pPr marL="342900" indent="-342900" algn="just">
              <a:lnSpc>
                <a:spcPct val="120000"/>
              </a:lnSpc>
              <a:buFontTx/>
              <a:buChar char="-"/>
            </a:pPr>
            <a:r>
              <a:rPr lang="ko-KR" altLang="en-US" sz="2000" dirty="0">
                <a:solidFill>
                  <a:srgbClr val="000000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이용자가 주로 한국인</a:t>
            </a:r>
            <a:endParaRPr lang="en-US" altLang="ko-KR" sz="2000" dirty="0">
              <a:solidFill>
                <a:srgbClr val="000000"/>
              </a:solidFill>
              <a:latin typeface="NanumSquare Light" panose="020B0600000101010101" pitchFamily="34" charset="-127"/>
              <a:ea typeface="NanumSquare Light" panose="020B0600000101010101" pitchFamily="34" charset="-127"/>
              <a:cs typeface="함초롬바탕"/>
            </a:endParaRPr>
          </a:p>
          <a:p>
            <a:pPr algn="just">
              <a:lnSpc>
                <a:spcPct val="120000"/>
              </a:lnSpc>
            </a:pPr>
            <a:endParaRPr lang="en-US" altLang="ko-KR" sz="2000" b="1" dirty="0">
              <a:solidFill>
                <a:srgbClr val="000000"/>
              </a:solidFill>
              <a:latin typeface="NanumSquare Light" panose="020B0600000101010101" pitchFamily="34" charset="-127"/>
              <a:ea typeface="NanumSquare Light" panose="020B0600000101010101" pitchFamily="34" charset="-127"/>
              <a:cs typeface="함초롬바탕"/>
            </a:endParaRPr>
          </a:p>
          <a:p>
            <a:pPr marL="342900" indent="-342900" algn="just">
              <a:lnSpc>
                <a:spcPct val="120000"/>
              </a:lnSpc>
              <a:buFontTx/>
              <a:buChar char="-"/>
            </a:pPr>
            <a:r>
              <a:rPr lang="ko-KR" altLang="en-US" sz="2000" dirty="0">
                <a:solidFill>
                  <a:srgbClr val="000000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오로지 텍스트로만 질문과 답변 진행</a:t>
            </a:r>
            <a:endParaRPr lang="en-US" altLang="ko-KR" sz="2000" dirty="0">
              <a:solidFill>
                <a:srgbClr val="000000"/>
              </a:solidFill>
              <a:effectLst/>
              <a:latin typeface="NanumSquare Light" panose="020B0600000101010101" pitchFamily="34" charset="-127"/>
              <a:ea typeface="NanumSquare Light" panose="020B0600000101010101" pitchFamily="34" charset="-127"/>
              <a:cs typeface="함초롬바탕"/>
            </a:endParaRPr>
          </a:p>
          <a:p>
            <a:pPr marL="342900" indent="-342900" algn="just">
              <a:lnSpc>
                <a:spcPct val="120000"/>
              </a:lnSpc>
              <a:buFontTx/>
              <a:buChar char="-"/>
            </a:pPr>
            <a:endParaRPr lang="en-US" altLang="ko-KR" sz="2000" dirty="0">
              <a:solidFill>
                <a:srgbClr val="000000"/>
              </a:solidFill>
              <a:latin typeface="NanumSquare Light" panose="020B0600000101010101" pitchFamily="34" charset="-127"/>
              <a:ea typeface="NanumSquare Light" panose="020B0600000101010101" pitchFamily="34" charset="-127"/>
              <a:cs typeface="함초롬바탕"/>
            </a:endParaRPr>
          </a:p>
          <a:p>
            <a:pPr marL="342900" indent="-342900" algn="just">
              <a:lnSpc>
                <a:spcPct val="120000"/>
              </a:lnSpc>
              <a:buFontTx/>
              <a:buChar char="-"/>
            </a:pPr>
            <a:r>
              <a:rPr lang="ko-KR" altLang="en-US" sz="2000" b="1" dirty="0">
                <a:solidFill>
                  <a:srgbClr val="000000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커뮤니티에 비해 질문 게시판 활용⬇️</a:t>
            </a:r>
            <a:endParaRPr lang="en-US" altLang="ko-KR" sz="2000" b="1" dirty="0">
              <a:solidFill>
                <a:srgbClr val="000000"/>
              </a:solidFill>
              <a:latin typeface="NanumSquare Light" panose="020B0600000101010101" pitchFamily="34" charset="-127"/>
              <a:ea typeface="NanumSquare Light" panose="020B0600000101010101" pitchFamily="34" charset="-127"/>
              <a:cs typeface="함초롬바탕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dirty="0">
                <a:solidFill>
                  <a:srgbClr val="000000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: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커뮤니티에 더 중점을 둔 서비스</a:t>
            </a:r>
            <a:endParaRPr lang="en-US" altLang="ko-KR" sz="2000" dirty="0">
              <a:solidFill>
                <a:srgbClr val="000000"/>
              </a:solidFill>
              <a:effectLst/>
              <a:latin typeface="NanumSquare Light" panose="020B0600000101010101" pitchFamily="34" charset="-127"/>
              <a:ea typeface="NanumSquare Light" panose="020B0600000101010101" pitchFamily="34" charset="-127"/>
              <a:cs typeface="함초롬바탕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F6B3FF9-4EBF-F293-A175-489CC460F7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5796" y="2624099"/>
            <a:ext cx="7772400" cy="589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58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1905" y="9416303"/>
            <a:ext cx="17998336" cy="900229"/>
            <a:chOff x="-111905" y="9416303"/>
            <a:chExt cx="17998336" cy="9002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1905" y="9416303"/>
              <a:ext cx="17998336" cy="9002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60826" y="-1970"/>
            <a:ext cx="18357124" cy="10350000"/>
            <a:chOff x="-60826" y="-1970"/>
            <a:chExt cx="18357124" cy="10350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0826" y="-1970"/>
              <a:ext cx="18357124" cy="10350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751279" y="4219824"/>
            <a:ext cx="665121" cy="337672"/>
            <a:chOff x="17751279" y="4219824"/>
            <a:chExt cx="665121" cy="33767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7751279" y="4219824"/>
              <a:ext cx="665121" cy="337672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03653" y="6925602"/>
            <a:ext cx="372402" cy="344516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950148" y="9386541"/>
            <a:ext cx="16953715" cy="21429"/>
            <a:chOff x="950148" y="9386541"/>
            <a:chExt cx="16953715" cy="21429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0148" y="9386541"/>
              <a:ext cx="16953715" cy="21429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CCA772-129F-E906-472C-B0C96CFB705B}"/>
              </a:ext>
            </a:extLst>
          </p:cNvPr>
          <p:cNvGrpSpPr>
            <a:grpSpLocks/>
          </p:cNvGrpSpPr>
          <p:nvPr/>
        </p:nvGrpSpPr>
        <p:grpSpPr>
          <a:xfrm>
            <a:off x="10040635" y="3083458"/>
            <a:ext cx="720000" cy="3269055"/>
            <a:chOff x="10787958" y="3083185"/>
            <a:chExt cx="710167" cy="3269055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0787958" y="3083185"/>
              <a:ext cx="703089" cy="703089"/>
              <a:chOff x="1668838" y="6478284"/>
              <a:chExt cx="703089" cy="703089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0904" y="6678582"/>
                <a:ext cx="372402" cy="343097"/>
              </a:xfrm>
              <a:prstGeom prst="rect">
                <a:avLst/>
              </a:prstGeom>
            </p:spPr>
          </p:pic>
          <p:grpSp>
            <p:nvGrpSpPr>
              <p:cNvPr id="1016" name="그룹 1016"/>
              <p:cNvGrpSpPr/>
              <p:nvPr/>
            </p:nvGrpSpPr>
            <p:grpSpPr>
              <a:xfrm>
                <a:off x="1668838" y="6478284"/>
                <a:ext cx="703089" cy="703089"/>
                <a:chOff x="1668838" y="6478284"/>
                <a:chExt cx="703089" cy="703089"/>
              </a:xfrm>
            </p:grpSpPr>
            <p:grpSp>
              <p:nvGrpSpPr>
                <p:cNvPr id="1017" name="그룹 1017"/>
                <p:cNvGrpSpPr/>
                <p:nvPr/>
              </p:nvGrpSpPr>
              <p:grpSpPr>
                <a:xfrm>
                  <a:off x="1668838" y="6478284"/>
                  <a:ext cx="703089" cy="703089"/>
                  <a:chOff x="1668838" y="6478284"/>
                  <a:chExt cx="703089" cy="703089"/>
                </a:xfrm>
              </p:grpSpPr>
              <p:pic>
                <p:nvPicPr>
                  <p:cNvPr id="70" name="Object 69"/>
                  <p:cNvPicPr>
                    <a:picLocks noChangeAspect="1"/>
                  </p:cNvPicPr>
                  <p:nvPr/>
                </p:nvPicPr>
                <p:blipFill>
                  <a:blip r:embed="rId8" cstate="print"/>
                  <a:stretch>
                    <a:fillRect/>
                  </a:stretch>
                </p:blipFill>
                <p:spPr>
                  <a:xfrm>
                    <a:off x="1668838" y="6478284"/>
                    <a:ext cx="703089" cy="70308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2" name="Object 7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791997" y="6571354"/>
                  <a:ext cx="551947" cy="61074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8" name="그룹 1018"/>
            <p:cNvGrpSpPr/>
            <p:nvPr/>
          </p:nvGrpSpPr>
          <p:grpSpPr>
            <a:xfrm>
              <a:off x="10787959" y="4360371"/>
              <a:ext cx="703089" cy="703089"/>
              <a:chOff x="4817798" y="6485427"/>
              <a:chExt cx="703089" cy="703089"/>
            </a:xfrm>
          </p:grpSpPr>
          <p:pic>
            <p:nvPicPr>
              <p:cNvPr id="76" name="Object 7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789864" y="6685725"/>
                <a:ext cx="372402" cy="343097"/>
              </a:xfrm>
              <a:prstGeom prst="rect">
                <a:avLst/>
              </a:prstGeom>
            </p:spPr>
          </p:pic>
          <p:grpSp>
            <p:nvGrpSpPr>
              <p:cNvPr id="1019" name="그룹 1019"/>
              <p:cNvGrpSpPr/>
              <p:nvPr/>
            </p:nvGrpSpPr>
            <p:grpSpPr>
              <a:xfrm>
                <a:off x="4817798" y="6485427"/>
                <a:ext cx="703089" cy="703089"/>
                <a:chOff x="4817798" y="6485427"/>
                <a:chExt cx="703089" cy="703089"/>
              </a:xfrm>
            </p:grpSpPr>
            <p:grpSp>
              <p:nvGrpSpPr>
                <p:cNvPr id="1020" name="그룹 1020"/>
                <p:cNvGrpSpPr/>
                <p:nvPr/>
              </p:nvGrpSpPr>
              <p:grpSpPr>
                <a:xfrm>
                  <a:off x="4817798" y="6485427"/>
                  <a:ext cx="703089" cy="703089"/>
                  <a:chOff x="4817798" y="6485427"/>
                  <a:chExt cx="703089" cy="703089"/>
                </a:xfrm>
              </p:grpSpPr>
              <p:pic>
                <p:nvPicPr>
                  <p:cNvPr id="79" name="Object 78"/>
                  <p:cNvPicPr>
                    <a:picLocks noChangeAspect="1"/>
                  </p:cNvPicPr>
                  <p:nvPr/>
                </p:nvPicPr>
                <p:blipFill>
                  <a:blip r:embed="rId8" cstate="print"/>
                  <a:stretch>
                    <a:fillRect/>
                  </a:stretch>
                </p:blipFill>
                <p:spPr>
                  <a:xfrm>
                    <a:off x="4817798" y="6485427"/>
                    <a:ext cx="703089" cy="70308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81" name="Object 80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4940957" y="6576399"/>
                  <a:ext cx="551947" cy="61074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1" name="그룹 1021"/>
            <p:cNvGrpSpPr/>
            <p:nvPr/>
          </p:nvGrpSpPr>
          <p:grpSpPr>
            <a:xfrm>
              <a:off x="10795036" y="5649151"/>
              <a:ext cx="703089" cy="703089"/>
              <a:chOff x="7966758" y="6478284"/>
              <a:chExt cx="703089" cy="703089"/>
            </a:xfrm>
          </p:grpSpPr>
          <p:pic>
            <p:nvPicPr>
              <p:cNvPr id="85" name="Object 8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938824" y="6678582"/>
                <a:ext cx="372402" cy="343097"/>
              </a:xfrm>
              <a:prstGeom prst="rect">
                <a:avLst/>
              </a:prstGeom>
            </p:spPr>
          </p:pic>
          <p:grpSp>
            <p:nvGrpSpPr>
              <p:cNvPr id="1022" name="그룹 1022"/>
              <p:cNvGrpSpPr/>
              <p:nvPr/>
            </p:nvGrpSpPr>
            <p:grpSpPr>
              <a:xfrm>
                <a:off x="7966758" y="6478284"/>
                <a:ext cx="703089" cy="703089"/>
                <a:chOff x="7966758" y="6478284"/>
                <a:chExt cx="703089" cy="703089"/>
              </a:xfrm>
            </p:grpSpPr>
            <p:grpSp>
              <p:nvGrpSpPr>
                <p:cNvPr id="1023" name="그룹 1023"/>
                <p:cNvGrpSpPr/>
                <p:nvPr/>
              </p:nvGrpSpPr>
              <p:grpSpPr>
                <a:xfrm>
                  <a:off x="7966758" y="6478284"/>
                  <a:ext cx="703089" cy="703089"/>
                  <a:chOff x="7966758" y="6478284"/>
                  <a:chExt cx="703089" cy="703089"/>
                </a:xfrm>
              </p:grpSpPr>
              <p:pic>
                <p:nvPicPr>
                  <p:cNvPr id="88" name="Object 87"/>
                  <p:cNvPicPr>
                    <a:picLocks noChangeAspect="1"/>
                  </p:cNvPicPr>
                  <p:nvPr/>
                </p:nvPicPr>
                <p:blipFill>
                  <a:blip r:embed="rId8" cstate="print"/>
                  <a:stretch>
                    <a:fillRect/>
                  </a:stretch>
                </p:blipFill>
                <p:spPr>
                  <a:xfrm>
                    <a:off x="7966758" y="6478284"/>
                    <a:ext cx="703089" cy="70308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8089916" y="6569256"/>
                  <a:ext cx="551947" cy="61074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8C0036C-8DDF-6DF6-4AA4-36D726C49377}"/>
              </a:ext>
            </a:extLst>
          </p:cNvPr>
          <p:cNvSpPr txBox="1"/>
          <p:nvPr/>
        </p:nvSpPr>
        <p:spPr>
          <a:xfrm>
            <a:off x="1425618" y="1824453"/>
            <a:ext cx="52790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연구의 필요성 </a:t>
            </a:r>
            <a:r>
              <a:rPr kumimoji="1" lang="en-US" altLang="ko-KR" sz="48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&amp;</a:t>
            </a:r>
            <a:r>
              <a:rPr kumimoji="1" lang="ko-KR" altLang="en-US" sz="48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 목표</a:t>
            </a:r>
            <a:endParaRPr kumimoji="1" lang="ko-Kore-KR" altLang="en-US" sz="4800" dirty="0">
              <a:solidFill>
                <a:srgbClr val="3864A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C11B5-9DC3-32E6-8CE4-093D4E7C3F89}"/>
              </a:ext>
            </a:extLst>
          </p:cNvPr>
          <p:cNvSpPr txBox="1"/>
          <p:nvPr/>
        </p:nvSpPr>
        <p:spPr>
          <a:xfrm>
            <a:off x="2051658" y="779722"/>
            <a:ext cx="3723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02</a:t>
            </a:r>
            <a:r>
              <a:rPr kumimoji="1" lang="ko-KR" altLang="en-US" sz="2000" dirty="0">
                <a:solidFill>
                  <a:srgbClr val="3864AF"/>
                </a:solidFill>
                <a:latin typeface="NanumSquare_ac Light" panose="020B0600000101010101" pitchFamily="34" charset="-127"/>
                <a:ea typeface="NanumSquare_ac Light" panose="020B0600000101010101" pitchFamily="34" charset="-127"/>
              </a:rPr>
              <a:t> </a:t>
            </a:r>
            <a:r>
              <a:rPr kumimoji="1" lang="ko-KR" altLang="en-US" sz="2000" dirty="0">
                <a:solidFill>
                  <a:srgbClr val="3864AF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관련 연구 및 사례</a:t>
            </a:r>
            <a:endParaRPr kumimoji="1" lang="ko-Kore-KR" altLang="en-US" sz="2000" dirty="0">
              <a:solidFill>
                <a:srgbClr val="3864AF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endParaRPr kumimoji="1" lang="ko-Kore-KR" altLang="en-US" sz="2000" dirty="0">
              <a:solidFill>
                <a:srgbClr val="3864AF"/>
              </a:solidFill>
              <a:latin typeface="NanumSquare_ac Light" panose="020B0600000101010101" pitchFamily="34" charset="-127"/>
              <a:ea typeface="NanumSquare_ac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FBD862-8D95-3925-09D0-BA6C0572BDB9}"/>
              </a:ext>
            </a:extLst>
          </p:cNvPr>
          <p:cNvSpPr txBox="1"/>
          <p:nvPr/>
        </p:nvSpPr>
        <p:spPr>
          <a:xfrm>
            <a:off x="10878323" y="3058379"/>
            <a:ext cx="5904086" cy="809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000" dirty="0">
                <a:solidFill>
                  <a:srgbClr val="000000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주변에 붙잡고 물어볼 사람이 없어도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,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 서비스를 통해 </a:t>
            </a:r>
            <a:r>
              <a:rPr lang="en-US" altLang="ko-KR" sz="2000" dirty="0">
                <a:solidFill>
                  <a:srgbClr val="000000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1:1</a:t>
            </a:r>
            <a:r>
              <a:rPr lang="ko-KR" altLang="en-US" sz="2000" dirty="0">
                <a:solidFill>
                  <a:srgbClr val="000000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로 물어볼 사람을 찾을 수 있도록 한다</a:t>
            </a:r>
            <a:r>
              <a:rPr lang="en-US" altLang="ko-KR" sz="2000" dirty="0">
                <a:solidFill>
                  <a:srgbClr val="000000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.</a:t>
            </a:r>
            <a:endParaRPr lang="ko-KR" altLang="en-US" sz="2000" dirty="0">
              <a:solidFill>
                <a:srgbClr val="000000"/>
              </a:solidFill>
              <a:effectLst/>
              <a:latin typeface="NanumSquare Light" panose="020B0600000101010101" pitchFamily="34" charset="-127"/>
              <a:ea typeface="NanumSquare Light" panose="020B0600000101010101" pitchFamily="34" charset="-127"/>
              <a:cs typeface="함초롬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7F534A-36FD-961F-E7B5-DBE0457B8936}"/>
              </a:ext>
            </a:extLst>
          </p:cNvPr>
          <p:cNvSpPr txBox="1"/>
          <p:nvPr/>
        </p:nvSpPr>
        <p:spPr>
          <a:xfrm>
            <a:off x="10878323" y="4403556"/>
            <a:ext cx="5966821" cy="809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000" dirty="0">
                <a:solidFill>
                  <a:srgbClr val="000000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실시간으로 소통할 수 있도록 실시간 공유 코드 에디터 및 음성 대화</a:t>
            </a:r>
            <a:r>
              <a:rPr lang="en-US" altLang="ko-KR" sz="2000" dirty="0">
                <a:solidFill>
                  <a:srgbClr val="000000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등을 지원한다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.</a:t>
            </a:r>
            <a:endParaRPr lang="ko-KR" altLang="en-US" sz="2000" dirty="0">
              <a:solidFill>
                <a:srgbClr val="000000"/>
              </a:solidFill>
              <a:effectLst/>
              <a:latin typeface="NanumSquare Light" panose="020B0600000101010101" pitchFamily="34" charset="-127"/>
              <a:ea typeface="NanumSquare Light" panose="020B0600000101010101" pitchFamily="34" charset="-127"/>
              <a:cs typeface="함초롬바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A8A3A7-EA45-C316-58A7-05D47B93123E}"/>
              </a:ext>
            </a:extLst>
          </p:cNvPr>
          <p:cNvSpPr txBox="1"/>
          <p:nvPr/>
        </p:nvSpPr>
        <p:spPr>
          <a:xfrm>
            <a:off x="10878322" y="5640914"/>
            <a:ext cx="5966821" cy="809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000" dirty="0">
                <a:solidFill>
                  <a:srgbClr val="000000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코딩을 잘 모르는 사람도 낮은 진입장벽을 통해 편하게 질문할 수 있는 서비스를 제공한다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.</a:t>
            </a:r>
            <a:endParaRPr lang="ko-KR" altLang="en-US" sz="2000" dirty="0">
              <a:solidFill>
                <a:srgbClr val="000000"/>
              </a:solidFill>
              <a:effectLst/>
              <a:latin typeface="NanumSquare Light" panose="020B0600000101010101" pitchFamily="34" charset="-127"/>
              <a:ea typeface="NanumSquare Light" panose="020B0600000101010101" pitchFamily="34" charset="-127"/>
              <a:cs typeface="함초롬바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0D0F8A-DD75-D10F-094F-F26E3F2B02C7}"/>
              </a:ext>
            </a:extLst>
          </p:cNvPr>
          <p:cNvSpPr txBox="1"/>
          <p:nvPr/>
        </p:nvSpPr>
        <p:spPr>
          <a:xfrm>
            <a:off x="2096388" y="3397001"/>
            <a:ext cx="6028518" cy="1548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000" b="1" dirty="0">
                <a:solidFill>
                  <a:srgbClr val="000000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기존 서비스는 텍스트로만 질문과 답변이 오고 간다</a:t>
            </a:r>
            <a:endParaRPr lang="en-US" altLang="ko-KR" sz="2000" b="1" dirty="0">
              <a:solidFill>
                <a:srgbClr val="000000"/>
              </a:solidFill>
              <a:latin typeface="NanumSquare Light" panose="020B0600000101010101" pitchFamily="34" charset="-127"/>
              <a:ea typeface="NanumSquare Light" panose="020B0600000101010101" pitchFamily="34" charset="-127"/>
              <a:cs typeface="함초롬바탕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dirty="0">
                <a:solidFill>
                  <a:srgbClr val="000000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-&gt;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 바로바로 답변을 받지 못하거나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,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 답변자가 답변을 하다가 사라지는 경우도 있어 문제를 해결하기까지 오랜 시간이 걸린다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.</a:t>
            </a:r>
            <a:endParaRPr lang="ko-KR" altLang="en-US" sz="2000" dirty="0">
              <a:solidFill>
                <a:srgbClr val="000000"/>
              </a:solidFill>
              <a:effectLst/>
              <a:latin typeface="NanumSquare Light" panose="020B0600000101010101" pitchFamily="34" charset="-127"/>
              <a:ea typeface="NanumSquare Light" panose="020B0600000101010101" pitchFamily="34" charset="-127"/>
              <a:cs typeface="함초롬바탕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88E9D008-7D9F-823B-E885-7BC00AC1D8FC}"/>
              </a:ext>
            </a:extLst>
          </p:cNvPr>
          <p:cNvSpPr/>
          <p:nvPr/>
        </p:nvSpPr>
        <p:spPr>
          <a:xfrm>
            <a:off x="1546290" y="3257068"/>
            <a:ext cx="7015344" cy="1828241"/>
          </a:xfrm>
          <a:prstGeom prst="roundRect">
            <a:avLst>
              <a:gd name="adj" fmla="val 26049"/>
            </a:avLst>
          </a:prstGeom>
          <a:noFill/>
          <a:ln w="57150">
            <a:solidFill>
              <a:srgbClr val="3763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16DB21-B9FD-4D71-81CE-6EF5C64BEF44}"/>
              </a:ext>
            </a:extLst>
          </p:cNvPr>
          <p:cNvSpPr txBox="1"/>
          <p:nvPr/>
        </p:nvSpPr>
        <p:spPr>
          <a:xfrm>
            <a:off x="2108826" y="5769678"/>
            <a:ext cx="6028518" cy="2656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000" b="1" dirty="0">
                <a:solidFill>
                  <a:srgbClr val="000000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주변에 물어볼 사람이 없는 독학</a:t>
            </a:r>
            <a:r>
              <a:rPr lang="en-US" altLang="ko-KR" sz="2000" b="1" dirty="0">
                <a:solidFill>
                  <a:srgbClr val="000000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,</a:t>
            </a:r>
            <a:r>
              <a:rPr lang="ko-KR" altLang="en-US" sz="2000" b="1" dirty="0">
                <a:solidFill>
                  <a:srgbClr val="000000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 비전공자들이 어려움을 겪는다</a:t>
            </a:r>
            <a:endParaRPr lang="en-US" altLang="ko-KR" sz="2000" b="1" dirty="0">
              <a:solidFill>
                <a:srgbClr val="000000"/>
              </a:solidFill>
              <a:effectLst/>
              <a:latin typeface="NanumSquare Light" panose="020B0600000101010101" pitchFamily="34" charset="-127"/>
              <a:ea typeface="NanumSquare Light" panose="020B0600000101010101" pitchFamily="34" charset="-127"/>
              <a:cs typeface="함초롬바탕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-&gt;</a:t>
            </a:r>
            <a:r>
              <a:rPr lang="ko-KR" altLang="en-US" sz="2000" dirty="0">
                <a:solidFill>
                  <a:srgbClr val="000000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 학습 과정에서 꼬리를 무는 질문을 해결하기 위해선 텍스트보단 한 명 붙잡고 물어보고 싶을 때가 있다</a:t>
            </a:r>
            <a:r>
              <a:rPr lang="en-US" altLang="ko-KR" sz="2000" dirty="0">
                <a:solidFill>
                  <a:srgbClr val="000000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.</a:t>
            </a:r>
            <a:r>
              <a:rPr lang="ko-KR" altLang="en-US" sz="2000" dirty="0">
                <a:solidFill>
                  <a:srgbClr val="000000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 우리는 이를 위해 일회성 멘토링 서비스를 제공한다면</a:t>
            </a:r>
            <a:r>
              <a:rPr lang="en-US" altLang="ko-KR" sz="2000" dirty="0">
                <a:solidFill>
                  <a:srgbClr val="000000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,</a:t>
            </a:r>
            <a:r>
              <a:rPr lang="ko-KR" altLang="en-US" sz="2000" dirty="0">
                <a:solidFill>
                  <a:srgbClr val="000000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 멘토 회원도 부담이 적고</a:t>
            </a:r>
            <a:r>
              <a:rPr lang="en-US" altLang="ko-KR" sz="2000" dirty="0">
                <a:solidFill>
                  <a:srgbClr val="000000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,</a:t>
            </a:r>
            <a:r>
              <a:rPr lang="ko-KR" altLang="en-US" sz="2000" dirty="0">
                <a:solidFill>
                  <a:srgbClr val="000000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 멘티 회원의 학습 문제도 해결할 수 있도록 도울 수 있다고 생각한다</a:t>
            </a:r>
            <a:r>
              <a:rPr lang="en-US" altLang="ko-KR" sz="2000" dirty="0">
                <a:solidFill>
                  <a:srgbClr val="000000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함초롬바탕"/>
              </a:rPr>
              <a:t>.</a:t>
            </a:r>
            <a:endParaRPr lang="ko-KR" altLang="en-US" sz="2000" dirty="0">
              <a:solidFill>
                <a:srgbClr val="000000"/>
              </a:solidFill>
              <a:effectLst/>
              <a:latin typeface="NanumSquare Light" panose="020B0600000101010101" pitchFamily="34" charset="-127"/>
              <a:ea typeface="NanumSquare Light" panose="020B0600000101010101" pitchFamily="34" charset="-127"/>
              <a:cs typeface="함초롬바탕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1515D7B7-9EAC-3A56-E0D8-85BF43C42396}"/>
              </a:ext>
            </a:extLst>
          </p:cNvPr>
          <p:cNvSpPr/>
          <p:nvPr/>
        </p:nvSpPr>
        <p:spPr>
          <a:xfrm>
            <a:off x="1542678" y="5569509"/>
            <a:ext cx="7015345" cy="3014904"/>
          </a:xfrm>
          <a:prstGeom prst="roundRect">
            <a:avLst>
              <a:gd name="adj" fmla="val 17962"/>
            </a:avLst>
          </a:prstGeom>
          <a:noFill/>
          <a:ln w="57150">
            <a:solidFill>
              <a:srgbClr val="3763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2598</TotalTime>
  <Words>654</Words>
  <Application>Microsoft Office PowerPoint</Application>
  <PresentationFormat>사용자 지정</PresentationFormat>
  <Paragraphs>150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NanumSquare_ac</vt:lpstr>
      <vt:lpstr>Arial</vt:lpstr>
      <vt:lpstr>NanumSquare_ac Bold</vt:lpstr>
      <vt:lpstr>NanumSquare ExtraBold</vt:lpstr>
      <vt:lpstr>NanumSquare Light</vt:lpstr>
      <vt:lpstr>NanumSquare_ac Light</vt:lpstr>
      <vt:lpstr>Calibri</vt:lpstr>
      <vt:lpstr>NanumSquare</vt:lpstr>
      <vt:lpstr>NanumSquare_ac ExtraBold</vt:lpstr>
      <vt:lpstr>NanumSquare 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김정현(2020184010)</cp:lastModifiedBy>
  <cp:revision>255</cp:revision>
  <dcterms:created xsi:type="dcterms:W3CDTF">2022-12-07T23:02:17Z</dcterms:created>
  <dcterms:modified xsi:type="dcterms:W3CDTF">2023-01-04T10:46:20Z</dcterms:modified>
</cp:coreProperties>
</file>