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c="http://schemas.openxmlformats.org/drawingml/2006/chart" xmlns:dgm="http://schemas.openxmlformats.org/drawingml/2006/diagram" xmlns:dsp="http://schemas.microsoft.com/office/drawing/2008/diagram" xmlns:hp="http://schemas.haansoft.com/office/presentation/8.0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FFFC4-0CCA-40E8-95B6-742FDB5FEA85}" v="8" dt="2023-11-30T06:16:22.485"/>
    <p1510:client id="{400DD6C3-64A5-4FB6-BCA9-3EDC9090E1E5}" v="143" dt="2023-11-30T06:08:58.045"/>
    <p1510:client id="{69B52B24-EE48-4FDD-BE60-10D4076D58AA}" v="4" dt="2023-11-29T18:19:02.056"/>
    <p1510:client id="{9A59900A-48C7-4BA4-9265-EBA4EB1DC66E}" v="2" dt="2023-11-29T14:29:57.243"/>
    <p1510:client id="{E11CE47B-8CF8-44DE-90AE-8C50AB47B155}" v="12" dt="2023-11-30T06:13:49.096"/>
    <p1510:client id="{FAABF416-4E7A-4FE1-8662-FE305DCDE2CD}" v="228" dt="2023-11-30T06:15:30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49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429000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09599" y="2090750"/>
            <a:ext cx="10972799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09599" y="2643182"/>
            <a:ext cx="10972799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09599" y="790563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871991" y="2286000"/>
            <a:ext cx="7048499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51999" y="1882654"/>
            <a:ext cx="8687999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2346" y="1368897"/>
            <a:ext cx="10983382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238502"/>
            <a:ext cx="10363199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63083" y="3806828"/>
            <a:ext cx="10972799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38" y="30670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987" y="309547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5074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무중력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tukcomCD2024/4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/?hl=ko" TargetMode="External"/><Relationship Id="rId2" Type="http://schemas.openxmlformats.org/officeDocument/2006/relationships/hyperlink" Target="https://cloud.google.com/speech-to-text?hl=k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enkoff/WebRTC-SS" TargetMode="External"/><Relationship Id="rId4" Type="http://schemas.openxmlformats.org/officeDocument/2006/relationships/hyperlink" Target="https://developers.naver.com/docs/papago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휴대 전화, 정보기기, 텍스트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19820" r="26990"/>
          <a:stretch>
            <a:fillRect/>
          </a:stretch>
        </p:blipFill>
        <p:spPr>
          <a:xfrm>
            <a:off x="5975116" y="0"/>
            <a:ext cx="621688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876" y="1891570"/>
            <a:ext cx="5443996" cy="184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>
                <a:solidFill>
                  <a:schemeClr val="tx1"/>
                </a:solidFill>
              </a:rPr>
              <a:t>실시간 통역 음성 채팅 어플리케이션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>
                <a:solidFill>
                  <a:schemeClr val="tx1"/>
                </a:solidFill>
              </a:rPr>
              <a:t>(Interpretation Voice Chat Application)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1600">
              <a:solidFill>
                <a:srgbClr val="000000"/>
              </a:solidFill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5100">
                <a:solidFill>
                  <a:srgbClr val="000000"/>
                </a:solidFill>
                <a:latin typeface="Pretendard SemiBold"/>
                <a:ea typeface="Pretendard SemiBold"/>
              </a:rPr>
              <a:t>“</a:t>
            </a:r>
            <a:r>
              <a:rPr lang="ko-KR" altLang="en-US" sz="5100">
                <a:solidFill>
                  <a:srgbClr val="000000"/>
                </a:solidFill>
                <a:latin typeface="Pretendard SemiBold"/>
                <a:ea typeface="Pretendard SemiBold"/>
              </a:rPr>
              <a:t>말만해</a:t>
            </a:r>
            <a:r>
              <a:rPr lang="en-US" altLang="ko-KR" sz="5100">
                <a:solidFill>
                  <a:srgbClr val="000000"/>
                </a:solidFill>
                <a:latin typeface="Pretendard SemiBold"/>
                <a:ea typeface="Pretendard SemiBold"/>
              </a:rPr>
              <a:t>”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11466" y="5308860"/>
            <a:ext cx="2251724" cy="118528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2019152011</a:t>
            </a:r>
            <a:r>
              <a:rPr lang="ko-KR" altLang="en-US">
                <a:solidFill>
                  <a:srgbClr val="404040"/>
                </a:solidFill>
              </a:rPr>
              <a:t> 김성민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2019152002</a:t>
            </a:r>
            <a:r>
              <a:rPr lang="ko-KR" altLang="en-US">
                <a:solidFill>
                  <a:srgbClr val="404040"/>
                </a:solidFill>
              </a:rPr>
              <a:t> 강지석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2019152003</a:t>
            </a:r>
            <a:r>
              <a:rPr lang="ko-KR" altLang="en-US">
                <a:solidFill>
                  <a:srgbClr val="404040"/>
                </a:solidFill>
              </a:rPr>
              <a:t> 강진혁 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2019152008</a:t>
            </a:r>
            <a:r>
              <a:rPr lang="ko-KR" altLang="en-US">
                <a:solidFill>
                  <a:srgbClr val="404040"/>
                </a:solidFill>
              </a:rPr>
              <a:t> 김범진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시스템  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CF49F-4F6A-DC56-A7B9-3744AF8E301A}"/>
              </a:ext>
            </a:extLst>
          </p:cNvPr>
          <p:cNvSpPr txBox="1"/>
          <p:nvPr/>
        </p:nvSpPr>
        <p:spPr>
          <a:xfrm>
            <a:off x="3051717" y="3242475"/>
            <a:ext cx="610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5F4146-8055-E438-60C7-7F761E2B1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" t="4831" r="6036" b="8285"/>
          <a:stretch/>
        </p:blipFill>
        <p:spPr>
          <a:xfrm>
            <a:off x="735980" y="1139954"/>
            <a:ext cx="10720040" cy="49437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676400" y="330199"/>
            <a:ext cx="22250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시스템  수행  시나리오</a:t>
            </a:r>
          </a:p>
        </p:txBody>
      </p:sp>
      <p:pic>
        <p:nvPicPr>
          <p:cNvPr id="2" name="그림 1" descr="텍스트, 스크린샷, 도표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730" t="4970" r="2110" b="3400"/>
          <a:stretch>
            <a:fillRect/>
          </a:stretch>
        </p:blipFill>
        <p:spPr>
          <a:xfrm>
            <a:off x="1344374" y="801511"/>
            <a:ext cx="9915906" cy="5965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5"/>
          <p:cNvSpPr txBox="1"/>
          <p:nvPr/>
        </p:nvSpPr>
        <p:spPr>
          <a:xfrm>
            <a:off x="363837" y="1428211"/>
            <a:ext cx="11466757" cy="39087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404040"/>
                </a:solidFill>
              </a:rPr>
              <a:t>실시간 통역 음성 채팅 </a:t>
            </a:r>
            <a:r>
              <a:rPr lang="ko-KR" altLang="en-US" sz="2800" b="1" err="1">
                <a:solidFill>
                  <a:srgbClr val="404040"/>
                </a:solidFill>
              </a:rPr>
              <a:t>Application</a:t>
            </a:r>
            <a:endParaRPr lang="ko-KR" altLang="en-US" sz="2800" b="1">
              <a:solidFill>
                <a:srgbClr val="404040"/>
              </a:solidFill>
            </a:endParaRPr>
          </a:p>
          <a:p>
            <a:pPr marL="0" indent="0"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endParaRPr lang="ko-KR" altLang="en-US" sz="2000" b="1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 b="0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네이버, 카카오, 구글 등의 로그인 </a:t>
            </a:r>
            <a:r>
              <a:rPr lang="ko-KR" altLang="en-US" sz="2000" err="1">
                <a:solidFill>
                  <a:srgbClr val="404040"/>
                </a:solidFill>
              </a:rPr>
              <a:t>API를</a:t>
            </a:r>
            <a:r>
              <a:rPr lang="ko-KR" altLang="en-US" sz="2000">
                <a:solidFill>
                  <a:srgbClr val="404040"/>
                </a:solidFill>
              </a:rPr>
              <a:t> 통해 회원가입 및 로그인</a:t>
            </a: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사용자 정보를 통해 사용자 검색 및 친구 추가</a:t>
            </a: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최대 4인이 참가 가능한 음성 채팅 방 생성, 채팅방에 사용자 초대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음성 채팅 중 상대방에게 받은 음성을 번역 후 음성으로 들음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번역된 음성의 목소리 구분을 위한 </a:t>
            </a:r>
            <a:r>
              <a:rPr lang="ko-KR" altLang="en-US" sz="2000" err="1">
                <a:solidFill>
                  <a:srgbClr val="404040"/>
                </a:solidFill>
              </a:rPr>
              <a:t>Custom</a:t>
            </a:r>
            <a:r>
              <a:rPr lang="ko-KR" altLang="en-US" sz="2000">
                <a:solidFill>
                  <a:srgbClr val="404040"/>
                </a:solidFill>
              </a:rPr>
              <a:t> </a:t>
            </a:r>
            <a:r>
              <a:rPr lang="ko-KR" altLang="en-US" sz="2000" err="1">
                <a:solidFill>
                  <a:srgbClr val="404040"/>
                </a:solidFill>
              </a:rPr>
              <a:t>Voice</a:t>
            </a:r>
            <a:r>
              <a:rPr lang="ko-KR" altLang="en-US" sz="2000">
                <a:solidFill>
                  <a:srgbClr val="404040"/>
                </a:solidFill>
              </a:rPr>
              <a:t> TTS 이용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676400" y="330199"/>
            <a:ext cx="17297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개발 예상 결과물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07488"/>
            <a:ext cx="784081" cy="424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3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5"/>
          <p:cNvSpPr txBox="1"/>
          <p:nvPr/>
        </p:nvSpPr>
        <p:spPr>
          <a:xfrm>
            <a:off x="761726" y="3316078"/>
            <a:ext cx="5051871" cy="15873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/>
              <a:t>👉 애자일 개발 방법론 채택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endParaRPr lang="ko-KR" altLang="en-US" sz="1400"/>
          </a:p>
          <a:p>
            <a:pPr marL="0" indent="0">
              <a:lnSpc>
                <a:spcPct val="120000"/>
              </a:lnSpc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/>
              <a:t>-</a:t>
            </a:r>
            <a:r>
              <a:rPr lang="ko-KR" altLang="en-US" sz="2000"/>
              <a:t> 매주 회의를 거쳐 </a:t>
            </a:r>
            <a:r>
              <a:rPr lang="ko-KR" altLang="en-US" sz="2000" b="1">
                <a:solidFill>
                  <a:srgbClr val="3057B9"/>
                </a:solidFill>
              </a:rPr>
              <a:t>스프린트 작성</a:t>
            </a:r>
          </a:p>
          <a:p>
            <a:pPr marL="0" indent="0">
              <a:lnSpc>
                <a:spcPct val="120000"/>
              </a:lnSpc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/>
              <a:t>-</a:t>
            </a:r>
            <a:r>
              <a:rPr lang="ko-KR" altLang="en-US" sz="2000"/>
              <a:t> 애자일 방법론을 지원하는 </a:t>
            </a:r>
            <a:r>
              <a:rPr lang="en-US" altLang="ko-KR" sz="2000" b="1">
                <a:solidFill>
                  <a:srgbClr val="3057B9"/>
                </a:solidFill>
              </a:rPr>
              <a:t>Jira S/W</a:t>
            </a:r>
            <a:r>
              <a:rPr lang="en-US" altLang="ko-KR" sz="2000">
                <a:solidFill>
                  <a:srgbClr val="0000FF"/>
                </a:solidFill>
              </a:rPr>
              <a:t> </a:t>
            </a:r>
            <a:r>
              <a:rPr lang="ko-KR" altLang="en-US" sz="2000"/>
              <a:t>이용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1726" y="2163997"/>
            <a:ext cx="4326089" cy="590907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31425"/>
            <a:ext cx="5334274" cy="3505380"/>
          </a:xfrm>
          <a:prstGeom prst="rect">
            <a:avLst/>
          </a:prstGeom>
        </p:spPr>
      </p:pic>
      <p:sp>
        <p:nvSpPr>
          <p:cNvPr id="1027" name="TextBox 4"/>
          <p:cNvSpPr txBox="1"/>
          <p:nvPr/>
        </p:nvSpPr>
        <p:spPr>
          <a:xfrm>
            <a:off x="1676400" y="330199"/>
            <a:ext cx="17678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000" b="0" spc="-3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개발 </a:t>
            </a:r>
            <a:r>
              <a:rPr lang="ko-KR" altLang="en-US" sz="2000" b="0" spc="-3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방법 및 환경</a:t>
            </a:r>
            <a:endParaRPr lang="ko-KR" sz="2000" b="0" spc="-3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3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5"/>
          <p:cNvSpPr/>
          <p:nvPr/>
        </p:nvSpPr>
        <p:spPr>
          <a:xfrm>
            <a:off x="648275" y="1523990"/>
            <a:ext cx="1226194" cy="190500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/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solidFill>
                  <a:srgbClr val="FF0000"/>
                </a:solidFill>
                <a:effectLst/>
              </a:rPr>
              <a:t>H/W</a:t>
            </a:r>
            <a:endParaRPr kumimoji="1" lang="ko-KR" altLang="en-US" sz="1600" b="0" i="0" u="none" strike="noStrike" cap="none" normalizeH="0" baseline="0">
              <a:solidFill>
                <a:srgbClr val="FF0000"/>
              </a:solidFill>
              <a:effectLst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2872487" y="4184010"/>
            <a:ext cx="7131720" cy="21196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 b="0" i="0">
                <a:solidFill>
                  <a:srgbClr val="000000"/>
                </a:solidFill>
                <a:effectLst/>
              </a:rPr>
              <a:t>&lt;</a:t>
            </a:r>
            <a:r>
              <a:rPr lang="ko-KR" altLang="en-US" sz="1600" b="0" i="0">
                <a:solidFill>
                  <a:srgbClr val="000000"/>
                </a:solidFill>
                <a:effectLst/>
              </a:rPr>
              <a:t>앱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서비스 개발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OS : AOS, IOS 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DBMS</a:t>
            </a:r>
            <a:r>
              <a:rPr lang="ko-KR" altLang="en-US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00"/>
                </a:solidFill>
              </a:rPr>
              <a:t>MySQL, Mongo DB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Web Server Apache-tomcat, Netty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Server(Back-end) – Java Spring, Flask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client(front-end) – XML 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rgbClr val="000000"/>
                </a:solidFill>
              </a:rPr>
              <a:t>사용언어 </a:t>
            </a:r>
            <a:r>
              <a:rPr lang="en-US" altLang="ko-KR" sz="1600">
                <a:solidFill>
                  <a:srgbClr val="000000"/>
                </a:solidFill>
              </a:rPr>
              <a:t>: Python, Java, Kotlin, Swift</a:t>
            </a:r>
          </a:p>
        </p:txBody>
      </p:sp>
      <p:sp>
        <p:nvSpPr>
          <p:cNvPr id="30" name="직사각형 5"/>
          <p:cNvSpPr/>
          <p:nvPr/>
        </p:nvSpPr>
        <p:spPr>
          <a:xfrm>
            <a:off x="652873" y="4233699"/>
            <a:ext cx="1226194" cy="190500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/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solidFill>
                  <a:srgbClr val="FF0000"/>
                </a:solidFill>
                <a:effectLst/>
              </a:rPr>
              <a:t>S/W</a:t>
            </a: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</p:txBody>
      </p:sp>
      <p:pic>
        <p:nvPicPr>
          <p:cNvPr id="2" name="그림 1" descr="정보기기, 전자 기기, 휴대용 통신 장치, 휴대 전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9359" y="1277815"/>
            <a:ext cx="2556757" cy="2556757"/>
          </a:xfrm>
          <a:prstGeom prst="rect">
            <a:avLst/>
          </a:prstGeom>
        </p:spPr>
      </p:pic>
      <p:pic>
        <p:nvPicPr>
          <p:cNvPr id="7" name="그림 6" descr="정보기기, 전자 기기, 전자제품, 휴대 전화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22750" t="9880" r="24410" b="10490"/>
          <a:stretch>
            <a:fillRect/>
          </a:stretch>
        </p:blipFill>
        <p:spPr>
          <a:xfrm>
            <a:off x="2830968" y="1119169"/>
            <a:ext cx="2473600" cy="2850220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1676400" y="330199"/>
            <a:ext cx="17678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개발 </a:t>
            </a:r>
            <a:r>
              <a:rPr lang="ko-KR" altLang="en-US" sz="2000" b="0" spc="-300">
                <a:solidFill>
                  <a:schemeClr val="dk1"/>
                </a:solidFill>
              </a:rPr>
              <a:t>방법 및 환경</a:t>
            </a:r>
            <a:endParaRPr lang="ko-KR" sz="2000" b="0" spc="-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4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Group 37"/>
          <p:cNvGraphicFramePr/>
          <p:nvPr>
            <p:extLst>
              <p:ext uri="{D42A27DB-BD31-4B8C-83A1-F6EECF244321}">
                <p14:modId xmlns:p14="http://schemas.microsoft.com/office/powerpoint/2010/main" val="1150607468"/>
              </p:ext>
            </p:extLst>
          </p:nvPr>
        </p:nvGraphicFramePr>
        <p:xfrm>
          <a:off x="539552" y="1593751"/>
          <a:ext cx="11051239" cy="4696722"/>
        </p:xfrm>
        <a:graphic>
          <a:graphicData uri="http://schemas.openxmlformats.org/drawingml/2006/table">
            <a:tbl>
              <a:tblPr firstRow="1" bandRow="1"/>
              <a:tblGrid>
                <a:gridCol w="12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256"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9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김성민</a:t>
                      </a:r>
                      <a:r>
                        <a:rPr kumimoji="1" lang="en-US" altLang="ko-KR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조장</a:t>
                      </a:r>
                      <a:r>
                        <a:rPr kumimoji="1" lang="en-US" altLang="ko-KR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강지석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강진혁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김범진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569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자료수집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유사서비스 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사용할 서버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번역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관련 기술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수집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514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Front-end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서버 설계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Front-end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3838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번역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API, custom voice TTS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altLang="ko-KR" sz="1600"/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453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Android application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D5B5B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서버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보조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lang="ko-KR" alt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서버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핵심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IOS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application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D5B5B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서버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보조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lang="ko-KR" alt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STT,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번역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API, custom voice TTS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930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테스트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다수의 사용자간 실시간 통역 통화 기능 데모 및 테스트 후 유지보수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676400" y="330199"/>
            <a:ext cx="11010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업무  </a:t>
            </a:r>
            <a:r>
              <a:rPr lang="ko-KR" altLang="en-US" sz="2000" b="0" spc="-300">
                <a:solidFill>
                  <a:schemeClr val="dk1"/>
                </a:solidFill>
              </a:rPr>
              <a:t>분담</a:t>
            </a:r>
            <a:endParaRPr lang="ko-KR" sz="2000" b="0" spc="-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5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내용 개체 틀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30699"/>
              </p:ext>
            </p:extLst>
          </p:nvPr>
        </p:nvGraphicFramePr>
        <p:xfrm>
          <a:off x="395536" y="1196751"/>
          <a:ext cx="11451693" cy="5423629"/>
        </p:xfrm>
        <a:graphic>
          <a:graphicData uri="http://schemas.openxmlformats.org/drawingml/2006/table">
            <a:tbl>
              <a:tblPr firstRow="1" bandRow="1"/>
              <a:tblGrid>
                <a:gridCol w="172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7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항목</a:t>
                      </a:r>
                      <a:endParaRPr kumimoji="1" lang="ko-KR" altLang="en-US" sz="17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7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추진사항</a:t>
                      </a:r>
                      <a:endParaRPr kumimoji="1" lang="ko-KR" altLang="en-US" sz="17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09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09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41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요구사항 정의 및</a:t>
                      </a:r>
                    </a:p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서비스 분석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현재 번역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Voip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서비스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분석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유사 서비스 분석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41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시스템설계 및 상세 설계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시스템 설계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상세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342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</a:t>
                      </a:r>
                      <a:r>
                        <a:rPr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    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Android, IOS application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Server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Application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사용자간 통신 구현</a:t>
                      </a:r>
                    </a:p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custom voice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TTS개발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 </a:t>
                      </a:r>
                      <a:r>
                        <a:rPr lang="en-US" altLang="ko-KR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번역</a:t>
                      </a:r>
                      <a:r>
                        <a:rPr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API등을</a:t>
                      </a:r>
                      <a:r>
                        <a:rPr 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</a:t>
                      </a: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하여 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통역 통화 알고리즘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시험 및 데모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외국인을 대상으로 데모를 테스트후 보강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367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문서화 및 발표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중간 보고서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사용자 매뉴얼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전시회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정보과학회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준비 및 발표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 참가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7393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최종보고서 작성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최종보고서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CD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패키징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사용법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프로그램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개발환경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데모 동영상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직선 연결선 10"/>
          <p:cNvCxnSpPr/>
          <p:nvPr/>
        </p:nvCxnSpPr>
        <p:spPr>
          <a:xfrm>
            <a:off x="5609853" y="1817891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1" name="직선 연결선 15"/>
          <p:cNvCxnSpPr/>
          <p:nvPr/>
        </p:nvCxnSpPr>
        <p:spPr>
          <a:xfrm>
            <a:off x="5609853" y="2033915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2" name="직선 연결선 17"/>
          <p:cNvCxnSpPr/>
          <p:nvPr/>
        </p:nvCxnSpPr>
        <p:spPr>
          <a:xfrm>
            <a:off x="6509844" y="2476473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3" name="직선 연결선 19"/>
          <p:cNvCxnSpPr/>
          <p:nvPr/>
        </p:nvCxnSpPr>
        <p:spPr>
          <a:xfrm>
            <a:off x="6971626" y="3239503"/>
            <a:ext cx="2121464" cy="6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4" name="직선 연결선 21"/>
          <p:cNvCxnSpPr/>
          <p:nvPr/>
        </p:nvCxnSpPr>
        <p:spPr>
          <a:xfrm>
            <a:off x="9236018" y="4248867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5" name="직선 연결선 22"/>
          <p:cNvCxnSpPr/>
          <p:nvPr/>
        </p:nvCxnSpPr>
        <p:spPr>
          <a:xfrm>
            <a:off x="10163273" y="4841355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6" name="직선 연결선 23"/>
          <p:cNvCxnSpPr/>
          <p:nvPr/>
        </p:nvCxnSpPr>
        <p:spPr>
          <a:xfrm>
            <a:off x="11018517" y="5696599"/>
            <a:ext cx="2880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7" name="직선 연결선 25"/>
          <p:cNvCxnSpPr/>
          <p:nvPr/>
        </p:nvCxnSpPr>
        <p:spPr>
          <a:xfrm>
            <a:off x="11478735" y="6265669"/>
            <a:ext cx="28803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sp>
        <p:nvSpPr>
          <p:cNvPr id="4" name="TextBox 4"/>
          <p:cNvSpPr txBox="1"/>
          <p:nvPr/>
        </p:nvSpPr>
        <p:spPr>
          <a:xfrm>
            <a:off x="1676400" y="330199"/>
            <a:ext cx="20154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종합설계  수행  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5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4680" y="1184687"/>
            <a:ext cx="6894146" cy="58477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3200">
                <a:latin typeface="+mn-lt"/>
                <a:ea typeface="+mn-ea"/>
                <a:cs typeface="+mn-cs"/>
                <a:hlinkClick r:id="rId2"/>
              </a:rPr>
              <a:t>GitHub - tukcomCD2024/4K: 4K</a:t>
            </a:r>
            <a:endParaRPr lang="en-US" sz="3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50" y="1818040"/>
            <a:ext cx="8771207" cy="4415876"/>
          </a:xfrm>
          <a:prstGeom prst="rect">
            <a:avLst/>
          </a:prstGeom>
        </p:spPr>
      </p:pic>
      <p:pic>
        <p:nvPicPr>
          <p:cNvPr id="3074" name="Picture 2" descr="Qué es GitHub y por qué es útil en la actualidad 💻 | HACK A BOSS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560945" y="953715"/>
            <a:ext cx="2982561" cy="1988374"/>
          </a:xfrm>
          <a:prstGeom prst="rect">
            <a:avLst/>
          </a:prstGeom>
          <a:noFill/>
        </p:spPr>
      </p:pic>
      <p:sp>
        <p:nvSpPr>
          <p:cNvPr id="10" name="TextBox 4"/>
          <p:cNvSpPr txBox="1"/>
          <p:nvPr/>
        </p:nvSpPr>
        <p:spPr>
          <a:xfrm>
            <a:off x="1676400" y="330199"/>
            <a:ext cx="69151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6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444" y="1588385"/>
            <a:ext cx="10034028" cy="365990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</a:rPr>
              <a:t>Google STT API </a:t>
            </a:r>
            <a:r>
              <a:rPr lang="en-US" altLang="ko-KR" b="1" err="1">
                <a:solidFill>
                  <a:srgbClr val="404040"/>
                </a:solidFill>
              </a:rPr>
              <a:t>참고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altLang="ko-KR" b="1" err="1">
                <a:solidFill>
                  <a:srgbClr val="404040"/>
                </a:solidFill>
              </a:rPr>
              <a:t>문서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altLang="ko-KR" sz="1400">
                <a:solidFill>
                  <a:srgbClr val="404040"/>
                </a:solidFill>
                <a:hlinkClick r:id="rId2"/>
              </a:rPr>
              <a:t>Speech-to-Text: </a:t>
            </a:r>
            <a:r>
              <a:rPr lang="ko-KR" altLang="en-US" sz="1400">
                <a:solidFill>
                  <a:srgbClr val="404040"/>
                </a:solidFill>
                <a:hlinkClick r:id="rId2"/>
              </a:rPr>
              <a:t>자동 음성 인식 </a:t>
            </a:r>
            <a:r>
              <a:rPr lang="en-US" altLang="ko-KR" sz="1400">
                <a:solidFill>
                  <a:srgbClr val="404040"/>
                </a:solidFill>
                <a:hlinkClick r:id="rId2"/>
              </a:rPr>
              <a:t>| Google Cloud</a:t>
            </a:r>
            <a:endParaRPr lang="en-US" altLang="ko-KR" sz="1400">
              <a:solidFill>
                <a:srgbClr val="404040"/>
              </a:solidFill>
            </a:endParaRPr>
          </a:p>
          <a:p>
            <a:pPr lvl="0">
              <a:defRPr>
                <a:latin typeface="+mn-lt"/>
                <a:ea typeface="+mn-ea"/>
                <a:cs typeface="+mn-cs"/>
              </a:defRPr>
            </a:pPr>
            <a:endParaRPr 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</a:rPr>
              <a:t>Google </a:t>
            </a:r>
            <a:r>
              <a:rPr lang="en-US" altLang="ko-KR" b="1" err="1">
                <a:solidFill>
                  <a:srgbClr val="404040"/>
                </a:solidFill>
              </a:rPr>
              <a:t>번역</a:t>
            </a:r>
            <a:r>
              <a:rPr lang="en-US" altLang="ko-KR" b="1">
                <a:solidFill>
                  <a:srgbClr val="404040"/>
                </a:solidFill>
              </a:rPr>
              <a:t> API </a:t>
            </a:r>
            <a:r>
              <a:rPr lang="en-US" altLang="ko-KR" b="1" err="1">
                <a:solidFill>
                  <a:srgbClr val="404040"/>
                </a:solidFill>
              </a:rPr>
              <a:t>참고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altLang="ko-KR" b="1" err="1">
                <a:solidFill>
                  <a:srgbClr val="404040"/>
                </a:solidFill>
              </a:rPr>
              <a:t>문서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sz="1400">
                <a:solidFill>
                  <a:srgbClr val="404040"/>
                </a:solidFill>
                <a:hlinkClick r:id="rId3"/>
              </a:rPr>
              <a:t>https://cloud.google.com/translate/?hl=ko</a:t>
            </a:r>
            <a:endParaRPr lang="en-US" sz="1400">
              <a:solidFill>
                <a:srgbClr val="404040"/>
              </a:solidFill>
            </a:endParaRPr>
          </a:p>
          <a:p>
            <a:pPr lvl="0">
              <a:defRPr>
                <a:latin typeface="+mn-lt"/>
                <a:ea typeface="+mn-ea"/>
                <a:cs typeface="+mn-cs"/>
              </a:defRPr>
            </a:pPr>
            <a:endParaRPr lang="en-US" altLang="ko-KR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 err="1">
                <a:solidFill>
                  <a:srgbClr val="404040"/>
                </a:solidFill>
              </a:rPr>
              <a:t>파파고</a:t>
            </a:r>
            <a:r>
              <a:rPr lang="en-US" altLang="ko-KR" b="1">
                <a:solidFill>
                  <a:srgbClr val="404040"/>
                </a:solidFill>
              </a:rPr>
              <a:t> </a:t>
            </a:r>
            <a:r>
              <a:rPr lang="en-US" altLang="ko-KR" b="1" err="1">
                <a:solidFill>
                  <a:srgbClr val="404040"/>
                </a:solidFill>
              </a:rPr>
              <a:t>번역</a:t>
            </a:r>
            <a:r>
              <a:rPr lang="en-US" altLang="ko-KR" b="1">
                <a:solidFill>
                  <a:srgbClr val="404040"/>
                </a:solidFill>
              </a:rPr>
              <a:t> API </a:t>
            </a:r>
            <a:r>
              <a:rPr lang="en-US" altLang="ko-KR" b="1" err="1">
                <a:solidFill>
                  <a:srgbClr val="404040"/>
                </a:solidFill>
              </a:rPr>
              <a:t>참고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altLang="ko-KR" b="1" err="1">
                <a:solidFill>
                  <a:srgbClr val="404040"/>
                </a:solidFill>
              </a:rPr>
              <a:t>문서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sz="1400">
                <a:solidFill>
                  <a:srgbClr val="404040"/>
                </a:solidFill>
                <a:hlinkClick r:id="rId4"/>
              </a:rPr>
              <a:t>https://developers.naver.com/docs/papago/README.md</a:t>
            </a:r>
            <a:endParaRPr lang="en-US" sz="1400">
              <a:solidFill>
                <a:srgbClr val="404040"/>
              </a:solidFill>
            </a:endParaRPr>
          </a:p>
          <a:p>
            <a:pPr lvl="0">
              <a:defRPr>
                <a:latin typeface="+mn-lt"/>
                <a:ea typeface="+mn-ea"/>
                <a:cs typeface="+mn-cs"/>
              </a:defRPr>
            </a:pP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 err="1">
                <a:solidFill>
                  <a:srgbClr val="404040"/>
                </a:solidFill>
              </a:rPr>
              <a:t>깡샘의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안드로이드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앱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프로그래밍</a:t>
            </a:r>
            <a:r>
              <a:rPr lang="en-US" b="1">
                <a:solidFill>
                  <a:srgbClr val="404040"/>
                </a:solidFill>
              </a:rPr>
              <a:t> with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 err="1">
                <a:solidFill>
                  <a:srgbClr val="404040"/>
                </a:solidFill>
              </a:rPr>
              <a:t>코틀린</a:t>
            </a:r>
            <a:endParaRPr lang="ko-KR" alt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 err="1">
                <a:solidFill>
                  <a:srgbClr val="404040"/>
                </a:solidFill>
              </a:rPr>
              <a:t>Do</a:t>
            </a:r>
            <a:r>
              <a:rPr lang="ko-KR" altLang="en-US" b="1">
                <a:solidFill>
                  <a:srgbClr val="404040"/>
                </a:solidFill>
              </a:rPr>
              <a:t> </a:t>
            </a:r>
            <a:r>
              <a:rPr lang="ko-KR" altLang="en-US" b="1" err="1">
                <a:solidFill>
                  <a:srgbClr val="404040"/>
                </a:solidFill>
              </a:rPr>
              <a:t>it</a:t>
            </a:r>
            <a:r>
              <a:rPr lang="ko-KR" altLang="en-US" b="1">
                <a:solidFill>
                  <a:srgbClr val="404040"/>
                </a:solidFill>
              </a:rPr>
              <a:t>! </a:t>
            </a:r>
            <a:r>
              <a:rPr lang="ko-KR" altLang="en-US" b="1" err="1">
                <a:solidFill>
                  <a:srgbClr val="404040"/>
                </a:solidFill>
              </a:rPr>
              <a:t>스위프트로</a:t>
            </a:r>
            <a:r>
              <a:rPr lang="ko-KR" altLang="en-US" b="1">
                <a:solidFill>
                  <a:srgbClr val="404040"/>
                </a:solidFill>
              </a:rPr>
              <a:t> 아이폰 앱 만들기</a:t>
            </a: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</a:rPr>
              <a:t>Do it! </a:t>
            </a:r>
            <a:r>
              <a:rPr lang="ko-KR" altLang="en-US" b="1">
                <a:solidFill>
                  <a:srgbClr val="404040"/>
                </a:solidFill>
              </a:rPr>
              <a:t>점프 투 플라스크</a:t>
            </a: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404040"/>
                </a:solidFill>
              </a:rPr>
              <a:t>WebRTC </a:t>
            </a:r>
            <a:r>
              <a:rPr lang="en-US" b="1" err="1">
                <a:solidFill>
                  <a:srgbClr val="404040"/>
                </a:solidFill>
              </a:rPr>
              <a:t>신호</a:t>
            </a:r>
            <a:r>
              <a:rPr lang="en-US" b="1">
                <a:solidFill>
                  <a:srgbClr val="404040"/>
                </a:solidFill>
              </a:rPr>
              <a:t> </a:t>
            </a:r>
            <a:r>
              <a:rPr lang="en-US" b="1" err="1">
                <a:solidFill>
                  <a:srgbClr val="404040"/>
                </a:solidFill>
              </a:rPr>
              <a:t>서버</a:t>
            </a:r>
            <a:r>
              <a:rPr lang="en-US" b="1">
                <a:solidFill>
                  <a:srgbClr val="404040"/>
                </a:solidFill>
              </a:rPr>
              <a:t> 및 </a:t>
            </a:r>
            <a:r>
              <a:rPr lang="en-US" b="1" err="1">
                <a:solidFill>
                  <a:srgbClr val="404040"/>
                </a:solidFill>
              </a:rPr>
              <a:t>간단한</a:t>
            </a:r>
            <a:r>
              <a:rPr lang="en-US" b="1">
                <a:solidFill>
                  <a:srgbClr val="404040"/>
                </a:solidFill>
              </a:rPr>
              <a:t> </a:t>
            </a:r>
            <a:r>
              <a:rPr lang="en-US" b="1" err="1">
                <a:solidFill>
                  <a:srgbClr val="404040"/>
                </a:solidFill>
              </a:rPr>
              <a:t>영상</a:t>
            </a:r>
            <a:r>
              <a:rPr lang="en-US" b="1">
                <a:solidFill>
                  <a:srgbClr val="404040"/>
                </a:solidFill>
              </a:rPr>
              <a:t> </a:t>
            </a:r>
            <a:r>
              <a:rPr lang="en-US" b="1" err="1">
                <a:solidFill>
                  <a:srgbClr val="404040"/>
                </a:solidFill>
              </a:rPr>
              <a:t>채팅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en-US" sz="1400">
                <a:solidFill>
                  <a:srgbClr val="404040"/>
                </a:solidFill>
                <a:hlinkClick r:id="rId5"/>
              </a:rPr>
              <a:t>https://github.com/Benkoff/WebRTC-SS</a:t>
            </a:r>
            <a:endParaRPr lang="en-US" sz="1400">
              <a:solidFill>
                <a:srgbClr val="40404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76400" y="330199"/>
            <a:ext cx="23869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필요  기술  및  참고  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75" y="2074483"/>
            <a:ext cx="3982119" cy="43910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1.</a:t>
            </a:r>
            <a:r>
              <a:rPr lang="ko-KR" altLang="en-US" sz="2200">
                <a:solidFill>
                  <a:schemeClr val="tx1"/>
                </a:solidFill>
              </a:rPr>
              <a:t> 종합설계 개요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개발 내용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3.</a:t>
            </a:r>
            <a:r>
              <a:rPr lang="ko-KR" altLang="en-US" sz="2200">
                <a:solidFill>
                  <a:schemeClr val="tx1"/>
                </a:solidFill>
              </a:rPr>
              <a:t> 개발 방법 및 환경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4.</a:t>
            </a:r>
            <a:r>
              <a:rPr lang="ko-KR" altLang="en-US" sz="2200">
                <a:solidFill>
                  <a:schemeClr val="tx1"/>
                </a:solidFill>
              </a:rPr>
              <a:t> 업무 분담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5.</a:t>
            </a:r>
            <a:r>
              <a:rPr lang="ko-KR" altLang="en-US" sz="2200">
                <a:solidFill>
                  <a:schemeClr val="tx1"/>
                </a:solidFill>
              </a:rPr>
              <a:t> 종합설계 수행 일정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6.</a:t>
            </a:r>
            <a:r>
              <a:rPr lang="ko-KR" altLang="en-US" sz="2200">
                <a:solidFill>
                  <a:schemeClr val="tx1"/>
                </a:solidFill>
              </a:rPr>
              <a:t> 필요 기술 및 참고문헌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20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84810" y="607528"/>
            <a:ext cx="1468755" cy="876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5200" b="1">
                <a:solidFill>
                  <a:schemeClr val="tx1"/>
                </a:solidFill>
              </a:rPr>
              <a:t>목차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gital 2023: Global Overview Report — DataReportal – Global Digital  Insights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645" y="1533898"/>
            <a:ext cx="5491978" cy="3113050"/>
          </a:xfrm>
          <a:prstGeom prst="rect">
            <a:avLst/>
          </a:prstGeom>
        </p:spPr>
      </p:pic>
      <p:cxnSp>
        <p:nvCxnSpPr>
          <p:cNvPr id="5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 설계 개요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629" y="5405044"/>
            <a:ext cx="5446182" cy="3937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전 세계적으로 인터넷 사용자는 </a:t>
            </a:r>
            <a:r>
              <a:rPr lang="ko-KR" altLang="en-US" sz="2000" b="1">
                <a:solidFill>
                  <a:srgbClr val="3057B9"/>
                </a:solidFill>
              </a:rPr>
              <a:t>계속해서 증가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754" y="5328246"/>
            <a:ext cx="4090348" cy="6991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세계 공통어인 영어도 인터넷에서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사용되는 비율은 약 </a:t>
            </a:r>
            <a:r>
              <a:rPr lang="ko-KR" altLang="en-US" sz="2000" b="1">
                <a:solidFill>
                  <a:srgbClr val="3057B9"/>
                </a:solidFill>
              </a:rPr>
              <a:t>26%</a:t>
            </a:r>
            <a:r>
              <a:rPr lang="ko-KR" altLang="en-US" sz="2000">
                <a:solidFill>
                  <a:schemeClr val="tx1"/>
                </a:solidFill>
              </a:rPr>
              <a:t>에 불과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1205" y="1215483"/>
            <a:ext cx="4081346" cy="37579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tx1"/>
                </a:solidFill>
              </a:rPr>
              <a:t>Part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962" y="5737974"/>
            <a:ext cx="12197963" cy="4513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3057B9"/>
                </a:solidFill>
              </a:rPr>
              <a:t> </a:t>
            </a:r>
            <a:r>
              <a:rPr lang="en-US" altLang="ko-KR" sz="2400" b="1">
                <a:solidFill>
                  <a:srgbClr val="3057B9"/>
                </a:solidFill>
              </a:rPr>
              <a:t>“ </a:t>
            </a:r>
            <a:r>
              <a:rPr lang="ko-KR" altLang="en-US" sz="2400" b="1">
                <a:solidFill>
                  <a:srgbClr val="3057B9"/>
                </a:solidFill>
              </a:rPr>
              <a:t>인터넷 상에서 언어의 장벽 없이 음성 소통가능한 서비스가 필요</a:t>
            </a:r>
            <a:r>
              <a:rPr lang="en-US" altLang="ko-KR" sz="2400" b="1">
                <a:solidFill>
                  <a:srgbClr val="3057B9"/>
                </a:solidFill>
              </a:rPr>
              <a:t> 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전화 통화하는 사람들 스마트 폰으로 전화 통신 및 대화로 전화하는 남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3" y="1134121"/>
            <a:ext cx="5287987" cy="3435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3347" y="2247723"/>
            <a:ext cx="829892" cy="22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3131" y="3467100"/>
            <a:ext cx="573559" cy="279306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tx1"/>
                </a:solidFill>
              </a:rPr>
              <a:t>종합 설계 개요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-5964" y="5215796"/>
            <a:ext cx="12197965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595959"/>
                </a:solidFill>
              </a:rPr>
              <a:t>따라서 다른 나라의 사람과 인터넷 음성 통화 시 </a:t>
            </a:r>
            <a:r>
              <a:rPr lang="ko-KR" altLang="en-US" sz="2000" b="1">
                <a:solidFill>
                  <a:srgbClr val="595959"/>
                </a:solidFill>
              </a:rPr>
              <a:t>불편함</a:t>
            </a:r>
            <a:r>
              <a:rPr lang="ko-KR" altLang="en-US" sz="2000">
                <a:solidFill>
                  <a:srgbClr val="595959"/>
                </a:solidFill>
              </a:rPr>
              <a:t>이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26" y="5261966"/>
            <a:ext cx="12192828" cy="45112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solidFill>
                  <a:srgbClr val="3057B9"/>
                </a:solidFill>
              </a:rPr>
              <a:t>“ </a:t>
            </a:r>
            <a:r>
              <a:rPr lang="ko-KR" altLang="en-US" sz="2400" b="1">
                <a:solidFill>
                  <a:srgbClr val="3057B9"/>
                </a:solidFill>
              </a:rPr>
              <a:t>실시간 통역 음성 채팅 애플리케이션</a:t>
            </a:r>
            <a:r>
              <a:rPr lang="en-US" altLang="ko-KR" sz="2400" b="1">
                <a:solidFill>
                  <a:srgbClr val="3057B9"/>
                </a:solidFill>
              </a:rPr>
              <a:t> 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3" descr="남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0140" y="2609083"/>
            <a:ext cx="1456340" cy="1456340"/>
          </a:xfrm>
          <a:prstGeom prst="rect">
            <a:avLst/>
          </a:prstGeom>
        </p:spPr>
      </p:pic>
      <p:sp>
        <p:nvSpPr>
          <p:cNvPr id="20" name="말풍선: 타원형 4"/>
          <p:cNvSpPr/>
          <p:nvPr/>
        </p:nvSpPr>
        <p:spPr>
          <a:xfrm>
            <a:off x="4036212" y="1981992"/>
            <a:ext cx="743951" cy="55838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28575" cap="flat" cmpd="sng" algn="ctr">
            <a:solidFill>
              <a:srgbClr val="4472C4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effectLst/>
              </a:rPr>
              <a:t>hi</a:t>
            </a:r>
            <a:endParaRPr kumimoji="1" lang="ko-KR" altLang="en-US" sz="1600" b="0" i="0" u="none" strike="noStrike" cap="none" normalizeH="0" baseline="0">
              <a:effectLst/>
            </a:endParaRPr>
          </a:p>
        </p:txBody>
      </p:sp>
      <p:pic>
        <p:nvPicPr>
          <p:cNvPr id="21" name="그래픽 6" descr="여자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2595" y="2609082"/>
            <a:ext cx="1456340" cy="1456340"/>
          </a:xfrm>
          <a:prstGeom prst="rect">
            <a:avLst/>
          </a:prstGeom>
        </p:spPr>
      </p:pic>
      <p:sp>
        <p:nvSpPr>
          <p:cNvPr id="22" name="말풍선: 타원형 12"/>
          <p:cNvSpPr/>
          <p:nvPr/>
        </p:nvSpPr>
        <p:spPr>
          <a:xfrm>
            <a:off x="7131977" y="2054699"/>
            <a:ext cx="1299593" cy="486494"/>
          </a:xfrm>
          <a:prstGeom prst="wedgeEllipseCallout">
            <a:avLst>
              <a:gd name="adj1" fmla="val 21757"/>
              <a:gd name="adj2" fmla="val 55455"/>
            </a:avLst>
          </a:prstGeom>
          <a:solidFill>
            <a:schemeClr val="bg1"/>
          </a:solidFill>
          <a:ln w="28575" cap="flat" cmpd="sng" algn="ctr">
            <a:solidFill>
              <a:srgbClr val="4472C4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1" latinLnBrk="1" hangingPunct="1">
              <a:defRPr>
                <a:latin typeface="+mn-lt"/>
                <a:ea typeface="+mn-ea"/>
                <a:cs typeface="+mn-cs"/>
              </a:defRPr>
            </a:pPr>
            <a:r>
              <a:rPr lang="ja-JP" altLang="en-US" sz="1100"/>
              <a:t>こんにちは</a:t>
            </a:r>
            <a:endParaRPr kumimoji="1" lang="ko-KR" altLang="en-US" sz="1100" b="0" i="0" u="none" strike="noStrike" cap="none" normalizeH="0" baseline="0">
              <a:solidFill>
                <a:schemeClr val="tx2"/>
              </a:solidFill>
              <a:effectLst/>
            </a:endParaRPr>
          </a:p>
        </p:txBody>
      </p:sp>
      <p:pic>
        <p:nvPicPr>
          <p:cNvPr id="23" name="그래픽 9" descr="스마트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8718" y="3031389"/>
            <a:ext cx="876632" cy="802796"/>
          </a:xfrm>
          <a:prstGeom prst="rect">
            <a:avLst/>
          </a:prstGeom>
        </p:spPr>
      </p:pic>
      <p:pic>
        <p:nvPicPr>
          <p:cNvPr id="24" name="그래픽 15" descr="스마트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0298" y="3031389"/>
            <a:ext cx="876632" cy="802796"/>
          </a:xfrm>
          <a:prstGeom prst="rect">
            <a:avLst/>
          </a:prstGeom>
        </p:spPr>
      </p:pic>
      <p:cxnSp>
        <p:nvCxnSpPr>
          <p:cNvPr id="25" name="직선 연결선 13"/>
          <p:cNvCxnSpPr/>
          <p:nvPr/>
        </p:nvCxnSpPr>
        <p:spPr>
          <a:xfrm>
            <a:off x="5628600" y="3418339"/>
            <a:ext cx="8411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 설계 개요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-828" y="4803526"/>
            <a:ext cx="12192828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595959"/>
                </a:solidFill>
              </a:rPr>
              <a:t>사용자가 말하면 바로 상대방에게 번역된 내용을 들려주는 </a:t>
            </a:r>
          </a:p>
        </p:txBody>
      </p:sp>
      <p:sp>
        <p:nvSpPr>
          <p:cNvPr id="5" name="말풍선: 타원형 12">
            <a:extLst>
              <a:ext uri="{FF2B5EF4-FFF2-40B4-BE49-F238E27FC236}">
                <a16:creationId xmlns:a16="http://schemas.microsoft.com/office/drawing/2014/main" id="{8D7EED41-1669-1191-75D7-E3984A1E12AA}"/>
              </a:ext>
            </a:extLst>
          </p:cNvPr>
          <p:cNvSpPr/>
          <p:nvPr/>
        </p:nvSpPr>
        <p:spPr>
          <a:xfrm>
            <a:off x="4768338" y="2537779"/>
            <a:ext cx="1026423" cy="457739"/>
          </a:xfrm>
          <a:prstGeom prst="wedgeEllipseCallout">
            <a:avLst>
              <a:gd name="adj1" fmla="val 21757"/>
              <a:gd name="adj2" fmla="val 554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rgbClr val="000000"/>
                </a:solidFill>
                <a:ea typeface="+mn-lt"/>
                <a:cs typeface="+mn-lt"/>
              </a:rPr>
              <a:t>hi</a:t>
            </a:r>
            <a:endParaRPr lang="ko-KR"/>
          </a:p>
        </p:txBody>
      </p:sp>
      <p:sp>
        <p:nvSpPr>
          <p:cNvPr id="10" name="말풍선: 타원형 4">
            <a:extLst>
              <a:ext uri="{FF2B5EF4-FFF2-40B4-BE49-F238E27FC236}">
                <a16:creationId xmlns:a16="http://schemas.microsoft.com/office/drawing/2014/main" id="{ADA61B65-1779-2561-CB33-135F799E2E2E}"/>
              </a:ext>
            </a:extLst>
          </p:cNvPr>
          <p:cNvSpPr/>
          <p:nvPr/>
        </p:nvSpPr>
        <p:spPr>
          <a:xfrm>
            <a:off x="6316462" y="2493825"/>
            <a:ext cx="1204026" cy="48649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kumimoji="1" lang="ja-JP" altLang="en-US" sz="1100">
                <a:solidFill>
                  <a:srgbClr val="000000"/>
                </a:solidFill>
                <a:ea typeface="MS PGothic"/>
              </a:rPr>
              <a:t>こんにちは</a:t>
            </a:r>
            <a:endParaRPr lang="en-US" sz="1100">
              <a:solidFill>
                <a:srgbClr val="000000"/>
              </a:solidFill>
              <a:ea typeface="MS PGothic"/>
              <a:cs typeface="Tahoma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2" grpId="0" animBg="1"/>
      <p:bldP spid="26" grpId="0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0C2F54-1206-D5C7-2388-CDEC040C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28871"/>
              </p:ext>
            </p:extLst>
          </p:nvPr>
        </p:nvGraphicFramePr>
        <p:xfrm>
          <a:off x="455341" y="3187524"/>
          <a:ext cx="11327926" cy="179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428303855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2557973991"/>
                    </a:ext>
                  </a:extLst>
                </a:gridCol>
              </a:tblGrid>
              <a:tr h="1791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>
                          <a:solidFill>
                            <a:srgbClr val="404040"/>
                          </a:solidFill>
                        </a:rPr>
                        <a:t>Zoom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800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다양한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 협업 도구를 지원하는 </a:t>
                      </a:r>
                      <a:r>
                        <a:rPr lang="ko-KR" altLang="en-US" sz="1800" err="1">
                          <a:solidFill>
                            <a:srgbClr val="595959"/>
                          </a:solidFill>
                        </a:rPr>
                        <a:t>Conference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ko-KR" altLang="en-US" sz="1800" err="1">
                          <a:solidFill>
                            <a:srgbClr val="595959"/>
                          </a:solidFill>
                        </a:rPr>
                        <a:t>call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 서비스</a:t>
                      </a:r>
                      <a:endParaRPr lang="en-US" altLang="ko-KR" b="1">
                        <a:solidFill>
                          <a:srgbClr val="3057B9"/>
                        </a:solidFill>
                      </a:endParaRPr>
                    </a:p>
                    <a:p>
                      <a:pPr algn="l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화상통화시 말한내용을 번역하여 자막으로 띄워주는 기능 지원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400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번역한 내용을 음성으로 들려주는 기능이 없어 화면을 보기 힘들 경우 소통이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08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ADD08-3059-EC9A-562D-8551A8C8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8275"/>
              </p:ext>
            </p:extLst>
          </p:nvPr>
        </p:nvGraphicFramePr>
        <p:xfrm>
          <a:off x="455341" y="4948339"/>
          <a:ext cx="11327926" cy="1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3849734275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1544533041"/>
                    </a:ext>
                  </a:extLst>
                </a:gridCol>
              </a:tblGrid>
              <a:tr h="14666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>
                          <a:solidFill>
                            <a:srgbClr val="5C5C5C"/>
                          </a:solidFill>
                        </a:rPr>
                        <a:t>Google </a:t>
                      </a:r>
                      <a:r>
                        <a:rPr lang="ko-KR" altLang="en-US">
                          <a:solidFill>
                            <a:srgbClr val="5C5C5C"/>
                          </a:solidFill>
                        </a:rPr>
                        <a:t>번역기</a:t>
                      </a:r>
                      <a:endParaRPr lang="en-US">
                        <a:solidFill>
                          <a:srgbClr val="5C5C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음성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을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입력하면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실시간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번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역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서비스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를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제공</a:t>
                      </a:r>
                      <a:endParaRPr lang="en-US" altLang="ko-KR" sz="16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en-US" altLang="ko-KR" sz="400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통화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기능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제공하지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않음</a:t>
                      </a:r>
                      <a:endParaRPr lang="en-US" altLang="ko-KR" sz="160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882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EB0429-A121-72AA-EA3E-FD31D90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39034"/>
              </p:ext>
            </p:extLst>
          </p:nvPr>
        </p:nvGraphicFramePr>
        <p:xfrm>
          <a:off x="455341" y="1062645"/>
          <a:ext cx="11327926" cy="211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3618756761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493479448"/>
                    </a:ext>
                  </a:extLst>
                </a:gridCol>
              </a:tblGrid>
              <a:tr h="593637"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유사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서비스</a:t>
                      </a:r>
                      <a:endParaRPr lang="en-US" sz="160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특징</a:t>
                      </a:r>
                      <a:endParaRPr lang="en-US" sz="160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466073"/>
                  </a:ext>
                </a:extLst>
              </a:tr>
              <a:tr h="152373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solidFill>
                            <a:srgbClr val="5C5C5C"/>
                          </a:solidFill>
                        </a:rPr>
                        <a:t>카카오톡</a:t>
                      </a:r>
                      <a:endParaRPr lang="en-US">
                        <a:solidFill>
                          <a:srgbClr val="5C5C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800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다수의 사용자 간에 통화 및 메신저 주고받는 응용 프로그램</a:t>
                      </a:r>
                      <a:endParaRPr lang="en-US" altLang="ko-KR" b="1">
                        <a:solidFill>
                          <a:srgbClr val="3057B9"/>
                        </a:solidFill>
                      </a:endParaRPr>
                    </a:p>
                    <a:p>
                      <a:pPr algn="l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메신저 사용시 텍스트를 입력하면 번역기능 지원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400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통화 시 지원하는 번역 서비스가 없어 외국인과 통화 시 소통이 어려움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18131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</a:p>
        </p:txBody>
      </p:sp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1395" y="2200851"/>
            <a:ext cx="2406348" cy="768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7637" y="3628910"/>
            <a:ext cx="2185639" cy="109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49462" y="5435076"/>
            <a:ext cx="1185223" cy="2849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9540" y="5679177"/>
            <a:ext cx="1185223" cy="2924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9540" y="5973921"/>
            <a:ext cx="1185223" cy="355274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330199"/>
            <a:ext cx="18916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관련  연구  및  사례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676400" y="330199"/>
            <a:ext cx="259651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연구  개발  효과  및  필요성</a:t>
            </a: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1252043" y="1156067"/>
          <a:ext cx="9389923" cy="5197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0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147"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Google 번역기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endParaRPr lang="en-US" altLang="ko-KR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말만해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062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Conference Call 기능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062"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번역 기능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062"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음성 번역 자막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062"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실시간 통역 통화</a:t>
                      </a:r>
                      <a:endParaRPr lang="en-US" altLang="ko-KR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225" y="1720211"/>
            <a:ext cx="11615775" cy="10618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eaLnBrk="0" hangingPunct="0">
              <a:spcBef>
                <a:spcPct val="20000"/>
              </a:spcBef>
              <a:buClr>
                <a:srgbClr val="CC6600"/>
              </a:buClr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3057B9"/>
                </a:solidFill>
              </a:rPr>
              <a:t>최종목표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1500">
              <a:solidFill>
                <a:srgbClr val="40404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 - </a:t>
            </a:r>
            <a:r>
              <a:rPr lang="ko-KR" altLang="en-US" sz="2000">
                <a:solidFill>
                  <a:srgbClr val="404040"/>
                </a:solidFill>
              </a:rPr>
              <a:t>다수의 사용자간 통화 시 음성을 번역해 들려주는 실시간 통역 음성 채팅 서비스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676400" y="330199"/>
            <a:ext cx="10629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개발 목표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576223" y="3429000"/>
            <a:ext cx="11615776" cy="24301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3057B9"/>
                </a:solidFill>
              </a:rPr>
              <a:t>최종 목표로 하는 성능 지표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1.</a:t>
            </a:r>
            <a:r>
              <a:rPr lang="ko-KR" altLang="en-US" sz="2000">
                <a:solidFill>
                  <a:srgbClr val="404040"/>
                </a:solidFill>
              </a:rPr>
              <a:t>  최대</a:t>
            </a:r>
            <a:r>
              <a:rPr lang="ko-KR" sz="2000">
                <a:solidFill>
                  <a:srgbClr val="404040"/>
                </a:solidFill>
              </a:rPr>
              <a:t> 4</a:t>
            </a:r>
            <a:r>
              <a:rPr lang="ko-KR" altLang="en-US" sz="2000">
                <a:solidFill>
                  <a:srgbClr val="404040"/>
                </a:solidFill>
              </a:rPr>
              <a:t>인 끼리 실시간 통역 음성 채팅 서비스 제공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 </a:t>
            </a:r>
            <a:r>
              <a:rPr lang="en-US" altLang="ko-KR">
                <a:solidFill>
                  <a:srgbClr val="404040"/>
                </a:solidFill>
              </a:rPr>
              <a:t>- </a:t>
            </a:r>
            <a:r>
              <a:rPr lang="ko-KR" altLang="en-US">
                <a:solidFill>
                  <a:srgbClr val="404040"/>
                </a:solidFill>
              </a:rPr>
              <a:t>시험 방법 : 데모 시 4명이 실시간 통역 음성 채팅에 참가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2.</a:t>
            </a:r>
            <a:r>
              <a:rPr lang="ko-KR" altLang="en-US" sz="2000">
                <a:solidFill>
                  <a:srgbClr val="404040"/>
                </a:solidFill>
              </a:rPr>
              <a:t> 사용자가 말한 후 상대방에게 번역된 내용을 </a:t>
            </a:r>
            <a:r>
              <a:rPr lang="en-US" altLang="ko-KR" sz="2000">
                <a:solidFill>
                  <a:srgbClr val="404040"/>
                </a:solidFill>
              </a:rPr>
              <a:t>5</a:t>
            </a:r>
            <a:r>
              <a:rPr lang="ko-KR" altLang="en-US" sz="2000">
                <a:solidFill>
                  <a:srgbClr val="404040"/>
                </a:solidFill>
              </a:rPr>
              <a:t>초 내에 들려줌</a:t>
            </a:r>
          </a:p>
          <a:p>
            <a:pPr marL="0" indent="0">
              <a:lnSpc>
                <a:spcPct val="130000"/>
              </a:lnSpc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 - </a:t>
            </a:r>
            <a:r>
              <a:rPr lang="ko-KR" altLang="en-US">
                <a:solidFill>
                  <a:srgbClr val="404040"/>
                </a:solidFill>
              </a:rPr>
              <a:t>시험 방법 </a:t>
            </a:r>
            <a:r>
              <a:rPr lang="en-US" altLang="ko-KR">
                <a:solidFill>
                  <a:srgbClr val="404040"/>
                </a:solidFill>
              </a:rPr>
              <a:t>:</a:t>
            </a:r>
            <a:r>
              <a:rPr lang="ko-KR" altLang="en-US">
                <a:solidFill>
                  <a:srgbClr val="404040"/>
                </a:solidFill>
              </a:rPr>
              <a:t> 데모 시 시간함수를 활용하여 시간측정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1676400" y="330199"/>
            <a:ext cx="18916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개발  범위  및 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54" y="4602976"/>
            <a:ext cx="3439119" cy="910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>
                <a:solidFill>
                  <a:srgbClr val="3057B9"/>
                </a:solidFill>
                <a:cs typeface="Tahoma"/>
              </a:rPr>
              <a:t>구글 번역서버 사용</a:t>
            </a:r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rgbClr val="000205"/>
                </a:solidFill>
              </a:rPr>
              <a:t>STT, 번역 등의 API 사용</a:t>
            </a:r>
            <a:endParaRPr lang="ko-KR" altLang="en-US" sz="1600">
              <a:solidFill>
                <a:srgbClr val="000205"/>
              </a:solidFill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4660" y="4585579"/>
            <a:ext cx="3439119" cy="9084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>
                <a:solidFill>
                  <a:srgbClr val="3057B9"/>
                </a:solidFill>
              </a:rPr>
              <a:t>음성 채팅 서버 구현</a:t>
            </a:r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 err="1">
                <a:solidFill>
                  <a:srgbClr val="000205"/>
                </a:solidFill>
              </a:rPr>
              <a:t>RTC를</a:t>
            </a:r>
            <a:r>
              <a:rPr lang="ko-KR" altLang="en-US" sz="1600">
                <a:solidFill>
                  <a:srgbClr val="000205"/>
                </a:solidFill>
              </a:rPr>
              <a:t> 활용한 </a:t>
            </a:r>
            <a:r>
              <a:rPr lang="ko-KR" altLang="en-US" sz="1600" err="1">
                <a:solidFill>
                  <a:srgbClr val="000205"/>
                </a:solidFill>
              </a:rPr>
              <a:t>Mesh서버</a:t>
            </a:r>
            <a:r>
              <a:rPr lang="ko-KR" altLang="en-US" sz="1600">
                <a:solidFill>
                  <a:srgbClr val="000205"/>
                </a:solidFill>
              </a:rPr>
              <a:t> 구현</a:t>
            </a:r>
            <a:endParaRPr lang="en-US" altLang="ko-KR" sz="1600">
              <a:solidFill>
                <a:srgbClr val="000205"/>
              </a:solidFill>
            </a:endParaRPr>
          </a:p>
        </p:txBody>
      </p:sp>
      <p:pic>
        <p:nvPicPr>
          <p:cNvPr id="11" name="Picture 10" descr="Free vector illustration of language concep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825" y="2026740"/>
            <a:ext cx="3021979" cy="181494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Vector people communicating in instant messengers by voice messages in mobile app audio chat application social media online communication concept horizontal portrait vector illustration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0289" y="2128663"/>
            <a:ext cx="3133490" cy="16110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0829" y="4599956"/>
            <a:ext cx="3654780" cy="1243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b="1">
                <a:solidFill>
                  <a:srgbClr val="3057B9"/>
                </a:solidFill>
              </a:rPr>
              <a:t>사용자의 목소리를 구분을 위한 </a:t>
            </a:r>
            <a:r>
              <a:rPr lang="ko-KR" altLang="en-US" b="1" err="1">
                <a:solidFill>
                  <a:srgbClr val="3057B9"/>
                </a:solidFill>
              </a:rPr>
              <a:t>Custom</a:t>
            </a:r>
            <a:r>
              <a:rPr lang="ko-KR" altLang="en-US" b="1">
                <a:solidFill>
                  <a:srgbClr val="3057B9"/>
                </a:solidFill>
              </a:rPr>
              <a:t> </a:t>
            </a:r>
            <a:r>
              <a:rPr lang="ko-KR" altLang="en-US" b="1" err="1">
                <a:solidFill>
                  <a:srgbClr val="3057B9"/>
                </a:solidFill>
              </a:rPr>
              <a:t>Voice</a:t>
            </a:r>
            <a:endParaRPr lang="ko-KR"/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205"/>
                </a:solidFill>
              </a:rPr>
              <a:t>Custom</a:t>
            </a:r>
            <a:r>
              <a:rPr lang="en-US" altLang="ko-KR" sz="1600" b="0" spc="-300">
                <a:solidFill>
                  <a:srgbClr val="000205"/>
                </a:solidFill>
              </a:rPr>
              <a:t> voice TTS </a:t>
            </a:r>
            <a:r>
              <a:rPr lang="ko-KR" altLang="en-US" sz="1600" b="0" spc="-300">
                <a:solidFill>
                  <a:srgbClr val="000205"/>
                </a:solidFill>
              </a:rPr>
              <a:t>구현</a:t>
            </a:r>
            <a:endParaRPr lang="en-US" altLang="ko-KR" sz="1600" b="0" spc="-300">
              <a:solidFill>
                <a:srgbClr val="000205"/>
              </a:solidFill>
            </a:endParaRPr>
          </a:p>
        </p:txBody>
      </p:sp>
      <p:pic>
        <p:nvPicPr>
          <p:cNvPr id="8" name="그림 7" descr="그래픽, 상징, 클립아트, 만화 영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61921" y="2269478"/>
            <a:ext cx="1329464" cy="1329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무중력">
      <a:majorFont>
        <a:latin typeface="Tahom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무중력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15</cp:revision>
  <dcterms:created xsi:type="dcterms:W3CDTF">2021-10-22T06:13:27Z</dcterms:created>
  <dcterms:modified xsi:type="dcterms:W3CDTF">2023-11-30T06:18:04Z</dcterms:modified>
</cp:coreProperties>
</file>