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7DE"/>
          </a:solidFill>
        </a:fill>
      </a:tcStyle>
    </a:wholeTbl>
    <a:band2H>
      <a:tcTxStyle/>
      <a:tcStyle>
        <a:tcBdr/>
        <a:fill>
          <a:solidFill>
            <a:srgbClr val="E8EC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3489"/>
  </p:normalViewPr>
  <p:slideViewPr>
    <p:cSldViewPr snapToGrid="0">
      <p:cViewPr>
        <p:scale>
          <a:sx n="119" d="100"/>
          <a:sy n="119" d="100"/>
        </p:scale>
        <p:origin x="5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4k </a:t>
            </a:r>
            <a:r>
              <a:rPr kumimoji="1" lang="en-US" altLang="ko-KR" dirty="0" err="1"/>
              <a:t>ringo</a:t>
            </a:r>
            <a:r>
              <a:rPr kumimoji="1" lang="en-US" altLang="ko-KR" dirty="0"/>
              <a:t> </a:t>
            </a:r>
            <a:r>
              <a:rPr kumimoji="1" lang="ko-KR" altLang="en-US" dirty="0"/>
              <a:t>발표자 </a:t>
            </a:r>
            <a:r>
              <a:rPr kumimoji="1" lang="ko-KR" altLang="en-US" dirty="0" err="1"/>
              <a:t>강지석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발표 시작하겠습니다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494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시그널링서버는</a:t>
            </a:r>
            <a:r>
              <a:rPr kumimoji="1" lang="ko-KR" altLang="en-US" dirty="0"/>
              <a:t> 웹 소켓통신을 통해 이루어지게 됩니다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짱구와 </a:t>
            </a:r>
            <a:r>
              <a:rPr kumimoji="1" lang="ko-KR" altLang="en-US" dirty="0" err="1"/>
              <a:t>맹구는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store_user</a:t>
            </a:r>
            <a:r>
              <a:rPr kumimoji="1" lang="ko-KR" altLang="en-US" dirty="0"/>
              <a:t>로 서버에 </a:t>
            </a:r>
            <a:r>
              <a:rPr kumimoji="1" lang="ko-KR" altLang="en-US" dirty="0" err="1"/>
              <a:t>등록하게됩니다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짱구는 </a:t>
            </a:r>
            <a:r>
              <a:rPr kumimoji="1" lang="ko-KR" altLang="en-US" dirty="0" err="1"/>
              <a:t>맹구가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접속해있는지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start_call</a:t>
            </a:r>
            <a:r>
              <a:rPr kumimoji="1" lang="ko-KR" altLang="en-US" dirty="0"/>
              <a:t>로 확인을 하게 되고</a:t>
            </a:r>
            <a:r>
              <a:rPr kumimoji="1" lang="en-US" altLang="ko-KR" dirty="0"/>
              <a:t>, </a:t>
            </a:r>
          </a:p>
          <a:p>
            <a:r>
              <a:rPr kumimoji="1" lang="ko-KR" altLang="en-US" dirty="0"/>
              <a:t>맹구에게 </a:t>
            </a:r>
            <a:r>
              <a:rPr kumimoji="1" lang="en-US" altLang="ko-KR" dirty="0" err="1"/>
              <a:t>create_offer</a:t>
            </a:r>
            <a:r>
              <a:rPr kumimoji="1" lang="ko-KR" altLang="en-US" dirty="0"/>
              <a:t>로 전화를 겁니다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이떄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sdp</a:t>
            </a:r>
            <a:r>
              <a:rPr kumimoji="1" lang="ko-KR" altLang="en-US" dirty="0"/>
              <a:t>정보를 보내게 되고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맹구는</a:t>
            </a:r>
            <a:r>
              <a:rPr kumimoji="1" lang="ko-KR" altLang="en-US" dirty="0"/>
              <a:t> 짱구와 통화를 하고싶다면 짱구의 </a:t>
            </a:r>
            <a:r>
              <a:rPr kumimoji="1" lang="en-US" altLang="ko-KR" dirty="0" err="1"/>
              <a:t>sdp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받고 자신의 </a:t>
            </a:r>
            <a:r>
              <a:rPr kumimoji="1" lang="en-US" altLang="ko-KR" dirty="0" err="1"/>
              <a:t>sdp</a:t>
            </a:r>
            <a:r>
              <a:rPr kumimoji="1" lang="ko-KR" altLang="en-US" dirty="0"/>
              <a:t>도 보내게 됩니다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짱구는 </a:t>
            </a:r>
            <a:r>
              <a:rPr kumimoji="1" lang="ko-KR" altLang="en-US" dirty="0" err="1"/>
              <a:t>맹구의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sdp</a:t>
            </a:r>
            <a:r>
              <a:rPr kumimoji="1" lang="ko-KR" altLang="en-US" dirty="0"/>
              <a:t>정보를 받고나서 이제 짱구와 </a:t>
            </a:r>
            <a:r>
              <a:rPr kumimoji="1" lang="ko-KR" altLang="en-US" dirty="0" err="1"/>
              <a:t>맹구는</a:t>
            </a:r>
            <a:r>
              <a:rPr kumimoji="1" lang="ko-KR" altLang="en-US" dirty="0"/>
              <a:t> 실제 </a:t>
            </a:r>
            <a:r>
              <a:rPr kumimoji="1" lang="ko-KR" altLang="en-US" dirty="0" err="1"/>
              <a:t>통신을하기위해</a:t>
            </a:r>
            <a:r>
              <a:rPr kumimoji="1" lang="ko-KR" altLang="en-US" dirty="0"/>
              <a:t> 인터넷상에서 길을 </a:t>
            </a:r>
            <a:r>
              <a:rPr kumimoji="1" lang="ko-KR" altLang="en-US" dirty="0" err="1"/>
              <a:t>찾게됩니다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Stun</a:t>
            </a:r>
            <a:r>
              <a:rPr kumimoji="1" lang="ko-KR" altLang="en-US" dirty="0"/>
              <a:t>서버로 길을 찾는데 성공한다면 </a:t>
            </a:r>
            <a:r>
              <a:rPr kumimoji="1" lang="en-US" altLang="ko-KR" dirty="0"/>
              <a:t>p2p</a:t>
            </a:r>
            <a:r>
              <a:rPr kumimoji="1" lang="ko-KR" altLang="en-US" dirty="0"/>
              <a:t>통신이 이루어지게 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길을 찾지 못하면 데이터를 전달해주는 </a:t>
            </a:r>
            <a:r>
              <a:rPr kumimoji="1" lang="en-US" altLang="ko-KR" dirty="0"/>
              <a:t>turn</a:t>
            </a:r>
            <a:r>
              <a:rPr kumimoji="1" lang="ko-KR" altLang="en-US" dirty="0"/>
              <a:t>서버를 </a:t>
            </a:r>
            <a:r>
              <a:rPr kumimoji="1" lang="ko-KR" altLang="en-US" dirty="0" err="1"/>
              <a:t>이용하게됩니다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749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번역서비스 모듈입니다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432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번역서비스 모듈도 웹 소켓을 통해 이루어 </a:t>
            </a:r>
            <a:r>
              <a:rPr kumimoji="1" lang="ko-KR" altLang="en-US" dirty="0" err="1"/>
              <a:t>지게됩니다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각 클라이언트는 </a:t>
            </a:r>
            <a:r>
              <a:rPr kumimoji="1" lang="ko-KR" altLang="en-US" dirty="0" err="1"/>
              <a:t>내장되어있는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STT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TTS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서버에 텍스트를 보내고 받은 텍스트를 듣습니다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서버는 클라이언트에게 받은 텍스트를 </a:t>
            </a:r>
            <a:r>
              <a:rPr kumimoji="1" lang="ko-KR" altLang="en-US" dirty="0" err="1"/>
              <a:t>파파고</a:t>
            </a:r>
            <a:r>
              <a:rPr kumimoji="1" lang="en-US" altLang="ko-KR" dirty="0" err="1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번역된 텍스트를 받고 각 클라이언트에게 전달해주게 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35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방언 서비스 모듈입니다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971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방언 </a:t>
            </a:r>
            <a:r>
              <a:rPr kumimoji="1" lang="en-US" altLang="ko-KR" dirty="0" err="1"/>
              <a:t>api</a:t>
            </a:r>
            <a:r>
              <a:rPr kumimoji="1" lang="ko-KR" altLang="en-US" dirty="0"/>
              <a:t>는 발표가 끝난 후 다음 스프린트 기간 때 번역서비스 모듈과 연결 할 예정입니다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구현 </a:t>
            </a:r>
            <a:r>
              <a:rPr kumimoji="1" lang="en-US" altLang="ko-KR" dirty="0" err="1"/>
              <a:t>api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ui</a:t>
            </a:r>
            <a:r>
              <a:rPr kumimoji="1" lang="ko-KR" altLang="en-US" dirty="0"/>
              <a:t>설계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데모 환경 설계는 넘어가도록 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348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504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발표는 </a:t>
            </a:r>
            <a:r>
              <a:rPr kumimoji="1" lang="ko-KR" altLang="en-US" dirty="0" err="1"/>
              <a:t>여기까지이고</a:t>
            </a:r>
            <a:r>
              <a:rPr kumimoji="1" lang="en-US" altLang="ko-KR" dirty="0"/>
              <a:t>, </a:t>
            </a:r>
          </a:p>
          <a:p>
            <a:r>
              <a:rPr kumimoji="1" lang="ko-KR" altLang="en-US" dirty="0"/>
              <a:t>데모를 위한 준비를 시작하겠습니다</a:t>
            </a:r>
            <a:r>
              <a:rPr kumimoji="1" lang="en-US" altLang="ko-KR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68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목차는 다음과 같습니다</a:t>
            </a:r>
            <a:r>
              <a:rPr kumimoji="1"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지난 발표에서의 지적사항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개발 내용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시스템 수행 시나리오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시스템 구성도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시스템 모듈 상세 설계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데모 시나리오 순으로 진행하겠습니다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 지난 발표때와 겹치는 부분은 간략하게 설명하고 넘어가겠습니다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10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지난 발표에서의 지적 사항은 </a:t>
            </a: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+mj-lt"/>
                <a:ea typeface="+mj-ea"/>
                <a:cs typeface="+mj-cs"/>
                <a:sym typeface="Helvetica"/>
              </a:rPr>
              <a:t>시스템</a:t>
            </a:r>
            <a:r>
              <a:rPr lang="ko-KR" altLang="en-US" dirty="0"/>
              <a:t> </a:t>
            </a:r>
            <a:r>
              <a:rPr lang="ko-KR" altLang="en-US" dirty="0">
                <a:latin typeface="+mj-lt"/>
                <a:ea typeface="+mj-ea"/>
                <a:cs typeface="+mj-cs"/>
                <a:sym typeface="Helvetica"/>
              </a:rPr>
              <a:t>구성도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>
                <a:latin typeface="+mj-lt"/>
                <a:ea typeface="+mj-ea"/>
                <a:cs typeface="+mj-cs"/>
                <a:sym typeface="Helvetica"/>
              </a:rPr>
              <a:t>명의 클라이언트를</a:t>
            </a:r>
            <a:r>
              <a:rPr lang="ko-KR" altLang="en-US" dirty="0"/>
              <a:t> </a:t>
            </a:r>
            <a:r>
              <a:rPr lang="ko-KR" altLang="en-US" dirty="0">
                <a:latin typeface="+mj-lt"/>
                <a:ea typeface="+mj-ea"/>
                <a:cs typeface="+mj-cs"/>
                <a:sym typeface="Helvetica"/>
              </a:rPr>
              <a:t>표시해서</a:t>
            </a:r>
            <a:r>
              <a:rPr lang="ko-KR" altLang="en-US" dirty="0"/>
              <a:t> </a:t>
            </a:r>
            <a:r>
              <a:rPr lang="ko-KR" altLang="en-US" dirty="0">
                <a:latin typeface="+mj-lt"/>
                <a:ea typeface="+mj-ea"/>
                <a:cs typeface="+mj-cs"/>
                <a:sym typeface="Helvetica"/>
              </a:rPr>
              <a:t>수정할 것과 </a:t>
            </a:r>
            <a:r>
              <a:rPr lang="en" altLang="ko-KR" dirty="0"/>
              <a:t>On-site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통역기능</a:t>
            </a:r>
            <a:r>
              <a:rPr lang="ko-KR" altLang="en-US" dirty="0"/>
              <a:t> </a:t>
            </a:r>
            <a:r>
              <a:rPr lang="ko-KR" altLang="en-US" dirty="0" err="1">
                <a:latin typeface="Malgun Gothic"/>
                <a:ea typeface="Malgun Gothic"/>
                <a:cs typeface="Malgun Gothic"/>
                <a:sym typeface="Malgun Gothic"/>
              </a:rPr>
              <a:t>가능하게할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 것</a:t>
            </a:r>
            <a:r>
              <a:rPr lang="ko-KR" altLang="en-US" dirty="0">
                <a:latin typeface="+mj-lt"/>
                <a:ea typeface="+mj-ea"/>
                <a:cs typeface="+mj-cs"/>
                <a:sym typeface="Helvetica"/>
              </a:rPr>
              <a:t> 입니다</a:t>
            </a:r>
            <a:r>
              <a:rPr lang="en-US" altLang="ko-KR" dirty="0">
                <a:latin typeface="+mj-lt"/>
                <a:ea typeface="+mj-ea"/>
                <a:cs typeface="+mj-cs"/>
                <a:sym typeface="Helvetica"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지적사항을 감안하여</a:t>
            </a:r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클라이언트</a:t>
            </a:r>
            <a:r>
              <a:rPr lang="ko-KR" altLang="en-US" dirty="0"/>
              <a:t> 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발신자</a:t>
            </a:r>
            <a:r>
              <a:rPr lang="en-US" altLang="ko-KR" dirty="0"/>
              <a:t>,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수신자를</a:t>
            </a:r>
            <a:r>
              <a:rPr lang="ko-KR" altLang="en-US" dirty="0"/>
              <a:t>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알아보기</a:t>
            </a:r>
            <a:r>
              <a:rPr lang="ko-KR" altLang="en-US" dirty="0"/>
              <a:t>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쉽게</a:t>
            </a:r>
            <a:r>
              <a:rPr lang="ko-KR" altLang="en-US" dirty="0"/>
              <a:t>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시스템</a:t>
            </a:r>
            <a:r>
              <a:rPr lang="ko-KR" altLang="en-US" dirty="0"/>
              <a:t>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구성도를</a:t>
            </a:r>
            <a:r>
              <a:rPr lang="ko-KR" altLang="en-US" dirty="0"/>
              <a:t>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수정하였고</a:t>
            </a:r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저희의 시스템은 온라인상 통화번역을 목적으로 개발하였기때문에 오프라인상에서 사용을 위한 목적은 아닙니다</a:t>
            </a:r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8647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개발 내용은 지난 </a:t>
            </a:r>
            <a:r>
              <a:rPr kumimoji="1" lang="ko-KR" altLang="en-US" dirty="0" err="1"/>
              <a:t>발표떄와</a:t>
            </a:r>
            <a:r>
              <a:rPr kumimoji="1" lang="ko-KR" altLang="en-US" dirty="0"/>
              <a:t> 같고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왼쪽 그래프에 표시된 지표는 현재까지 개발 완료된 범위입니다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726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시스템 수행 시나리오는 지난 발표때와 같고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화상통화 기능이 추가가 되었습니다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71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시스템 구성도입니다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시스템 상세설계에서 자세히 설명 해 드리겠습니다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40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데이터 베이스입니다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통화에 필요한 기본적인 구상을 나타내어 보았습니다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회원테이블과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친구관리 테이블이 있습니다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081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사용자 및 친구 관리 모듈은 대부분의 시스템과 비슷한 역할을 수행한다고 느껴 생략하겠습니다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516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통화 서비스 모듈입니다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실시간으로 통신을 하기 위해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webRTC</a:t>
            </a:r>
            <a:r>
              <a:rPr kumimoji="1" lang="ko-KR" altLang="en-US" dirty="0"/>
              <a:t>라는 기술을 사용하였고</a:t>
            </a:r>
            <a:r>
              <a:rPr kumimoji="1" lang="en-US" altLang="ko-KR" dirty="0"/>
              <a:t>, </a:t>
            </a:r>
          </a:p>
          <a:p>
            <a:r>
              <a:rPr kumimoji="1" lang="ko-KR" altLang="en-US" dirty="0" err="1"/>
              <a:t>피어간</a:t>
            </a:r>
            <a:r>
              <a:rPr kumimoji="1" lang="ko-KR" altLang="en-US" dirty="0"/>
              <a:t> 연결을 맺어주는 </a:t>
            </a:r>
            <a:r>
              <a:rPr kumimoji="1" lang="ko-KR" altLang="en-US" dirty="0" err="1"/>
              <a:t>시그널링서버와</a:t>
            </a:r>
            <a:r>
              <a:rPr kumimoji="1" lang="ko-KR" altLang="en-US" dirty="0"/>
              <a:t> 실제 인터넷망 사이에서 연결을 </a:t>
            </a:r>
            <a:r>
              <a:rPr kumimoji="1" lang="ko-KR" altLang="en-US" dirty="0" err="1"/>
              <a:t>맺기위해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sutn</a:t>
            </a:r>
            <a:r>
              <a:rPr kumimoji="1" lang="en-US" altLang="ko-KR" dirty="0"/>
              <a:t>/turn</a:t>
            </a:r>
            <a:r>
              <a:rPr kumimoji="1" lang="ko-KR" altLang="en-US" dirty="0"/>
              <a:t>서버가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52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8799" y="3429000"/>
            <a:ext cx="8534401" cy="68103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None/>
              <a:defRPr sz="3200">
                <a:solidFill>
                  <a:srgbClr val="4B5961"/>
                </a:solidFill>
              </a:defRPr>
            </a:lvl1pPr>
            <a:lvl2pPr marL="0" indent="0" algn="ctr">
              <a:spcBef>
                <a:spcPts val="700"/>
              </a:spcBef>
              <a:buClrTx/>
              <a:buSzTx/>
              <a:buNone/>
              <a:defRPr sz="3200">
                <a:solidFill>
                  <a:srgbClr val="4B5961"/>
                </a:solidFill>
              </a:defRPr>
            </a:lvl2pPr>
            <a:lvl3pPr marL="0" indent="0" algn="ctr">
              <a:spcBef>
                <a:spcPts val="700"/>
              </a:spcBef>
              <a:buClrTx/>
              <a:buSzTx/>
              <a:buNone/>
              <a:defRPr sz="3200">
                <a:solidFill>
                  <a:srgbClr val="4B5961"/>
                </a:solidFill>
              </a:defRPr>
            </a:lvl3pPr>
            <a:lvl4pPr marL="0" indent="0" algn="ctr">
              <a:spcBef>
                <a:spcPts val="700"/>
              </a:spcBef>
              <a:buClrTx/>
              <a:buSzTx/>
              <a:buNone/>
              <a:defRPr sz="3200">
                <a:solidFill>
                  <a:srgbClr val="4B5961"/>
                </a:solidFill>
              </a:defRPr>
            </a:lvl4pPr>
            <a:lvl5pPr marL="0" indent="0" algn="ctr">
              <a:spcBef>
                <a:spcPts val="700"/>
              </a:spcBef>
              <a:buClrTx/>
              <a:buSzTx/>
              <a:buNone/>
              <a:defRPr sz="3200">
                <a:solidFill>
                  <a:srgbClr val="4B5961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xfrm>
            <a:off x="609598" y="2090750"/>
            <a:ext cx="10972801" cy="1338252"/>
          </a:xfrm>
          <a:prstGeom prst="rect">
            <a:avLst/>
          </a:prstGeom>
        </p:spPr>
        <p:txBody>
          <a:bodyPr/>
          <a:lstStyle>
            <a:lvl1pPr algn="ctr">
              <a:defRPr sz="5700"/>
            </a:lvl1pPr>
          </a:lstStyle>
          <a:p>
            <a:r>
              <a:t>제목 텍스트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제목 텍스트"/>
          <p:cNvSpPr txBox="1">
            <a:spLocks noGrp="1"/>
          </p:cNvSpPr>
          <p:nvPr>
            <p:ph type="title"/>
          </p:nvPr>
        </p:nvSpPr>
        <p:spPr>
          <a:xfrm>
            <a:off x="609598" y="2643182"/>
            <a:ext cx="10972801" cy="1195376"/>
          </a:xfrm>
          <a:prstGeom prst="rect">
            <a:avLst/>
          </a:prstGeom>
        </p:spPr>
        <p:txBody>
          <a:bodyPr/>
          <a:lstStyle>
            <a:lvl1pPr algn="ctr">
              <a:defRPr sz="5400"/>
            </a:lvl1pPr>
          </a:lstStyle>
          <a:p>
            <a:r>
              <a:t>제목 텍스트</a:t>
            </a:r>
          </a:p>
        </p:txBody>
      </p:sp>
      <p:sp>
        <p:nvSpPr>
          <p:cNvPr id="9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텍스트"/>
          <p:cNvSpPr txBox="1">
            <a:spLocks noGrp="1"/>
          </p:cNvSpPr>
          <p:nvPr>
            <p:ph type="title"/>
          </p:nvPr>
        </p:nvSpPr>
        <p:spPr>
          <a:xfrm>
            <a:off x="609598" y="790562"/>
            <a:ext cx="10972801" cy="923926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제목 텍스트</a:t>
            </a:r>
          </a:p>
        </p:txBody>
      </p:sp>
      <p:sp>
        <p:nvSpPr>
          <p:cNvPr id="9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2871990" y="2286000"/>
            <a:ext cx="7048501" cy="371475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800"/>
            </a:lvl1pPr>
            <a:lvl2pPr marL="651193" indent="-384493">
              <a:lnSpc>
                <a:spcPct val="150000"/>
              </a:lnSpc>
              <a:spcBef>
                <a:spcPts val="600"/>
              </a:spcBef>
              <a:defRPr sz="2800"/>
            </a:lvl2pPr>
            <a:lvl3pPr marL="956204" indent="-414866">
              <a:lnSpc>
                <a:spcPct val="150000"/>
              </a:lnSpc>
              <a:spcBef>
                <a:spcPts val="600"/>
              </a:spcBef>
              <a:defRPr sz="2800"/>
            </a:lvl3pPr>
            <a:lvl4pPr marL="1274762" indent="-466725">
              <a:lnSpc>
                <a:spcPct val="150000"/>
              </a:lnSpc>
              <a:spcBef>
                <a:spcPts val="600"/>
              </a:spcBef>
              <a:defRPr sz="2800"/>
            </a:lvl4pPr>
            <a:lvl5pPr marL="1541462" indent="-466725">
              <a:lnSpc>
                <a:spcPct val="150000"/>
              </a:lnSpc>
              <a:spcBef>
                <a:spcPts val="6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9" name="직선 연결선 13"/>
          <p:cNvSpPr/>
          <p:nvPr/>
        </p:nvSpPr>
        <p:spPr>
          <a:xfrm>
            <a:off x="1771048" y="1882657"/>
            <a:ext cx="8649901" cy="1582"/>
          </a:xfrm>
          <a:prstGeom prst="line">
            <a:avLst/>
          </a:prstGeom>
          <a:ln w="19050" cap="sq">
            <a:solidFill>
              <a:srgbClr val="FFFFFF"/>
            </a:solidFill>
            <a:headEnd type="oval"/>
            <a:tailEnd type="oval"/>
          </a:ln>
          <a:effectLst>
            <a:outerShdw blurRad="12700" dist="25400" dir="3240000" rotWithShape="0">
              <a:srgbClr val="000000">
                <a:alpha val="67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bg>
      <p:bgPr>
        <a:gradFill flip="none" rotWithShape="1">
          <a:gsLst>
            <a:gs pos="0">
              <a:srgbClr val="FFFFFF"/>
            </a:gs>
            <a:gs pos="100000">
              <a:srgbClr val="C1C9D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63082" y="3238500"/>
            <a:ext cx="10363201" cy="54927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0">
              <a:spcBef>
                <a:spcPts val="400"/>
              </a:spcBef>
              <a:buClrTx/>
              <a:buSzTx/>
              <a:buNone/>
              <a:defRPr sz="2000"/>
            </a:lvl2pPr>
            <a:lvl3pPr marL="0" indent="0">
              <a:spcBef>
                <a:spcPts val="400"/>
              </a:spcBef>
              <a:buClrTx/>
              <a:buSzTx/>
              <a:buNone/>
              <a:defRPr sz="2000"/>
            </a:lvl3pPr>
            <a:lvl4pPr marL="0" indent="0">
              <a:spcBef>
                <a:spcPts val="400"/>
              </a:spcBef>
              <a:buClrTx/>
              <a:buSzTx/>
              <a:buNone/>
              <a:defRPr sz="2000"/>
            </a:lvl4pPr>
            <a:lvl5pPr marL="0" indent="0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7" name="제목 텍스트"/>
          <p:cNvSpPr txBox="1">
            <a:spLocks noGrp="1"/>
          </p:cNvSpPr>
          <p:nvPr>
            <p:ph type="title"/>
          </p:nvPr>
        </p:nvSpPr>
        <p:spPr>
          <a:xfrm>
            <a:off x="963082" y="3806828"/>
            <a:ext cx="10972801" cy="15510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r>
              <a:t>제목 텍스트</a:t>
            </a:r>
          </a:p>
        </p:txBody>
      </p:sp>
      <p:sp>
        <p:nvSpPr>
          <p:cNvPr id="3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텍스트"/>
          <p:cNvSpPr txBox="1">
            <a:spLocks noGrp="1"/>
          </p:cNvSpPr>
          <p:nvPr>
            <p:ph type="title"/>
          </p:nvPr>
        </p:nvSpPr>
        <p:spPr>
          <a:xfrm>
            <a:off x="603546" y="300793"/>
            <a:ext cx="10972801" cy="9239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598" y="1600200"/>
            <a:ext cx="5384801" cy="452596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bg>
      <p:bgPr>
        <a:gradFill flip="none" rotWithShape="1">
          <a:gsLst>
            <a:gs pos="0">
              <a:srgbClr val="FFFFFF"/>
            </a:gs>
            <a:gs pos="100000">
              <a:srgbClr val="C1C9D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텍스트"/>
          <p:cNvSpPr txBox="1">
            <a:spLocks noGrp="1"/>
          </p:cNvSpPr>
          <p:nvPr>
            <p:ph type="title"/>
          </p:nvPr>
        </p:nvSpPr>
        <p:spPr>
          <a:xfrm>
            <a:off x="603546" y="300793"/>
            <a:ext cx="10972801" cy="9239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제목 텍스트"/>
          <p:cNvSpPr txBox="1">
            <a:spLocks noGrp="1"/>
          </p:cNvSpPr>
          <p:nvPr>
            <p:ph type="title"/>
          </p:nvPr>
        </p:nvSpPr>
        <p:spPr>
          <a:xfrm>
            <a:off x="609637" y="306704"/>
            <a:ext cx="10972801" cy="9239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텍스트"/>
          <p:cNvSpPr txBox="1">
            <a:spLocks noGrp="1"/>
          </p:cNvSpPr>
          <p:nvPr>
            <p:ph type="title"/>
          </p:nvPr>
        </p:nvSpPr>
        <p:spPr>
          <a:xfrm>
            <a:off x="615987" y="309546"/>
            <a:ext cx="10972801" cy="9239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598" y="1600200"/>
            <a:ext cx="5384801" cy="2196002"/>
          </a:xfrm>
          <a:prstGeom prst="rect">
            <a:avLst/>
          </a:prstGeom>
        </p:spPr>
        <p:txBody>
          <a:bodyPr/>
          <a:lstStyle>
            <a:lvl1pPr marL="265111" indent="-265111">
              <a:spcBef>
                <a:spcPts val="400"/>
              </a:spcBef>
              <a:defRPr sz="2000"/>
            </a:lvl1pPr>
            <a:lvl2pPr marL="571852" indent="-305153">
              <a:spcBef>
                <a:spcPts val="400"/>
              </a:spcBef>
              <a:defRPr sz="2000"/>
            </a:lvl2pPr>
            <a:lvl3pPr marL="874712" indent="-333375">
              <a:spcBef>
                <a:spcPts val="400"/>
              </a:spcBef>
              <a:defRPr sz="2000"/>
            </a:lvl3pPr>
            <a:lvl4pPr marL="1189037" indent="-381000">
              <a:spcBef>
                <a:spcPts val="400"/>
              </a:spcBef>
              <a:defRPr sz="2000"/>
            </a:lvl4pPr>
            <a:lvl5pPr marL="1455737" indent="-381000">
              <a:spcBef>
                <a:spcPts val="400"/>
              </a:spcBef>
              <a:defRPr sz="20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제목 텍스트"/>
          <p:cNvSpPr txBox="1">
            <a:spLocks noGrp="1"/>
          </p:cNvSpPr>
          <p:nvPr>
            <p:ph type="title"/>
          </p:nvPr>
        </p:nvSpPr>
        <p:spPr>
          <a:xfrm>
            <a:off x="2305074" y="760075"/>
            <a:ext cx="7315201" cy="56674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80" name="그림 개체 틀 2"/>
          <p:cNvSpPr>
            <a:spLocks noGrp="1"/>
          </p:cNvSpPr>
          <p:nvPr>
            <p:ph type="pic" sz="half" idx="21"/>
          </p:nvPr>
        </p:nvSpPr>
        <p:spPr>
          <a:xfrm>
            <a:off x="2389715" y="1357296"/>
            <a:ext cx="7315202" cy="3757614"/>
          </a:xfrm>
          <a:prstGeom prst="rect">
            <a:avLst/>
          </a:prstGeom>
          <a:ln w="25400">
            <a:solidFill>
              <a:srgbClr val="FFFFFF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89715" y="5164149"/>
            <a:ext cx="73152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400"/>
              </a:spcBef>
              <a:buClrTx/>
              <a:buSzTx/>
              <a:buNone/>
              <a:defRPr sz="1800">
                <a:solidFill>
                  <a:schemeClr val="accent1"/>
                </a:solidFill>
              </a:defRPr>
            </a:lvl2pPr>
            <a:lvl3pPr marL="0" indent="0">
              <a:spcBef>
                <a:spcPts val="400"/>
              </a:spcBef>
              <a:buClrTx/>
              <a:buSzTx/>
              <a:buNone/>
              <a:defRPr sz="1800">
                <a:solidFill>
                  <a:schemeClr val="accent1"/>
                </a:solidFill>
              </a:defRPr>
            </a:lvl3pPr>
            <a:lvl4pPr marL="0" indent="0">
              <a:spcBef>
                <a:spcPts val="400"/>
              </a:spcBef>
              <a:buClrTx/>
              <a:buSzTx/>
              <a:buNone/>
              <a:defRPr sz="1800">
                <a:solidFill>
                  <a:schemeClr val="accent1"/>
                </a:solidFill>
              </a:defRPr>
            </a:lvl4pPr>
            <a:lvl5pPr marL="0" indent="0">
              <a:spcBef>
                <a:spcPts val="400"/>
              </a:spcBef>
              <a:buClrTx/>
              <a:buSz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09598" y="305956"/>
            <a:ext cx="10972801" cy="923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346" y="1368895"/>
            <a:ext cx="10983384" cy="477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311870" y="6404293"/>
            <a:ext cx="270529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265113" marR="0" indent="-265113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3"/>
        </a:buClr>
        <a:buSzPct val="100000"/>
        <a:buFontTx/>
        <a:buChar char="▪"/>
        <a:tabLst/>
        <a:defRPr sz="24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1pPr>
      <a:lvl2pPr marL="596265" marR="0" indent="-32956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3"/>
        </a:buClr>
        <a:buSzPct val="100000"/>
        <a:buFontTx/>
        <a:buChar char="▪"/>
        <a:tabLst/>
        <a:defRPr sz="24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2pPr>
      <a:lvl3pPr marL="896937" marR="0" indent="-355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3"/>
        </a:buClr>
        <a:buSzPct val="100000"/>
        <a:buFontTx/>
        <a:buChar char="▪"/>
        <a:tabLst/>
        <a:defRPr sz="24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3pPr>
      <a:lvl4pPr marL="1208087" marR="0" indent="-4000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3"/>
        </a:buClr>
        <a:buSzPct val="100000"/>
        <a:buFontTx/>
        <a:buChar char="–"/>
        <a:tabLst/>
        <a:defRPr sz="24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4pPr>
      <a:lvl5pPr marL="1474787" marR="0" indent="-4000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3"/>
        </a:buClr>
        <a:buSzPct val="100000"/>
        <a:buFontTx/>
        <a:buChar char="»"/>
        <a:tabLst/>
        <a:defRPr sz="24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5pPr>
      <a:lvl6pPr marL="1753392" marR="0" indent="-41195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3"/>
        </a:buClr>
        <a:buSzPct val="100000"/>
        <a:buFontTx/>
        <a:buChar char="»"/>
        <a:tabLst/>
        <a:defRPr sz="24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6pPr>
      <a:lvl7pPr marL="2016125" marR="0" indent="-4000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3"/>
        </a:buClr>
        <a:buSzPct val="100000"/>
        <a:buFontTx/>
        <a:buChar char="»"/>
        <a:tabLst/>
        <a:defRPr sz="24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7pPr>
      <a:lvl8pPr marL="2292350" marR="0" indent="-40957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3"/>
        </a:buClr>
        <a:buSzPct val="100000"/>
        <a:buFontTx/>
        <a:buChar char="»"/>
        <a:tabLst/>
        <a:defRPr sz="24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8pPr>
      <a:lvl9pPr marL="2555875" marR="0" indent="-4000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3"/>
        </a:buClr>
        <a:buSzPct val="100000"/>
        <a:buFontTx/>
        <a:buChar char="»"/>
        <a:tabLst/>
        <a:defRPr sz="2400" b="0" i="0" u="none" strike="noStrike" cap="none" spc="0" baseline="0">
          <a:solidFill>
            <a:schemeClr val="accent3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4kringo.shop:808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그림 10" descr="그림 10"/>
          <p:cNvPicPr>
            <a:picLocks noChangeAspect="1"/>
          </p:cNvPicPr>
          <p:nvPr/>
        </p:nvPicPr>
        <p:blipFill>
          <a:blip r:embed="rId3"/>
          <a:srcRect l="19820" r="26990"/>
          <a:stretch>
            <a:fillRect/>
          </a:stretch>
        </p:blipFill>
        <p:spPr>
          <a:xfrm>
            <a:off x="5975115" y="0"/>
            <a:ext cx="621688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extBox 1"/>
          <p:cNvSpPr txBox="1"/>
          <p:nvPr/>
        </p:nvSpPr>
        <p:spPr>
          <a:xfrm>
            <a:off x="427595" y="1891570"/>
            <a:ext cx="5352558" cy="1865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통역 통화 어플리케이션</a:t>
            </a:r>
          </a:p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(Interpretation Voice Call Application)</a:t>
            </a:r>
          </a:p>
          <a:p>
            <a:pPr>
              <a:defRPr sz="16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algn="ctr">
              <a:defRPr sz="5100">
                <a:latin typeface="Pretendard SemiBold"/>
                <a:ea typeface="Pretendard SemiBold"/>
                <a:cs typeface="Pretendard SemiBold"/>
                <a:sym typeface="Pretendard SemiBold"/>
              </a:defRPr>
            </a:pPr>
            <a:r>
              <a:t>“Ringo”</a:t>
            </a:r>
          </a:p>
        </p:txBody>
      </p:sp>
      <p:sp>
        <p:nvSpPr>
          <p:cNvPr id="111" name="TextBox 1"/>
          <p:cNvSpPr txBox="1"/>
          <p:nvPr/>
        </p:nvSpPr>
        <p:spPr>
          <a:xfrm>
            <a:off x="457185" y="5308861"/>
            <a:ext cx="2080229" cy="1294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2019152011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김성민</a:t>
            </a:r>
          </a:p>
          <a:p>
            <a:pPr>
              <a:defRPr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2019152002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강지석</a:t>
            </a:r>
          </a:p>
          <a:p>
            <a:pPr>
              <a:defRPr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2019152003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강진혁</a:t>
            </a:r>
            <a:r>
              <a:t> </a:t>
            </a:r>
          </a:p>
          <a:p>
            <a:pPr>
              <a:defRPr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2019152008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김범진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선 연결선 2"/>
          <p:cNvSpPr/>
          <p:nvPr/>
        </p:nvSpPr>
        <p:spPr>
          <a:xfrm>
            <a:off x="152400" y="190500"/>
            <a:ext cx="1435100" cy="0"/>
          </a:xfrm>
          <a:prstGeom prst="line">
            <a:avLst/>
          </a:prstGeom>
          <a:ln w="76200" cap="sq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9" name="TextBox 5"/>
          <p:cNvSpPr txBox="1"/>
          <p:nvPr/>
        </p:nvSpPr>
        <p:spPr>
          <a:xfrm>
            <a:off x="629428" y="345587"/>
            <a:ext cx="6999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 2</a:t>
            </a:r>
          </a:p>
        </p:txBody>
      </p:sp>
      <p:sp>
        <p:nvSpPr>
          <p:cNvPr id="170" name="직선 연결선 17"/>
          <p:cNvSpPr/>
          <p:nvPr/>
        </p:nvSpPr>
        <p:spPr>
          <a:xfrm>
            <a:off x="1587500" y="190500"/>
            <a:ext cx="10604500" cy="0"/>
          </a:xfrm>
          <a:prstGeom prst="line">
            <a:avLst/>
          </a:prstGeom>
          <a:ln w="12700" cap="sq">
            <a:solidFill>
              <a:srgbClr val="3E73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1" name="TextBox 4"/>
          <p:cNvSpPr txBox="1"/>
          <p:nvPr/>
        </p:nvSpPr>
        <p:spPr>
          <a:xfrm>
            <a:off x="1676400" y="330199"/>
            <a:ext cx="1845561" cy="423549"/>
          </a:xfrm>
          <a:prstGeom prst="rect">
            <a:avLst/>
          </a:prstGeom>
          <a:gradFill>
            <a:gsLst>
              <a:gs pos="0">
                <a:srgbClr val="5E6E79"/>
              </a:gs>
              <a:gs pos="80000">
                <a:srgbClr val="7C919F"/>
              </a:gs>
              <a:gs pos="100000">
                <a:srgbClr val="7690A1"/>
              </a:gs>
            </a:gsLst>
            <a:lin ang="16200000"/>
          </a:gradFill>
          <a:ln>
            <a:solidFill>
              <a:schemeClr val="accent1"/>
            </a:solidFill>
          </a:ln>
          <a:effectLst>
            <a:reflection stA="26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spc="-3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시스템 모듈 상세 설계</a:t>
            </a:r>
          </a:p>
        </p:txBody>
      </p:sp>
      <p:pic>
        <p:nvPicPr>
          <p:cNvPr id="172" name="붙여넣은 동영상.png" descr="붙여넣은 동영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29" y="887098"/>
            <a:ext cx="10152742" cy="5737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선 연결선 2"/>
          <p:cNvSpPr/>
          <p:nvPr/>
        </p:nvSpPr>
        <p:spPr>
          <a:xfrm>
            <a:off x="152400" y="190500"/>
            <a:ext cx="1435100" cy="0"/>
          </a:xfrm>
          <a:prstGeom prst="line">
            <a:avLst/>
          </a:prstGeom>
          <a:ln w="76200" cap="sq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5" name="TextBox 5"/>
          <p:cNvSpPr txBox="1"/>
          <p:nvPr/>
        </p:nvSpPr>
        <p:spPr>
          <a:xfrm>
            <a:off x="629428" y="345587"/>
            <a:ext cx="6999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 2</a:t>
            </a:r>
          </a:p>
        </p:txBody>
      </p:sp>
      <p:sp>
        <p:nvSpPr>
          <p:cNvPr id="176" name="직선 연결선 17"/>
          <p:cNvSpPr/>
          <p:nvPr/>
        </p:nvSpPr>
        <p:spPr>
          <a:xfrm>
            <a:off x="1587500" y="190500"/>
            <a:ext cx="10604500" cy="0"/>
          </a:xfrm>
          <a:prstGeom prst="line">
            <a:avLst/>
          </a:prstGeom>
          <a:ln w="12700" cap="sq">
            <a:solidFill>
              <a:srgbClr val="3E73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7" name="TextBox 4"/>
          <p:cNvSpPr txBox="1"/>
          <p:nvPr/>
        </p:nvSpPr>
        <p:spPr>
          <a:xfrm>
            <a:off x="1676400" y="330199"/>
            <a:ext cx="1845561" cy="423549"/>
          </a:xfrm>
          <a:prstGeom prst="rect">
            <a:avLst/>
          </a:prstGeom>
          <a:gradFill>
            <a:gsLst>
              <a:gs pos="0">
                <a:srgbClr val="5E6E79"/>
              </a:gs>
              <a:gs pos="80000">
                <a:srgbClr val="7C919F"/>
              </a:gs>
              <a:gs pos="100000">
                <a:srgbClr val="7690A1"/>
              </a:gs>
            </a:gsLst>
            <a:lin ang="16200000"/>
          </a:gradFill>
          <a:ln>
            <a:solidFill>
              <a:schemeClr val="accent1"/>
            </a:solidFill>
          </a:ln>
          <a:effectLst>
            <a:reflection stA="26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spc="-3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시스템 모듈 상세 설계</a:t>
            </a:r>
          </a:p>
        </p:txBody>
      </p:sp>
      <p:sp>
        <p:nvSpPr>
          <p:cNvPr id="178" name="TextBox 8"/>
          <p:cNvSpPr txBox="1"/>
          <p:nvPr/>
        </p:nvSpPr>
        <p:spPr>
          <a:xfrm>
            <a:off x="6546532" y="1058370"/>
            <a:ext cx="4790124" cy="3882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Helvetica"/>
              </a:defRPr>
            </a:pPr>
            <a:r>
              <a:t>번역 서비스 모듈</a:t>
            </a:r>
          </a:p>
          <a:p>
            <a:pPr>
              <a:defRPr sz="28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>
              <a:defRPr sz="28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>
              <a:defRPr sz="28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클라이언트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 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STT API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를 사용해 서버에 전달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TTS API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를 사용해 번역된 텍스트를 읽음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Tahoma"/>
                <a:ea typeface="Tahoma"/>
                <a:cs typeface="Tahoma"/>
                <a:sym typeface="Tahom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번역작업서버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클라이언트에서 받은 텍스트를 번역 후 각 클라이언트에게 전달</a:t>
            </a:r>
          </a:p>
        </p:txBody>
      </p:sp>
      <p:pic>
        <p:nvPicPr>
          <p:cNvPr id="179" name="붙여넣은 동영상.png" descr="붙여넣은 동영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2" y="1166264"/>
            <a:ext cx="6324531" cy="4525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직선 연결선 2"/>
          <p:cNvSpPr/>
          <p:nvPr/>
        </p:nvSpPr>
        <p:spPr>
          <a:xfrm>
            <a:off x="152400" y="190500"/>
            <a:ext cx="1435100" cy="0"/>
          </a:xfrm>
          <a:prstGeom prst="line">
            <a:avLst/>
          </a:prstGeom>
          <a:ln w="76200" cap="sq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2" name="TextBox 5"/>
          <p:cNvSpPr txBox="1"/>
          <p:nvPr/>
        </p:nvSpPr>
        <p:spPr>
          <a:xfrm>
            <a:off x="629428" y="345587"/>
            <a:ext cx="6999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 2</a:t>
            </a:r>
          </a:p>
        </p:txBody>
      </p:sp>
      <p:sp>
        <p:nvSpPr>
          <p:cNvPr id="183" name="직선 연결선 17"/>
          <p:cNvSpPr/>
          <p:nvPr/>
        </p:nvSpPr>
        <p:spPr>
          <a:xfrm>
            <a:off x="1587500" y="190500"/>
            <a:ext cx="10604500" cy="0"/>
          </a:xfrm>
          <a:prstGeom prst="line">
            <a:avLst/>
          </a:prstGeom>
          <a:ln w="12700" cap="sq">
            <a:solidFill>
              <a:srgbClr val="3E73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4" name="TextBox 4"/>
          <p:cNvSpPr txBox="1"/>
          <p:nvPr/>
        </p:nvSpPr>
        <p:spPr>
          <a:xfrm>
            <a:off x="1676400" y="330199"/>
            <a:ext cx="1845561" cy="423549"/>
          </a:xfrm>
          <a:prstGeom prst="rect">
            <a:avLst/>
          </a:prstGeom>
          <a:gradFill>
            <a:gsLst>
              <a:gs pos="0">
                <a:srgbClr val="5E6E79"/>
              </a:gs>
              <a:gs pos="80000">
                <a:srgbClr val="7C919F"/>
              </a:gs>
              <a:gs pos="100000">
                <a:srgbClr val="7690A1"/>
              </a:gs>
            </a:gsLst>
            <a:lin ang="16200000"/>
          </a:gradFill>
          <a:ln>
            <a:solidFill>
              <a:schemeClr val="accent1"/>
            </a:solidFill>
          </a:ln>
          <a:effectLst>
            <a:reflection stA="26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spc="-3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시스템 모듈 상세 설계</a:t>
            </a:r>
          </a:p>
        </p:txBody>
      </p:sp>
      <p:pic>
        <p:nvPicPr>
          <p:cNvPr id="185" name="붙여넣은 동영상.png" descr="붙여넣은 동영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66" y="887098"/>
            <a:ext cx="10017268" cy="5595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직선 연결선 2"/>
          <p:cNvSpPr/>
          <p:nvPr/>
        </p:nvSpPr>
        <p:spPr>
          <a:xfrm>
            <a:off x="152400" y="190500"/>
            <a:ext cx="1435100" cy="0"/>
          </a:xfrm>
          <a:prstGeom prst="line">
            <a:avLst/>
          </a:prstGeom>
          <a:ln w="76200" cap="sq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8" name="TextBox 5"/>
          <p:cNvSpPr txBox="1"/>
          <p:nvPr/>
        </p:nvSpPr>
        <p:spPr>
          <a:xfrm>
            <a:off x="629428" y="345587"/>
            <a:ext cx="6999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 2</a:t>
            </a:r>
          </a:p>
        </p:txBody>
      </p:sp>
      <p:sp>
        <p:nvSpPr>
          <p:cNvPr id="189" name="직선 연결선 17"/>
          <p:cNvSpPr/>
          <p:nvPr/>
        </p:nvSpPr>
        <p:spPr>
          <a:xfrm>
            <a:off x="1587500" y="190500"/>
            <a:ext cx="10604500" cy="0"/>
          </a:xfrm>
          <a:prstGeom prst="line">
            <a:avLst/>
          </a:prstGeom>
          <a:ln w="12700" cap="sq">
            <a:solidFill>
              <a:srgbClr val="3E73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0" name="TextBox 4"/>
          <p:cNvSpPr txBox="1"/>
          <p:nvPr/>
        </p:nvSpPr>
        <p:spPr>
          <a:xfrm>
            <a:off x="1676400" y="330199"/>
            <a:ext cx="1845561" cy="423549"/>
          </a:xfrm>
          <a:prstGeom prst="rect">
            <a:avLst/>
          </a:prstGeom>
          <a:gradFill>
            <a:gsLst>
              <a:gs pos="0">
                <a:srgbClr val="5E6E79"/>
              </a:gs>
              <a:gs pos="80000">
                <a:srgbClr val="7C919F"/>
              </a:gs>
              <a:gs pos="100000">
                <a:srgbClr val="7690A1"/>
              </a:gs>
            </a:gsLst>
            <a:lin ang="16200000"/>
          </a:gradFill>
          <a:ln>
            <a:solidFill>
              <a:schemeClr val="accent1"/>
            </a:solidFill>
          </a:ln>
          <a:effectLst>
            <a:reflection stA="26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spc="-3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시스템 모듈 상세 설계</a:t>
            </a:r>
          </a:p>
        </p:txBody>
      </p:sp>
      <p:sp>
        <p:nvSpPr>
          <p:cNvPr id="191" name="TextBox 14"/>
          <p:cNvSpPr txBox="1"/>
          <p:nvPr/>
        </p:nvSpPr>
        <p:spPr>
          <a:xfrm>
            <a:off x="6546532" y="1058370"/>
            <a:ext cx="4790124" cy="3764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Helvetica"/>
              </a:defRPr>
            </a:pPr>
            <a:r>
              <a:t>방언 서비스 모듈</a:t>
            </a:r>
          </a:p>
          <a:p>
            <a:pPr>
              <a:defRPr sz="28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>
              <a:defRPr sz="28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285750" indent="-285750">
              <a:buSzPct val="100000"/>
              <a:buFont typeface="Helvetica"/>
              <a:buChar char="-"/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클라이언트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 </a:t>
            </a:r>
          </a:p>
          <a:p>
            <a:pPr marL="285750" indent="-285750">
              <a:buSzPct val="100000"/>
              <a:buFont typeface="Helvetica"/>
              <a:buChar char="-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STT API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를</a:t>
            </a:r>
            <a:r>
              <a:t> 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사용해 서버에 전달</a:t>
            </a:r>
          </a:p>
          <a:p>
            <a:pPr marL="285750" indent="-285750">
              <a:buSzPct val="100000"/>
              <a:buFont typeface="Helvetica"/>
              <a:buChar char="-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TTS API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를</a:t>
            </a:r>
            <a:r>
              <a:t> 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사용해 번역된 텍스트를 읽음</a:t>
            </a:r>
          </a:p>
          <a:p>
            <a:pPr marL="285750" indent="-285750">
              <a:buSzPct val="100000"/>
              <a:buFont typeface="Helvetica"/>
              <a:buChar char="-"/>
              <a:defRPr>
                <a:latin typeface="Tahoma"/>
                <a:ea typeface="Tahoma"/>
                <a:cs typeface="Tahoma"/>
                <a:sym typeface="Tahom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방언 처리 서버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285750" indent="-285750">
              <a:buSzPct val="100000"/>
              <a:buFont typeface="Helvetica"/>
              <a:buChar char="-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클라이언트에서 받은 텍스트를 번역 후 각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 </a:t>
            </a:r>
            <a:r>
              <a:t>클라이언트에게 전달</a:t>
            </a:r>
          </a:p>
        </p:txBody>
      </p:sp>
      <p:pic>
        <p:nvPicPr>
          <p:cNvPr id="192" name="붙여넣은 동영상.png" descr="붙여넣은 동영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21" y="1171585"/>
            <a:ext cx="6052207" cy="4514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직선 연결선 2"/>
          <p:cNvSpPr/>
          <p:nvPr/>
        </p:nvSpPr>
        <p:spPr>
          <a:xfrm>
            <a:off x="152400" y="190500"/>
            <a:ext cx="1435100" cy="0"/>
          </a:xfrm>
          <a:prstGeom prst="line">
            <a:avLst/>
          </a:prstGeom>
          <a:ln w="76200" cap="sq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5" name="TextBox 5"/>
          <p:cNvSpPr txBox="1"/>
          <p:nvPr/>
        </p:nvSpPr>
        <p:spPr>
          <a:xfrm>
            <a:off x="629428" y="345587"/>
            <a:ext cx="6999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 2</a:t>
            </a:r>
          </a:p>
        </p:txBody>
      </p:sp>
      <p:sp>
        <p:nvSpPr>
          <p:cNvPr id="196" name="직선 연결선 17"/>
          <p:cNvSpPr/>
          <p:nvPr/>
        </p:nvSpPr>
        <p:spPr>
          <a:xfrm>
            <a:off x="1587500" y="190500"/>
            <a:ext cx="10604500" cy="0"/>
          </a:xfrm>
          <a:prstGeom prst="line">
            <a:avLst/>
          </a:prstGeom>
          <a:ln w="12700" cap="sq">
            <a:solidFill>
              <a:srgbClr val="3E73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7" name="TextBox 4"/>
          <p:cNvSpPr txBox="1"/>
          <p:nvPr/>
        </p:nvSpPr>
        <p:spPr>
          <a:xfrm>
            <a:off x="1676400" y="330199"/>
            <a:ext cx="1845561" cy="423549"/>
          </a:xfrm>
          <a:prstGeom prst="rect">
            <a:avLst/>
          </a:prstGeom>
          <a:gradFill>
            <a:gsLst>
              <a:gs pos="0">
                <a:srgbClr val="5E6E79"/>
              </a:gs>
              <a:gs pos="80000">
                <a:srgbClr val="7C919F"/>
              </a:gs>
              <a:gs pos="100000">
                <a:srgbClr val="7690A1"/>
              </a:gs>
            </a:gsLst>
            <a:lin ang="16200000"/>
          </a:gradFill>
          <a:ln>
            <a:solidFill>
              <a:schemeClr val="accent1"/>
            </a:solidFill>
          </a:ln>
          <a:effectLst>
            <a:reflection stA="26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spc="-3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시스템 모듈 상세 설계</a:t>
            </a:r>
          </a:p>
        </p:txBody>
      </p:sp>
      <p:sp>
        <p:nvSpPr>
          <p:cNvPr id="198" name="TextBox 8"/>
          <p:cNvSpPr txBox="1"/>
          <p:nvPr/>
        </p:nvSpPr>
        <p:spPr>
          <a:xfrm>
            <a:off x="998918" y="1416562"/>
            <a:ext cx="6035238" cy="41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 b="1">
                <a:latin typeface="+mj-lt"/>
                <a:ea typeface="+mj-ea"/>
                <a:cs typeface="+mj-cs"/>
                <a:sym typeface="Helvetica"/>
              </a:defRPr>
            </a:pPr>
            <a:r>
              <a:t>방언 문장을 표준어 문장으로 변환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: LSTM </a:t>
            </a:r>
            <a:r>
              <a:t>모델 사용</a:t>
            </a:r>
          </a:p>
        </p:txBody>
      </p:sp>
      <p:grpSp>
        <p:nvGrpSpPr>
          <p:cNvPr id="201" name="그림 9"/>
          <p:cNvGrpSpPr/>
          <p:nvPr/>
        </p:nvGrpSpPr>
        <p:grpSpPr>
          <a:xfrm>
            <a:off x="1150844" y="2061603"/>
            <a:ext cx="4058213" cy="4266641"/>
            <a:chOff x="0" y="0"/>
            <a:chExt cx="4058212" cy="4266640"/>
          </a:xfrm>
        </p:grpSpPr>
        <p:sp>
          <p:nvSpPr>
            <p:cNvPr id="199" name="직사각형"/>
            <p:cNvSpPr/>
            <p:nvPr/>
          </p:nvSpPr>
          <p:spPr>
            <a:xfrm>
              <a:off x="0" y="0"/>
              <a:ext cx="4058213" cy="4266641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200" name="image29.png" descr="image29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058213" cy="4266641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blurRad="50800" dist="18000" dir="5400000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202" name="TextBox 10"/>
          <p:cNvSpPr txBox="1"/>
          <p:nvPr/>
        </p:nvSpPr>
        <p:spPr>
          <a:xfrm>
            <a:off x="6093373" y="2509951"/>
            <a:ext cx="5500126" cy="3316374"/>
          </a:xfrm>
          <a:prstGeom prst="rect">
            <a:avLst/>
          </a:prstGeom>
          <a:gradFill>
            <a:gsLst>
              <a:gs pos="0">
                <a:srgbClr val="AEAEAE"/>
              </a:gs>
              <a:gs pos="35000">
                <a:srgbClr val="CDCDCD"/>
              </a:gs>
              <a:gs pos="100000">
                <a:schemeClr val="accent3">
                  <a:lumOff val="66997"/>
                </a:schemeClr>
              </a:gs>
            </a:gsLst>
            <a:lin ang="16200000"/>
          </a:gradFill>
          <a:ln w="12700" cap="sq">
            <a:solidFill>
              <a:srgbClr val="3D3D3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입력 데이터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/>
              <a:t>방언 문장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b="0"/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임베딩 레이어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/>
              <a:t>각 단어를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256 </a:t>
            </a:r>
            <a:r>
              <a:rPr b="0"/>
              <a:t>차원의 벡터로 변환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b="0"/>
          </a:p>
          <a:p>
            <a:pPr>
              <a:defRPr b="1">
                <a:latin typeface="Tahoma"/>
                <a:ea typeface="Tahoma"/>
                <a:cs typeface="Tahoma"/>
                <a:sym typeface="Tahoma"/>
              </a:defRPr>
            </a:pPr>
            <a:r>
              <a:t>LSTM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레이어</a:t>
            </a:r>
            <a:r>
              <a:rPr b="0"/>
              <a:t>: </a:t>
            </a:r>
            <a:r>
              <a:rPr b="0">
                <a:latin typeface="+mj-lt"/>
                <a:ea typeface="+mj-ea"/>
                <a:cs typeface="+mj-cs"/>
                <a:sym typeface="Helvetica"/>
              </a:rPr>
              <a:t>단기 및 장기 메모리를 관리해 시퀀스 데이터의 중요한 패턴을 학습하고 기억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 b="1">
                <a:latin typeface="Tahoma"/>
                <a:ea typeface="Tahoma"/>
                <a:cs typeface="Tahoma"/>
                <a:sym typeface="Tahoma"/>
              </a:defRPr>
            </a:pPr>
            <a:r>
              <a:t>RepactVector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레이어</a:t>
            </a:r>
            <a:r>
              <a:rPr b="0"/>
              <a:t>: </a:t>
            </a:r>
            <a:r>
              <a:rPr b="0">
                <a:latin typeface="+mj-lt"/>
                <a:ea typeface="+mj-ea"/>
                <a:cs typeface="+mj-cs"/>
                <a:sym typeface="Helvetica"/>
              </a:rPr>
              <a:t>입력 시퀀스의 특정 부분을 반복하여 출력 시퀀스의 길이를 맞추는 역할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출력 레이어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/>
              <a:t>표준어 문장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직선 연결선 2"/>
          <p:cNvSpPr/>
          <p:nvPr/>
        </p:nvSpPr>
        <p:spPr>
          <a:xfrm>
            <a:off x="152400" y="190500"/>
            <a:ext cx="1435100" cy="0"/>
          </a:xfrm>
          <a:prstGeom prst="line">
            <a:avLst/>
          </a:prstGeom>
          <a:ln w="76200" cap="sq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5" name="TextBox 5"/>
          <p:cNvSpPr txBox="1"/>
          <p:nvPr/>
        </p:nvSpPr>
        <p:spPr>
          <a:xfrm>
            <a:off x="629428" y="345587"/>
            <a:ext cx="6999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 2</a:t>
            </a:r>
          </a:p>
        </p:txBody>
      </p:sp>
      <p:sp>
        <p:nvSpPr>
          <p:cNvPr id="206" name="직선 연결선 17"/>
          <p:cNvSpPr/>
          <p:nvPr/>
        </p:nvSpPr>
        <p:spPr>
          <a:xfrm>
            <a:off x="1587500" y="190500"/>
            <a:ext cx="10604500" cy="0"/>
          </a:xfrm>
          <a:prstGeom prst="line">
            <a:avLst/>
          </a:prstGeom>
          <a:ln w="12700" cap="sq">
            <a:solidFill>
              <a:srgbClr val="3E73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7" name="TextBox 4"/>
          <p:cNvSpPr txBox="1"/>
          <p:nvPr/>
        </p:nvSpPr>
        <p:spPr>
          <a:xfrm>
            <a:off x="1676400" y="330199"/>
            <a:ext cx="1845561" cy="423549"/>
          </a:xfrm>
          <a:prstGeom prst="rect">
            <a:avLst/>
          </a:prstGeom>
          <a:gradFill>
            <a:gsLst>
              <a:gs pos="0">
                <a:srgbClr val="5E6E79"/>
              </a:gs>
              <a:gs pos="80000">
                <a:srgbClr val="7C919F"/>
              </a:gs>
              <a:gs pos="100000">
                <a:srgbClr val="7690A1"/>
              </a:gs>
            </a:gsLst>
            <a:lin ang="16200000"/>
          </a:gradFill>
          <a:ln>
            <a:solidFill>
              <a:schemeClr val="accent1"/>
            </a:solidFill>
          </a:ln>
          <a:effectLst>
            <a:reflection stA="26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spc="-3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시스템 모듈 상세 설계</a:t>
            </a:r>
          </a:p>
        </p:txBody>
      </p:sp>
      <p:sp>
        <p:nvSpPr>
          <p:cNvPr id="208" name="TextBox 3"/>
          <p:cNvSpPr txBox="1"/>
          <p:nvPr/>
        </p:nvSpPr>
        <p:spPr>
          <a:xfrm>
            <a:off x="998918" y="1416562"/>
            <a:ext cx="6035238" cy="724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 b="1">
                <a:latin typeface="+mj-lt"/>
                <a:ea typeface="+mj-ea"/>
                <a:cs typeface="+mj-cs"/>
                <a:sym typeface="Helvetica"/>
              </a:defRPr>
            </a:pPr>
            <a:r>
              <a:t>구현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API</a:t>
            </a:r>
          </a:p>
          <a:p>
            <a:pPr>
              <a:defRPr sz="2000" u="sng">
                <a:solidFill>
                  <a:srgbClr val="28D3EA"/>
                </a:solidFill>
                <a:uFill>
                  <a:solidFill>
                    <a:srgbClr val="28D3EA"/>
                  </a:solidFill>
                </a:u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https://4kringo.shop:8080/</a:t>
            </a:r>
          </a:p>
        </p:txBody>
      </p:sp>
      <p:pic>
        <p:nvPicPr>
          <p:cNvPr id="209" name="그림 4" descr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07" y="2267080"/>
            <a:ext cx="8046564" cy="4239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그림 11" descr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660" y="705364"/>
            <a:ext cx="2667002" cy="266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직선 연결선 2"/>
          <p:cNvSpPr/>
          <p:nvPr/>
        </p:nvSpPr>
        <p:spPr>
          <a:xfrm>
            <a:off x="152400" y="190500"/>
            <a:ext cx="1435100" cy="0"/>
          </a:xfrm>
          <a:prstGeom prst="line">
            <a:avLst/>
          </a:prstGeom>
          <a:ln w="76200" cap="sq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3" name="TextBox 5"/>
          <p:cNvSpPr txBox="1"/>
          <p:nvPr/>
        </p:nvSpPr>
        <p:spPr>
          <a:xfrm>
            <a:off x="629428" y="345587"/>
            <a:ext cx="6999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 2</a:t>
            </a:r>
          </a:p>
        </p:txBody>
      </p:sp>
      <p:sp>
        <p:nvSpPr>
          <p:cNvPr id="214" name="직선 연결선 17"/>
          <p:cNvSpPr/>
          <p:nvPr/>
        </p:nvSpPr>
        <p:spPr>
          <a:xfrm>
            <a:off x="1587500" y="190500"/>
            <a:ext cx="10604500" cy="0"/>
          </a:xfrm>
          <a:prstGeom prst="line">
            <a:avLst/>
          </a:prstGeom>
          <a:ln w="12700" cap="sq">
            <a:solidFill>
              <a:srgbClr val="3E73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5" name="TextBox 4"/>
          <p:cNvSpPr txBox="1"/>
          <p:nvPr/>
        </p:nvSpPr>
        <p:spPr>
          <a:xfrm>
            <a:off x="1676400" y="330199"/>
            <a:ext cx="785826" cy="429502"/>
          </a:xfrm>
          <a:prstGeom prst="rect">
            <a:avLst/>
          </a:prstGeom>
          <a:gradFill>
            <a:gsLst>
              <a:gs pos="0">
                <a:srgbClr val="5E6E79"/>
              </a:gs>
              <a:gs pos="80000">
                <a:srgbClr val="7C919F"/>
              </a:gs>
              <a:gs pos="100000">
                <a:srgbClr val="7690A1"/>
              </a:gs>
            </a:gsLst>
            <a:lin ang="16200000"/>
          </a:gradFill>
          <a:ln>
            <a:solidFill>
              <a:schemeClr val="accent1"/>
            </a:solidFill>
          </a:ln>
          <a:effectLst>
            <a:reflection stA="26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 spc="-300">
                <a:latin typeface="Tahoma"/>
                <a:ea typeface="Tahoma"/>
                <a:cs typeface="Tahoma"/>
                <a:sym typeface="Tahoma"/>
              </a:defRPr>
            </a:pPr>
            <a:r>
              <a:t>UI 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설계</a:t>
            </a:r>
            <a:r>
              <a:t> </a:t>
            </a:r>
          </a:p>
        </p:txBody>
      </p:sp>
      <p:pic>
        <p:nvPicPr>
          <p:cNvPr id="216" name="그림 1" descr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3" y="1009135"/>
            <a:ext cx="7488764" cy="5694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113" y="1009134"/>
            <a:ext cx="3765124" cy="323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그림 6" descr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409" y="4150967"/>
            <a:ext cx="957910" cy="2170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직선 연결선 2"/>
          <p:cNvSpPr/>
          <p:nvPr/>
        </p:nvSpPr>
        <p:spPr>
          <a:xfrm>
            <a:off x="152400" y="190500"/>
            <a:ext cx="1435100" cy="0"/>
          </a:xfrm>
          <a:prstGeom prst="line">
            <a:avLst/>
          </a:prstGeom>
          <a:ln w="76200" cap="sq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1" name="TextBox 5"/>
          <p:cNvSpPr txBox="1"/>
          <p:nvPr/>
        </p:nvSpPr>
        <p:spPr>
          <a:xfrm>
            <a:off x="629428" y="345587"/>
            <a:ext cx="6999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 3</a:t>
            </a:r>
          </a:p>
        </p:txBody>
      </p:sp>
      <p:sp>
        <p:nvSpPr>
          <p:cNvPr id="222" name="직선 연결선 17"/>
          <p:cNvSpPr/>
          <p:nvPr/>
        </p:nvSpPr>
        <p:spPr>
          <a:xfrm>
            <a:off x="1587500" y="190500"/>
            <a:ext cx="10604500" cy="0"/>
          </a:xfrm>
          <a:prstGeom prst="line">
            <a:avLst/>
          </a:prstGeom>
          <a:ln w="12700" cap="sq">
            <a:solidFill>
              <a:srgbClr val="3E73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3" name="TextBox 4"/>
          <p:cNvSpPr txBox="1"/>
          <p:nvPr/>
        </p:nvSpPr>
        <p:spPr>
          <a:xfrm>
            <a:off x="1676400" y="330199"/>
            <a:ext cx="1309537" cy="429502"/>
          </a:xfrm>
          <a:prstGeom prst="rect">
            <a:avLst/>
          </a:prstGeom>
          <a:gradFill>
            <a:gsLst>
              <a:gs pos="0">
                <a:srgbClr val="5E6E79"/>
              </a:gs>
              <a:gs pos="80000">
                <a:srgbClr val="7C919F"/>
              </a:gs>
              <a:gs pos="100000">
                <a:srgbClr val="7690A1"/>
              </a:gs>
            </a:gsLst>
            <a:lin ang="16200000"/>
          </a:gradFill>
          <a:ln>
            <a:solidFill>
              <a:schemeClr val="accent1"/>
            </a:solidFill>
          </a:ln>
          <a:effectLst>
            <a:reflection stA="26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 spc="-300">
                <a:latin typeface="+mj-lt"/>
                <a:ea typeface="+mj-ea"/>
                <a:cs typeface="+mj-cs"/>
                <a:sym typeface="Helvetica"/>
              </a:defRPr>
            </a:pPr>
            <a:r>
              <a:t>데모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 </a:t>
            </a:r>
            <a:r>
              <a:t>환경 설계</a:t>
            </a:r>
          </a:p>
        </p:txBody>
      </p:sp>
      <p:pic>
        <p:nvPicPr>
          <p:cNvPr id="224" name="그림 3" descr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37" y="1827506"/>
            <a:ext cx="3638553" cy="3648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822" y="1827506"/>
            <a:ext cx="3629027" cy="3648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직선 연결선 2"/>
          <p:cNvSpPr/>
          <p:nvPr/>
        </p:nvSpPr>
        <p:spPr>
          <a:xfrm>
            <a:off x="152400" y="190500"/>
            <a:ext cx="1435100" cy="0"/>
          </a:xfrm>
          <a:prstGeom prst="line">
            <a:avLst/>
          </a:prstGeom>
          <a:ln w="76200" cap="sq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8" name="TextBox 5"/>
          <p:cNvSpPr txBox="1"/>
          <p:nvPr/>
        </p:nvSpPr>
        <p:spPr>
          <a:xfrm>
            <a:off x="629428" y="345587"/>
            <a:ext cx="6999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 3</a:t>
            </a:r>
          </a:p>
        </p:txBody>
      </p:sp>
      <p:sp>
        <p:nvSpPr>
          <p:cNvPr id="229" name="직선 연결선 17"/>
          <p:cNvSpPr/>
          <p:nvPr/>
        </p:nvSpPr>
        <p:spPr>
          <a:xfrm>
            <a:off x="1587500" y="190500"/>
            <a:ext cx="10604500" cy="0"/>
          </a:xfrm>
          <a:prstGeom prst="line">
            <a:avLst/>
          </a:prstGeom>
          <a:ln w="12700" cap="sq">
            <a:solidFill>
              <a:srgbClr val="3E73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0" name="TextBox 4"/>
          <p:cNvSpPr txBox="1"/>
          <p:nvPr/>
        </p:nvSpPr>
        <p:spPr>
          <a:xfrm>
            <a:off x="1676400" y="330199"/>
            <a:ext cx="1285873" cy="429502"/>
          </a:xfrm>
          <a:prstGeom prst="rect">
            <a:avLst/>
          </a:prstGeom>
          <a:gradFill>
            <a:gsLst>
              <a:gs pos="0">
                <a:srgbClr val="5E6E79"/>
              </a:gs>
              <a:gs pos="80000">
                <a:srgbClr val="7C919F"/>
              </a:gs>
              <a:gs pos="100000">
                <a:srgbClr val="7690A1"/>
              </a:gs>
            </a:gsLst>
            <a:lin ang="16200000"/>
          </a:gradFill>
          <a:ln>
            <a:solidFill>
              <a:schemeClr val="accent1"/>
            </a:solidFill>
          </a:ln>
          <a:effectLst>
            <a:reflection stA="26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 spc="-300">
                <a:latin typeface="+mj-lt"/>
                <a:ea typeface="+mj-ea"/>
                <a:cs typeface="+mj-cs"/>
                <a:sym typeface="Helvetica"/>
              </a:defRPr>
            </a:pPr>
            <a:r>
              <a:t>데모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  </a:t>
            </a:r>
            <a:r>
              <a:t>시나리오</a:t>
            </a:r>
          </a:p>
        </p:txBody>
      </p:sp>
      <p:pic>
        <p:nvPicPr>
          <p:cNvPr id="231" name="그림 6" descr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40" y="1429538"/>
            <a:ext cx="2100909" cy="4746698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extBox 15"/>
          <p:cNvSpPr txBox="1"/>
          <p:nvPr/>
        </p:nvSpPr>
        <p:spPr>
          <a:xfrm>
            <a:off x="5277144" y="1429199"/>
            <a:ext cx="4955066" cy="41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000" b="1">
                <a:solidFill>
                  <a:srgbClr val="0E151D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화상통화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, </a:t>
            </a:r>
            <a:r>
              <a:t>번역기능</a:t>
            </a:r>
          </a:p>
        </p:txBody>
      </p:sp>
      <p:grpSp>
        <p:nvGrpSpPr>
          <p:cNvPr id="235" name="사각형: 둥근 모서리 10"/>
          <p:cNvGrpSpPr/>
          <p:nvPr/>
        </p:nvGrpSpPr>
        <p:grpSpPr>
          <a:xfrm>
            <a:off x="4214089" y="2101270"/>
            <a:ext cx="1877788" cy="1079502"/>
            <a:chOff x="0" y="0"/>
            <a:chExt cx="1877786" cy="1079500"/>
          </a:xfrm>
        </p:grpSpPr>
        <p:sp>
          <p:nvSpPr>
            <p:cNvPr id="233" name="모서리가 둥근 직사각형"/>
            <p:cNvSpPr/>
            <p:nvPr/>
          </p:nvSpPr>
          <p:spPr>
            <a:xfrm>
              <a:off x="-1" y="0"/>
              <a:ext cx="1877788" cy="107950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 w="25400" cap="flat">
              <a:solidFill>
                <a:srgbClr val="1E364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34" name="전화 요청"/>
            <p:cNvSpPr txBox="1"/>
            <p:nvPr/>
          </p:nvSpPr>
          <p:spPr>
            <a:xfrm>
              <a:off x="111115" y="379854"/>
              <a:ext cx="1655554" cy="319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전화 요청</a:t>
              </a:r>
            </a:p>
          </p:txBody>
        </p:sp>
      </p:grpSp>
      <p:grpSp>
        <p:nvGrpSpPr>
          <p:cNvPr id="238" name="사각형: 둥근 모서리 11"/>
          <p:cNvGrpSpPr/>
          <p:nvPr/>
        </p:nvGrpSpPr>
        <p:grpSpPr>
          <a:xfrm>
            <a:off x="6735946" y="2101270"/>
            <a:ext cx="1877787" cy="1079501"/>
            <a:chOff x="0" y="0"/>
            <a:chExt cx="1877786" cy="1079500"/>
          </a:xfrm>
        </p:grpSpPr>
        <p:sp>
          <p:nvSpPr>
            <p:cNvPr id="236" name="모서리가 둥근 직사각형"/>
            <p:cNvSpPr/>
            <p:nvPr/>
          </p:nvSpPr>
          <p:spPr>
            <a:xfrm>
              <a:off x="-1" y="0"/>
              <a:ext cx="1877788" cy="107950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 w="25400" cap="flat">
              <a:solidFill>
                <a:srgbClr val="1E364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37" name="전화 받기, 화상통화 시작"/>
            <p:cNvSpPr txBox="1"/>
            <p:nvPr/>
          </p:nvSpPr>
          <p:spPr>
            <a:xfrm>
              <a:off x="111115" y="269821"/>
              <a:ext cx="1655554" cy="5398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전화 받기</a:t>
              </a:r>
              <a:r>
                <a:rPr>
                  <a:latin typeface="Tahoma"/>
                  <a:ea typeface="Tahoma"/>
                  <a:cs typeface="Tahoma"/>
                  <a:sym typeface="Tahoma"/>
                </a:rPr>
                <a:t>, </a:t>
              </a:r>
              <a:r>
                <a:t>화상통화 시작</a:t>
              </a:r>
            </a:p>
          </p:txBody>
        </p:sp>
      </p:grpSp>
      <p:grpSp>
        <p:nvGrpSpPr>
          <p:cNvPr id="241" name="사각형: 둥근 모서리 12"/>
          <p:cNvGrpSpPr/>
          <p:nvPr/>
        </p:nvGrpSpPr>
        <p:grpSpPr>
          <a:xfrm>
            <a:off x="9257803" y="2101270"/>
            <a:ext cx="1877787" cy="1079501"/>
            <a:chOff x="0" y="0"/>
            <a:chExt cx="1877786" cy="1079500"/>
          </a:xfrm>
        </p:grpSpPr>
        <p:sp>
          <p:nvSpPr>
            <p:cNvPr id="239" name="모서리가 둥근 직사각형"/>
            <p:cNvSpPr/>
            <p:nvPr/>
          </p:nvSpPr>
          <p:spPr>
            <a:xfrm>
              <a:off x="-1" y="0"/>
              <a:ext cx="1877788" cy="107950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 w="25400" cap="flat">
              <a:solidFill>
                <a:srgbClr val="1E364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40" name="번역 기능 켜서 번역 통화 시작"/>
            <p:cNvSpPr txBox="1"/>
            <p:nvPr/>
          </p:nvSpPr>
          <p:spPr>
            <a:xfrm>
              <a:off x="111115" y="261512"/>
              <a:ext cx="1655554" cy="5564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번역 기능 켜서</a:t>
              </a:r>
              <a:r>
                <a:rPr>
                  <a:latin typeface="Tahoma"/>
                  <a:ea typeface="Tahoma"/>
                  <a:cs typeface="Tahoma"/>
                  <a:sym typeface="Tahoma"/>
                </a:rPr>
                <a:t> </a:t>
              </a:r>
              <a:r>
                <a:t>번역 통화</a:t>
              </a:r>
              <a:r>
                <a:rPr>
                  <a:latin typeface="Tahoma"/>
                  <a:ea typeface="Tahoma"/>
                  <a:cs typeface="Tahoma"/>
                  <a:sym typeface="Tahoma"/>
                </a:rPr>
                <a:t> </a:t>
              </a:r>
              <a:r>
                <a:t>시작</a:t>
              </a:r>
            </a:p>
          </p:txBody>
        </p:sp>
      </p:grpSp>
      <p:sp>
        <p:nvSpPr>
          <p:cNvPr id="242" name="화살표: 오른쪽 14"/>
          <p:cNvSpPr/>
          <p:nvPr/>
        </p:nvSpPr>
        <p:spPr>
          <a:xfrm>
            <a:off x="6145479" y="2385784"/>
            <a:ext cx="544287" cy="5080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1E3641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43" name="화살표: 오른쪽 15"/>
          <p:cNvSpPr/>
          <p:nvPr/>
        </p:nvSpPr>
        <p:spPr>
          <a:xfrm>
            <a:off x="8667335" y="2385784"/>
            <a:ext cx="544287" cy="5080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1E3641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244" name="그림 18" descr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590" y="4759097"/>
            <a:ext cx="5781677" cy="10953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7" name="말풍선: 사각형 21"/>
          <p:cNvGrpSpPr/>
          <p:nvPr/>
        </p:nvGrpSpPr>
        <p:grpSpPr>
          <a:xfrm>
            <a:off x="4781467" y="3522190"/>
            <a:ext cx="2104570" cy="1142999"/>
            <a:chOff x="0" y="0"/>
            <a:chExt cx="2104569" cy="1142998"/>
          </a:xfrm>
        </p:grpSpPr>
        <p:sp>
          <p:nvSpPr>
            <p:cNvPr id="245" name="도형"/>
            <p:cNvSpPr/>
            <p:nvPr/>
          </p:nvSpPr>
          <p:spPr>
            <a:xfrm>
              <a:off x="0" y="-1"/>
              <a:ext cx="2104570" cy="1143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200"/>
                  </a:lnTo>
                  <a:lnTo>
                    <a:pt x="9000" y="19200"/>
                  </a:lnTo>
                  <a:lnTo>
                    <a:pt x="6300" y="21600"/>
                  </a:lnTo>
                  <a:lnTo>
                    <a:pt x="3600" y="19200"/>
                  </a:lnTo>
                  <a:lnTo>
                    <a:pt x="0" y="19200"/>
                  </a:lnTo>
                  <a:lnTo>
                    <a:pt x="0" y="112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46" name="안녕하세요 저는 컴퓨터 공학과 입니다."/>
            <p:cNvSpPr txBox="1"/>
            <p:nvPr/>
          </p:nvSpPr>
          <p:spPr>
            <a:xfrm>
              <a:off x="58418" y="231845"/>
              <a:ext cx="1987732" cy="552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안녕하세요 저는 컴퓨터 공학과 입니다</a:t>
              </a:r>
              <a:r>
                <a:rPr>
                  <a:latin typeface="Tahoma"/>
                  <a:ea typeface="Tahoma"/>
                  <a:cs typeface="Tahoma"/>
                  <a:sym typeface="Tahoma"/>
                </a:rPr>
                <a:t>.</a:t>
              </a:r>
            </a:p>
          </p:txBody>
        </p:sp>
      </p:grpSp>
      <p:grpSp>
        <p:nvGrpSpPr>
          <p:cNvPr id="250" name="모서리가 둥근 사각형 설명선[R] 4"/>
          <p:cNvGrpSpPr/>
          <p:nvPr/>
        </p:nvGrpSpPr>
        <p:grpSpPr>
          <a:xfrm>
            <a:off x="5545599" y="5651946"/>
            <a:ext cx="1528356" cy="1171575"/>
            <a:chOff x="0" y="0"/>
            <a:chExt cx="1528354" cy="1171573"/>
          </a:xfrm>
        </p:grpSpPr>
        <p:sp>
          <p:nvSpPr>
            <p:cNvPr id="248" name="도형"/>
            <p:cNvSpPr/>
            <p:nvPr/>
          </p:nvSpPr>
          <p:spPr>
            <a:xfrm>
              <a:off x="0" y="0"/>
              <a:ext cx="1528356" cy="116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742"/>
                  </a:moveTo>
                  <a:cubicBezTo>
                    <a:pt x="0" y="11763"/>
                    <a:pt x="605" y="10970"/>
                    <a:pt x="1350" y="10970"/>
                  </a:cubicBezTo>
                  <a:lnTo>
                    <a:pt x="3600" y="10970"/>
                  </a:lnTo>
                  <a:lnTo>
                    <a:pt x="3531" y="0"/>
                  </a:lnTo>
                  <a:lnTo>
                    <a:pt x="9000" y="10970"/>
                  </a:lnTo>
                  <a:lnTo>
                    <a:pt x="20250" y="10970"/>
                  </a:lnTo>
                  <a:cubicBezTo>
                    <a:pt x="20995" y="10970"/>
                    <a:pt x="21600" y="11763"/>
                    <a:pt x="21600" y="12742"/>
                  </a:cubicBezTo>
                  <a:lnTo>
                    <a:pt x="21600" y="19828"/>
                  </a:lnTo>
                  <a:cubicBezTo>
                    <a:pt x="21600" y="20807"/>
                    <a:pt x="20995" y="21600"/>
                    <a:pt x="20250" y="21600"/>
                  </a:cubicBezTo>
                  <a:lnTo>
                    <a:pt x="1350" y="21600"/>
                  </a:lnTo>
                  <a:cubicBezTo>
                    <a:pt x="605" y="21600"/>
                    <a:pt x="0" y="20807"/>
                    <a:pt x="0" y="19828"/>
                  </a:cubicBezTo>
                  <a:lnTo>
                    <a:pt x="0" y="127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 w="25400" cap="flat">
              <a:solidFill>
                <a:srgbClr val="57575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1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49" name="Hello, I am a computer engineering major."/>
            <p:cNvSpPr txBox="1"/>
            <p:nvPr/>
          </p:nvSpPr>
          <p:spPr>
            <a:xfrm>
              <a:off x="86402" y="584835"/>
              <a:ext cx="1355550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Hello, I am a computer engineering major.</a:t>
              </a:r>
            </a:p>
          </p:txBody>
        </p:sp>
      </p:grpSp>
      <p:grpSp>
        <p:nvGrpSpPr>
          <p:cNvPr id="253" name="모서리가 둥근 사각형 설명선[R] 4"/>
          <p:cNvGrpSpPr/>
          <p:nvPr/>
        </p:nvGrpSpPr>
        <p:grpSpPr>
          <a:xfrm>
            <a:off x="9038097" y="5651946"/>
            <a:ext cx="1528356" cy="1171574"/>
            <a:chOff x="0" y="0"/>
            <a:chExt cx="1528354" cy="1171573"/>
          </a:xfrm>
        </p:grpSpPr>
        <p:sp>
          <p:nvSpPr>
            <p:cNvPr id="251" name="도형"/>
            <p:cNvSpPr/>
            <p:nvPr/>
          </p:nvSpPr>
          <p:spPr>
            <a:xfrm>
              <a:off x="0" y="0"/>
              <a:ext cx="1528356" cy="116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742"/>
                  </a:moveTo>
                  <a:cubicBezTo>
                    <a:pt x="0" y="11763"/>
                    <a:pt x="605" y="10970"/>
                    <a:pt x="1350" y="10970"/>
                  </a:cubicBezTo>
                  <a:lnTo>
                    <a:pt x="3600" y="10970"/>
                  </a:lnTo>
                  <a:lnTo>
                    <a:pt x="3531" y="0"/>
                  </a:lnTo>
                  <a:lnTo>
                    <a:pt x="9000" y="10970"/>
                  </a:lnTo>
                  <a:lnTo>
                    <a:pt x="20250" y="10970"/>
                  </a:lnTo>
                  <a:cubicBezTo>
                    <a:pt x="20995" y="10970"/>
                    <a:pt x="21600" y="11763"/>
                    <a:pt x="21600" y="12742"/>
                  </a:cubicBezTo>
                  <a:lnTo>
                    <a:pt x="21600" y="19828"/>
                  </a:lnTo>
                  <a:cubicBezTo>
                    <a:pt x="21600" y="20807"/>
                    <a:pt x="20995" y="21600"/>
                    <a:pt x="20250" y="21600"/>
                  </a:cubicBezTo>
                  <a:lnTo>
                    <a:pt x="1350" y="21600"/>
                  </a:lnTo>
                  <a:cubicBezTo>
                    <a:pt x="605" y="21600"/>
                    <a:pt x="0" y="20807"/>
                    <a:pt x="0" y="19828"/>
                  </a:cubicBezTo>
                  <a:lnTo>
                    <a:pt x="0" y="127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 w="25400" cap="flat">
              <a:solidFill>
                <a:srgbClr val="57575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1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52" name="Hello, I am a computer engineering major."/>
            <p:cNvSpPr txBox="1"/>
            <p:nvPr/>
          </p:nvSpPr>
          <p:spPr>
            <a:xfrm>
              <a:off x="86402" y="584835"/>
              <a:ext cx="1355550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Hello, I am a computer engineering major.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"/>
          <p:cNvSpPr txBox="1"/>
          <p:nvPr/>
        </p:nvSpPr>
        <p:spPr>
          <a:xfrm>
            <a:off x="493594" y="2074484"/>
            <a:ext cx="3890681" cy="402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1.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지난 발표에서의 지적사항</a:t>
            </a:r>
          </a:p>
          <a:p>
            <a:pPr>
              <a:defRPr sz="2200">
                <a:latin typeface="Tahoma"/>
                <a:ea typeface="Tahoma"/>
                <a:cs typeface="Tahoma"/>
                <a:sym typeface="Tahom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2.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개발 내용</a:t>
            </a:r>
          </a:p>
          <a:p>
            <a:pPr>
              <a:defRPr sz="2200">
                <a:latin typeface="Tahoma"/>
                <a:ea typeface="Tahoma"/>
                <a:cs typeface="Tahoma"/>
                <a:sym typeface="Tahom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3.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시스템 수행 시나리오</a:t>
            </a:r>
          </a:p>
          <a:p>
            <a:pPr>
              <a:defRPr sz="2200">
                <a:latin typeface="Tahoma"/>
                <a:ea typeface="Tahoma"/>
                <a:cs typeface="Tahoma"/>
                <a:sym typeface="Tahom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4. 시스템 구성도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 sz="2200">
                <a:latin typeface="Tahoma"/>
                <a:ea typeface="Tahoma"/>
                <a:cs typeface="Tahoma"/>
                <a:sym typeface="Tahom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5.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시스템 모듈 상세 설계</a:t>
            </a:r>
          </a:p>
          <a:p>
            <a:pPr>
              <a:defRPr sz="2200">
                <a:latin typeface="Tahoma"/>
                <a:ea typeface="Tahoma"/>
                <a:cs typeface="Tahoma"/>
                <a:sym typeface="Tahom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6.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데모 시나리오</a:t>
            </a:r>
          </a:p>
        </p:txBody>
      </p:sp>
      <p:sp>
        <p:nvSpPr>
          <p:cNvPr id="114" name="TextBox 1"/>
          <p:cNvSpPr txBox="1"/>
          <p:nvPr/>
        </p:nvSpPr>
        <p:spPr>
          <a:xfrm>
            <a:off x="495870" y="607527"/>
            <a:ext cx="1246631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2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목차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선 연결선 2"/>
          <p:cNvSpPr/>
          <p:nvPr/>
        </p:nvSpPr>
        <p:spPr>
          <a:xfrm>
            <a:off x="152400" y="190500"/>
            <a:ext cx="1435100" cy="0"/>
          </a:xfrm>
          <a:prstGeom prst="line">
            <a:avLst/>
          </a:prstGeom>
          <a:ln w="76200" cap="sq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7" name="직선 연결선 17"/>
          <p:cNvSpPr/>
          <p:nvPr/>
        </p:nvSpPr>
        <p:spPr>
          <a:xfrm>
            <a:off x="1587500" y="190500"/>
            <a:ext cx="10604500" cy="0"/>
          </a:xfrm>
          <a:prstGeom prst="line">
            <a:avLst/>
          </a:prstGeom>
          <a:ln w="12700" cap="sq">
            <a:solidFill>
              <a:srgbClr val="3E73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8" name="TextBox 8"/>
          <p:cNvSpPr txBox="1"/>
          <p:nvPr/>
        </p:nvSpPr>
        <p:spPr>
          <a:xfrm>
            <a:off x="629428" y="345587"/>
            <a:ext cx="6999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 1</a:t>
            </a:r>
          </a:p>
        </p:txBody>
      </p:sp>
      <p:sp>
        <p:nvSpPr>
          <p:cNvPr id="119" name="TextBox 4"/>
          <p:cNvSpPr txBox="1"/>
          <p:nvPr/>
        </p:nvSpPr>
        <p:spPr>
          <a:xfrm>
            <a:off x="1676400" y="330199"/>
            <a:ext cx="1268262" cy="423549"/>
          </a:xfrm>
          <a:prstGeom prst="rect">
            <a:avLst/>
          </a:prstGeom>
          <a:gradFill>
            <a:gsLst>
              <a:gs pos="0">
                <a:srgbClr val="5E6E79"/>
              </a:gs>
              <a:gs pos="80000">
                <a:srgbClr val="7C919F"/>
              </a:gs>
              <a:gs pos="100000">
                <a:srgbClr val="7690A1"/>
              </a:gs>
            </a:gsLst>
            <a:lin ang="16200000"/>
          </a:gradFill>
          <a:ln>
            <a:solidFill>
              <a:schemeClr val="accent1"/>
            </a:solidFill>
          </a:ln>
          <a:effectLst>
            <a:reflection stA="26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spc="-3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종합 설계 개요</a:t>
            </a:r>
          </a:p>
        </p:txBody>
      </p:sp>
      <p:sp>
        <p:nvSpPr>
          <p:cNvPr id="120" name="TextBox 3"/>
          <p:cNvSpPr txBox="1"/>
          <p:nvPr/>
        </p:nvSpPr>
        <p:spPr>
          <a:xfrm>
            <a:off x="621943" y="1368518"/>
            <a:ext cx="11524337" cy="3213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600"/>
              </a:spcBef>
              <a:defRPr sz="2800" b="1">
                <a:solidFill>
                  <a:srgbClr val="3057B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지난발표에서의</a:t>
            </a:r>
            <a:r>
              <a:rPr dirty="0"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dirty="0" err="1"/>
              <a:t>지적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>
              <a:defRPr sz="15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dirty="0"/>
          </a:p>
          <a:p>
            <a:pPr>
              <a:defRPr sz="2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dirty="0"/>
          </a:p>
          <a:p>
            <a:pPr>
              <a:defRPr sz="2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1.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시스템</a:t>
            </a:r>
            <a:r>
              <a:rPr dirty="0"/>
              <a:t>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구성도</a:t>
            </a:r>
            <a:r>
              <a:rPr dirty="0"/>
              <a:t> 2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명의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클라이언트를</a:t>
            </a:r>
            <a:r>
              <a:rPr dirty="0"/>
              <a:t>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표시해서</a:t>
            </a:r>
            <a:r>
              <a:rPr dirty="0"/>
              <a:t>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수정할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것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>
              <a:defRPr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-&gt;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클라이언트</a:t>
            </a:r>
            <a:r>
              <a:rPr dirty="0"/>
              <a:t> 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발신자</a:t>
            </a:r>
            <a:r>
              <a:rPr dirty="0"/>
              <a:t>,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수신자를</a:t>
            </a:r>
            <a:r>
              <a:rPr dirty="0"/>
              <a:t>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알아보기</a:t>
            </a:r>
            <a:r>
              <a:rPr dirty="0"/>
              <a:t>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쉽게</a:t>
            </a:r>
            <a:r>
              <a:rPr dirty="0"/>
              <a:t>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시스템</a:t>
            </a:r>
            <a:r>
              <a:rPr dirty="0"/>
              <a:t>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구성도를</a:t>
            </a:r>
            <a:r>
              <a:rPr dirty="0"/>
              <a:t>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defRPr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defRPr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defRPr sz="2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2. On-site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통역기능</a:t>
            </a:r>
            <a:r>
              <a:rPr dirty="0"/>
              <a:t>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가능하게할</a:t>
            </a:r>
            <a:r>
              <a:rPr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것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defRPr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-&gt;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온라인</a:t>
            </a:r>
            <a:r>
              <a:rPr dirty="0"/>
              <a:t>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상에서</a:t>
            </a:r>
            <a:r>
              <a:rPr dirty="0"/>
              <a:t>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실시간</a:t>
            </a:r>
            <a:r>
              <a:rPr dirty="0"/>
              <a:t>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통화</a:t>
            </a:r>
            <a:r>
              <a:rPr dirty="0"/>
              <a:t>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번역</a:t>
            </a:r>
            <a:r>
              <a:rPr dirty="0"/>
              <a:t>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어플로</a:t>
            </a:r>
            <a:r>
              <a:rPr dirty="0"/>
              <a:t>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오프라인상에서</a:t>
            </a:r>
            <a:r>
              <a:rPr dirty="0"/>
              <a:t>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사용을</a:t>
            </a:r>
            <a:r>
              <a:rPr dirty="0"/>
              <a:t>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dirty="0"/>
              <a:t> 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목적은</a:t>
            </a:r>
            <a:r>
              <a:rPr dirty="0"/>
              <a:t> </a:t>
            </a:r>
            <a:r>
              <a:rPr dirty="0" err="1">
                <a:latin typeface="Malgun Gothic"/>
                <a:ea typeface="Malgun Gothic"/>
                <a:cs typeface="Malgun Gothic"/>
                <a:sym typeface="Malgun Gothic"/>
              </a:rPr>
              <a:t>아님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선 연결선 2"/>
          <p:cNvSpPr/>
          <p:nvPr/>
        </p:nvSpPr>
        <p:spPr>
          <a:xfrm>
            <a:off x="152400" y="190500"/>
            <a:ext cx="1435100" cy="0"/>
          </a:xfrm>
          <a:prstGeom prst="line">
            <a:avLst/>
          </a:prstGeom>
          <a:ln w="76200" cap="sq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3" name="TextBox 5"/>
          <p:cNvSpPr txBox="1"/>
          <p:nvPr/>
        </p:nvSpPr>
        <p:spPr>
          <a:xfrm>
            <a:off x="629428" y="345587"/>
            <a:ext cx="6999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 1</a:t>
            </a:r>
          </a:p>
        </p:txBody>
      </p:sp>
      <p:sp>
        <p:nvSpPr>
          <p:cNvPr id="124" name="직선 연결선 17"/>
          <p:cNvSpPr/>
          <p:nvPr/>
        </p:nvSpPr>
        <p:spPr>
          <a:xfrm>
            <a:off x="1587500" y="190500"/>
            <a:ext cx="10604500" cy="0"/>
          </a:xfrm>
          <a:prstGeom prst="line">
            <a:avLst/>
          </a:prstGeom>
          <a:ln w="12700" cap="sq">
            <a:solidFill>
              <a:srgbClr val="3E73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5" name="TextBox 4"/>
          <p:cNvSpPr txBox="1"/>
          <p:nvPr/>
        </p:nvSpPr>
        <p:spPr>
          <a:xfrm>
            <a:off x="1676400" y="330199"/>
            <a:ext cx="872573" cy="423549"/>
          </a:xfrm>
          <a:prstGeom prst="rect">
            <a:avLst/>
          </a:prstGeom>
          <a:gradFill>
            <a:gsLst>
              <a:gs pos="0">
                <a:srgbClr val="5E6E79"/>
              </a:gs>
              <a:gs pos="80000">
                <a:srgbClr val="7C919F"/>
              </a:gs>
              <a:gs pos="100000">
                <a:srgbClr val="7690A1"/>
              </a:gs>
            </a:gsLst>
            <a:lin ang="16200000"/>
          </a:gradFill>
          <a:ln>
            <a:solidFill>
              <a:schemeClr val="accent1"/>
            </a:solidFill>
          </a:ln>
          <a:effectLst>
            <a:reflection stA="26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spc="-3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개발 내용</a:t>
            </a:r>
          </a:p>
        </p:txBody>
      </p:sp>
      <p:sp>
        <p:nvSpPr>
          <p:cNvPr id="126" name="TextBox 7"/>
          <p:cNvSpPr txBox="1"/>
          <p:nvPr/>
        </p:nvSpPr>
        <p:spPr>
          <a:xfrm>
            <a:off x="4529983" y="1568544"/>
            <a:ext cx="7387698" cy="4595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400"/>
              </a:spcBef>
              <a:defRPr sz="1700" b="1">
                <a:solidFill>
                  <a:srgbClr val="3057B9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사용자 관리 기능</a:t>
            </a:r>
          </a:p>
          <a:p>
            <a:pPr marL="342900" indent="-342900">
              <a:spcBef>
                <a:spcPts val="400"/>
              </a:spcBef>
              <a:buSzPct val="100000"/>
              <a:buFont typeface="Calibri"/>
              <a:buChar char="-"/>
              <a:defRPr sz="1700" b="1">
                <a:latin typeface="Tahoma"/>
                <a:ea typeface="Tahoma"/>
                <a:cs typeface="Tahoma"/>
                <a:sym typeface="Tahoma"/>
              </a:defRPr>
            </a:pPr>
            <a:r>
              <a:t>Spring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 서버와 </a:t>
            </a:r>
            <a:r>
              <a:t>FCM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을 사용하여 로그인</a:t>
            </a:r>
            <a:r>
              <a:t>, 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r>
              <a:t>, 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친구 관리 기능 구현</a:t>
            </a:r>
          </a:p>
          <a:p>
            <a:pPr>
              <a:spcBef>
                <a:spcPts val="400"/>
              </a:spcBef>
              <a:defRPr sz="1700" b="1">
                <a:solidFill>
                  <a:srgbClr val="3057B9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통화 기능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(Demo)</a:t>
            </a:r>
          </a:p>
          <a:p>
            <a:pPr marL="342900" indent="-342900">
              <a:spcBef>
                <a:spcPts val="400"/>
              </a:spcBef>
              <a:buSzPct val="100000"/>
              <a:buFont typeface="Calibri"/>
              <a:buChar char="-"/>
              <a:defRPr sz="1700" b="1">
                <a:latin typeface="Tahoma"/>
                <a:ea typeface="Tahoma"/>
                <a:cs typeface="Tahoma"/>
                <a:sym typeface="Tahoma"/>
              </a:defRPr>
            </a:pPr>
            <a:r>
              <a:t>Webrtc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를 사용하여 </a:t>
            </a:r>
            <a:r>
              <a:t>p2p 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연결을 통해 실시간 통화</a:t>
            </a:r>
            <a:r>
              <a:t>, 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화상통화 기능 구현</a:t>
            </a:r>
          </a:p>
          <a:p>
            <a:pPr marL="342900" indent="-342900">
              <a:spcBef>
                <a:spcPts val="400"/>
              </a:spcBef>
              <a:buSzPct val="100000"/>
              <a:buFont typeface="Calibri"/>
              <a:buChar char="-"/>
              <a:defRPr sz="1700" b="1">
                <a:latin typeface="Tahoma"/>
                <a:ea typeface="Tahoma"/>
                <a:cs typeface="Tahoma"/>
                <a:sym typeface="Tahoma"/>
              </a:defRPr>
            </a:pPr>
            <a:r>
              <a:t>P2p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연결을 위해 </a:t>
            </a:r>
            <a:r>
              <a:t>COTURN 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서버 개발</a:t>
            </a:r>
          </a:p>
          <a:p>
            <a:pPr>
              <a:spcBef>
                <a:spcPts val="400"/>
              </a:spcBef>
              <a:defRPr sz="1700" b="1">
                <a:solidFill>
                  <a:srgbClr val="3057B9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번역 기능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(Demo)</a:t>
            </a:r>
          </a:p>
          <a:p>
            <a:pPr marL="342900" indent="-342900">
              <a:spcBef>
                <a:spcPts val="400"/>
              </a:spcBef>
              <a:buSzPct val="100000"/>
              <a:buFont typeface="Calibri"/>
              <a:buChar char="-"/>
              <a:defRPr sz="1700" b="1"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안드로이드에서 구글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STT, TTS</a:t>
            </a:r>
            <a:r>
              <a:t>를 사용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, iOS</a:t>
            </a:r>
            <a:r>
              <a:t>에서 애플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STT, TTS</a:t>
            </a:r>
            <a:r>
              <a:t>를 사용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, </a:t>
            </a:r>
            <a:r>
              <a:t>서버에서 구글 번역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API</a:t>
            </a:r>
            <a:r>
              <a:t>를 사용하여 사용자의 말을 번역하여 상대방에게 들려주는 기능을 구현</a:t>
            </a:r>
          </a:p>
          <a:p>
            <a:pPr>
              <a:spcBef>
                <a:spcPts val="400"/>
              </a:spcBef>
              <a:defRPr sz="1700" b="1">
                <a:solidFill>
                  <a:srgbClr val="3057B9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방언 처리 기능</a:t>
            </a:r>
          </a:p>
          <a:p>
            <a:pPr marL="342900" indent="-342900">
              <a:spcBef>
                <a:spcPts val="400"/>
              </a:spcBef>
              <a:buSzPct val="100000"/>
              <a:buFont typeface="Calibri"/>
              <a:buChar char="-"/>
              <a:defRPr sz="1700" b="1">
                <a:latin typeface="Tahoma"/>
                <a:ea typeface="Tahoma"/>
                <a:cs typeface="Tahoma"/>
                <a:sym typeface="Tahoma"/>
              </a:defRPr>
            </a:pPr>
            <a:r>
              <a:t>LSTM 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모델을 사용하여 방언 문장을 표준어 문장으로 변환해주는 모델을 학습</a:t>
            </a:r>
          </a:p>
          <a:p>
            <a:pPr marL="342900" indent="-342900">
              <a:spcBef>
                <a:spcPts val="400"/>
              </a:spcBef>
              <a:buSzPct val="100000"/>
              <a:buFont typeface="Calibri"/>
              <a:buChar char="-"/>
              <a:defRPr sz="1700" b="1">
                <a:latin typeface="Tahoma"/>
                <a:ea typeface="Tahoma"/>
                <a:cs typeface="Tahoma"/>
                <a:sym typeface="Tahoma"/>
              </a:defRPr>
            </a:pPr>
            <a:r>
              <a:t>Django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를 이용해 학습한 모델을 </a:t>
            </a:r>
            <a:r>
              <a:t>API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로 배포</a:t>
            </a:r>
            <a:r>
              <a:t> </a:t>
            </a:r>
          </a:p>
          <a:p>
            <a:pPr>
              <a:spcBef>
                <a:spcPts val="400"/>
              </a:spcBef>
              <a:defRPr sz="1700" b="1">
                <a:solidFill>
                  <a:srgbClr val="3057B9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자막 기능</a:t>
            </a:r>
          </a:p>
          <a:p>
            <a:pPr marL="342900" indent="-342900">
              <a:spcBef>
                <a:spcPts val="400"/>
              </a:spcBef>
              <a:buClr>
                <a:srgbClr val="CC6600"/>
              </a:buClr>
              <a:buSzPct val="100000"/>
              <a:buFont typeface="Calibri"/>
              <a:buChar char="-"/>
              <a:defRPr sz="1700" b="1">
                <a:latin typeface="Tahoma"/>
                <a:ea typeface="Tahoma"/>
                <a:cs typeface="Tahoma"/>
                <a:sym typeface="Tahoma"/>
              </a:defRPr>
            </a:pPr>
            <a:r>
              <a:t>STT, TTS 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된 내용을 서버에 저장하여 원어</a:t>
            </a:r>
            <a:r>
              <a:t>, 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번역된 내용에 대한 자막 기능 구현</a:t>
            </a:r>
          </a:p>
        </p:txBody>
      </p:sp>
      <p:pic>
        <p:nvPicPr>
          <p:cNvPr id="127" name="그림 8" descr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18" y="1731805"/>
            <a:ext cx="3292911" cy="4380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그림 1" descr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444" y="824629"/>
            <a:ext cx="6211112" cy="581416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직선 연결선 2"/>
          <p:cNvSpPr/>
          <p:nvPr/>
        </p:nvSpPr>
        <p:spPr>
          <a:xfrm>
            <a:off x="152400" y="190500"/>
            <a:ext cx="1435100" cy="0"/>
          </a:xfrm>
          <a:prstGeom prst="line">
            <a:avLst/>
          </a:prstGeom>
          <a:ln w="76200" cap="sq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1" name="TextBox 5"/>
          <p:cNvSpPr txBox="1"/>
          <p:nvPr/>
        </p:nvSpPr>
        <p:spPr>
          <a:xfrm>
            <a:off x="629428" y="345587"/>
            <a:ext cx="6999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 2</a:t>
            </a:r>
          </a:p>
        </p:txBody>
      </p:sp>
      <p:sp>
        <p:nvSpPr>
          <p:cNvPr id="132" name="직선 연결선 17"/>
          <p:cNvSpPr/>
          <p:nvPr/>
        </p:nvSpPr>
        <p:spPr>
          <a:xfrm>
            <a:off x="1587500" y="190500"/>
            <a:ext cx="10604500" cy="0"/>
          </a:xfrm>
          <a:prstGeom prst="line">
            <a:avLst/>
          </a:prstGeom>
          <a:ln w="12700" cap="sq">
            <a:solidFill>
              <a:srgbClr val="3E73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3" name="TextBox 4"/>
          <p:cNvSpPr txBox="1"/>
          <p:nvPr/>
        </p:nvSpPr>
        <p:spPr>
          <a:xfrm>
            <a:off x="1676400" y="330199"/>
            <a:ext cx="1913253" cy="429502"/>
          </a:xfrm>
          <a:prstGeom prst="rect">
            <a:avLst/>
          </a:prstGeom>
          <a:gradFill>
            <a:gsLst>
              <a:gs pos="0">
                <a:srgbClr val="5E6E79"/>
              </a:gs>
              <a:gs pos="80000">
                <a:srgbClr val="7C919F"/>
              </a:gs>
              <a:gs pos="100000">
                <a:srgbClr val="7690A1"/>
              </a:gs>
            </a:gsLst>
            <a:lin ang="16200000"/>
          </a:gradFill>
          <a:ln>
            <a:solidFill>
              <a:schemeClr val="accent1"/>
            </a:solidFill>
          </a:ln>
          <a:effectLst>
            <a:reflection stA="26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 spc="-300">
                <a:latin typeface="+mj-lt"/>
                <a:ea typeface="+mj-ea"/>
                <a:cs typeface="+mj-cs"/>
                <a:sym typeface="Helvetica"/>
              </a:defRPr>
            </a:pPr>
            <a:r>
              <a:t>시스템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  </a:t>
            </a:r>
            <a:r>
              <a:t>수행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  </a:t>
            </a:r>
            <a:r>
              <a:t>시나리오</a:t>
            </a:r>
          </a:p>
        </p:txBody>
      </p:sp>
      <p:grpSp>
        <p:nvGrpSpPr>
          <p:cNvPr id="136" name="모서리가 둥근 사각형 설명선[R] 4"/>
          <p:cNvGrpSpPr/>
          <p:nvPr/>
        </p:nvGrpSpPr>
        <p:grpSpPr>
          <a:xfrm>
            <a:off x="3749457" y="4928480"/>
            <a:ext cx="548643" cy="559726"/>
            <a:chOff x="0" y="0"/>
            <a:chExt cx="548641" cy="559724"/>
          </a:xfrm>
        </p:grpSpPr>
        <p:sp>
          <p:nvSpPr>
            <p:cNvPr id="134" name="도형"/>
            <p:cNvSpPr/>
            <p:nvPr/>
          </p:nvSpPr>
          <p:spPr>
            <a:xfrm>
              <a:off x="0" y="0"/>
              <a:ext cx="548642" cy="445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742"/>
                  </a:moveTo>
                  <a:cubicBezTo>
                    <a:pt x="0" y="11763"/>
                    <a:pt x="645" y="10970"/>
                    <a:pt x="1440" y="10970"/>
                  </a:cubicBezTo>
                  <a:lnTo>
                    <a:pt x="3600" y="10970"/>
                  </a:lnTo>
                  <a:lnTo>
                    <a:pt x="3531" y="0"/>
                  </a:lnTo>
                  <a:lnTo>
                    <a:pt x="9000" y="10970"/>
                  </a:lnTo>
                  <a:lnTo>
                    <a:pt x="20160" y="10970"/>
                  </a:lnTo>
                  <a:cubicBezTo>
                    <a:pt x="20955" y="10970"/>
                    <a:pt x="21600" y="11763"/>
                    <a:pt x="21600" y="12742"/>
                  </a:cubicBezTo>
                  <a:lnTo>
                    <a:pt x="21600" y="19828"/>
                  </a:lnTo>
                  <a:cubicBezTo>
                    <a:pt x="21600" y="20807"/>
                    <a:pt x="20955" y="21600"/>
                    <a:pt x="20160" y="21600"/>
                  </a:cubicBezTo>
                  <a:lnTo>
                    <a:pt x="1440" y="21600"/>
                  </a:lnTo>
                  <a:cubicBezTo>
                    <a:pt x="645" y="21600"/>
                    <a:pt x="0" y="20807"/>
                    <a:pt x="0" y="19828"/>
                  </a:cubicBezTo>
                  <a:lnTo>
                    <a:pt x="0" y="127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 w="25400" cap="flat">
              <a:solidFill>
                <a:srgbClr val="57575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5" name="Hello"/>
            <p:cNvSpPr txBox="1"/>
            <p:nvPr/>
          </p:nvSpPr>
          <p:spPr>
            <a:xfrm>
              <a:off x="69133" y="112686"/>
              <a:ext cx="410375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Hello</a:t>
              </a:r>
            </a:p>
          </p:txBody>
        </p:sp>
      </p:grpSp>
      <p:grpSp>
        <p:nvGrpSpPr>
          <p:cNvPr id="139" name="모서리가 둥근 사각형 설명선[R] 8"/>
          <p:cNvGrpSpPr/>
          <p:nvPr/>
        </p:nvGrpSpPr>
        <p:grpSpPr>
          <a:xfrm>
            <a:off x="7433667" y="5160292"/>
            <a:ext cx="1644615" cy="281939"/>
            <a:chOff x="0" y="0"/>
            <a:chExt cx="1644613" cy="281937"/>
          </a:xfrm>
        </p:grpSpPr>
        <p:sp>
          <p:nvSpPr>
            <p:cNvPr id="137" name="도형"/>
            <p:cNvSpPr/>
            <p:nvPr/>
          </p:nvSpPr>
          <p:spPr>
            <a:xfrm>
              <a:off x="0" y="31242"/>
              <a:ext cx="1644614" cy="219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15" y="0"/>
                    <a:pt x="480" y="0"/>
                  </a:cubicBezTo>
                  <a:lnTo>
                    <a:pt x="21120" y="0"/>
                  </a:lnTo>
                  <a:cubicBezTo>
                    <a:pt x="2138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85" y="21600"/>
                    <a:pt x="21120" y="21600"/>
                  </a:cubicBezTo>
                  <a:lnTo>
                    <a:pt x="9000" y="21600"/>
                  </a:lnTo>
                  <a:lnTo>
                    <a:pt x="6299" y="21014"/>
                  </a:lnTo>
                  <a:lnTo>
                    <a:pt x="3600" y="21600"/>
                  </a:lnTo>
                  <a:lnTo>
                    <a:pt x="480" y="21600"/>
                  </a:lnTo>
                  <a:cubicBezTo>
                    <a:pt x="215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 w="25400" cap="flat">
              <a:solidFill>
                <a:srgbClr val="57575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8" name="안녕하세요"/>
            <p:cNvSpPr txBox="1"/>
            <p:nvPr/>
          </p:nvSpPr>
          <p:spPr>
            <a:xfrm>
              <a:off x="69133" y="-1"/>
              <a:ext cx="1506348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안녕하세요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선 연결선 2"/>
          <p:cNvSpPr/>
          <p:nvPr/>
        </p:nvSpPr>
        <p:spPr>
          <a:xfrm>
            <a:off x="152400" y="190500"/>
            <a:ext cx="1435100" cy="0"/>
          </a:xfrm>
          <a:prstGeom prst="line">
            <a:avLst/>
          </a:prstGeom>
          <a:ln w="76200" cap="sq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2" name="TextBox 5"/>
          <p:cNvSpPr txBox="1"/>
          <p:nvPr/>
        </p:nvSpPr>
        <p:spPr>
          <a:xfrm>
            <a:off x="629428" y="345587"/>
            <a:ext cx="6999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 2</a:t>
            </a:r>
          </a:p>
        </p:txBody>
      </p:sp>
      <p:sp>
        <p:nvSpPr>
          <p:cNvPr id="143" name="직선 연결선 17"/>
          <p:cNvSpPr/>
          <p:nvPr/>
        </p:nvSpPr>
        <p:spPr>
          <a:xfrm>
            <a:off x="1587500" y="190500"/>
            <a:ext cx="10604500" cy="0"/>
          </a:xfrm>
          <a:prstGeom prst="line">
            <a:avLst/>
          </a:prstGeom>
          <a:ln w="12700" cap="sq">
            <a:solidFill>
              <a:srgbClr val="3E73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4" name="TextBox 4"/>
          <p:cNvSpPr txBox="1"/>
          <p:nvPr/>
        </p:nvSpPr>
        <p:spPr>
          <a:xfrm>
            <a:off x="1676400" y="330199"/>
            <a:ext cx="1285873" cy="429502"/>
          </a:xfrm>
          <a:prstGeom prst="rect">
            <a:avLst/>
          </a:prstGeom>
          <a:gradFill>
            <a:gsLst>
              <a:gs pos="0">
                <a:srgbClr val="5E6E79"/>
              </a:gs>
              <a:gs pos="80000">
                <a:srgbClr val="7C919F"/>
              </a:gs>
              <a:gs pos="100000">
                <a:srgbClr val="7690A1"/>
              </a:gs>
            </a:gsLst>
            <a:lin ang="16200000"/>
          </a:gradFill>
          <a:ln>
            <a:solidFill>
              <a:schemeClr val="accent1"/>
            </a:solidFill>
          </a:ln>
          <a:effectLst>
            <a:reflection stA="26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 spc="-300">
                <a:latin typeface="+mj-lt"/>
                <a:ea typeface="+mj-ea"/>
                <a:cs typeface="+mj-cs"/>
                <a:sym typeface="Helvetica"/>
              </a:defRPr>
            </a:pPr>
            <a:r>
              <a:t>시스템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  </a:t>
            </a:r>
            <a:r>
              <a:t>구성도</a:t>
            </a:r>
          </a:p>
        </p:txBody>
      </p:sp>
      <p:pic>
        <p:nvPicPr>
          <p:cNvPr id="145" name="그림 6" descr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249" y="866384"/>
            <a:ext cx="5757311" cy="5908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선 연결선 2"/>
          <p:cNvSpPr/>
          <p:nvPr/>
        </p:nvSpPr>
        <p:spPr>
          <a:xfrm>
            <a:off x="152400" y="190500"/>
            <a:ext cx="1435100" cy="0"/>
          </a:xfrm>
          <a:prstGeom prst="line">
            <a:avLst/>
          </a:prstGeom>
          <a:ln w="76200" cap="sq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TextBox 5"/>
          <p:cNvSpPr txBox="1"/>
          <p:nvPr/>
        </p:nvSpPr>
        <p:spPr>
          <a:xfrm>
            <a:off x="629428" y="345587"/>
            <a:ext cx="6999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 2</a:t>
            </a:r>
          </a:p>
        </p:txBody>
      </p:sp>
      <p:sp>
        <p:nvSpPr>
          <p:cNvPr id="149" name="직선 연결선 17"/>
          <p:cNvSpPr/>
          <p:nvPr/>
        </p:nvSpPr>
        <p:spPr>
          <a:xfrm>
            <a:off x="1587500" y="190500"/>
            <a:ext cx="10604500" cy="0"/>
          </a:xfrm>
          <a:prstGeom prst="line">
            <a:avLst/>
          </a:prstGeom>
          <a:ln w="12700" cap="sq">
            <a:solidFill>
              <a:srgbClr val="3E73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0" name="TextBox 4"/>
          <p:cNvSpPr txBox="1"/>
          <p:nvPr/>
        </p:nvSpPr>
        <p:spPr>
          <a:xfrm>
            <a:off x="1676400" y="330199"/>
            <a:ext cx="1845561" cy="423549"/>
          </a:xfrm>
          <a:prstGeom prst="rect">
            <a:avLst/>
          </a:prstGeom>
          <a:gradFill>
            <a:gsLst>
              <a:gs pos="0">
                <a:srgbClr val="5E6E79"/>
              </a:gs>
              <a:gs pos="80000">
                <a:srgbClr val="7C919F"/>
              </a:gs>
              <a:gs pos="100000">
                <a:srgbClr val="7690A1"/>
              </a:gs>
            </a:gsLst>
            <a:lin ang="16200000"/>
          </a:gradFill>
          <a:ln>
            <a:solidFill>
              <a:schemeClr val="accent1"/>
            </a:solidFill>
          </a:ln>
          <a:effectLst>
            <a:reflection stA="26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spc="-3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시스템 모듈 상세 설계</a:t>
            </a:r>
          </a:p>
        </p:txBody>
      </p:sp>
      <p:pic>
        <p:nvPicPr>
          <p:cNvPr id="151" name="그림 1" descr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72" y="1428300"/>
            <a:ext cx="10468972" cy="509322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extBox 15"/>
          <p:cNvSpPr txBox="1"/>
          <p:nvPr/>
        </p:nvSpPr>
        <p:spPr>
          <a:xfrm>
            <a:off x="44891" y="734132"/>
            <a:ext cx="12101390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Database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선 연결선 2"/>
          <p:cNvSpPr/>
          <p:nvPr/>
        </p:nvSpPr>
        <p:spPr>
          <a:xfrm>
            <a:off x="152400" y="190500"/>
            <a:ext cx="1435100" cy="0"/>
          </a:xfrm>
          <a:prstGeom prst="line">
            <a:avLst/>
          </a:prstGeom>
          <a:ln w="76200" cap="sq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5" name="TextBox 5"/>
          <p:cNvSpPr txBox="1"/>
          <p:nvPr/>
        </p:nvSpPr>
        <p:spPr>
          <a:xfrm>
            <a:off x="629428" y="345587"/>
            <a:ext cx="6999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 2</a:t>
            </a:r>
          </a:p>
        </p:txBody>
      </p:sp>
      <p:sp>
        <p:nvSpPr>
          <p:cNvPr id="156" name="직선 연결선 17"/>
          <p:cNvSpPr/>
          <p:nvPr/>
        </p:nvSpPr>
        <p:spPr>
          <a:xfrm>
            <a:off x="1587500" y="190500"/>
            <a:ext cx="10604500" cy="0"/>
          </a:xfrm>
          <a:prstGeom prst="line">
            <a:avLst/>
          </a:prstGeom>
          <a:ln w="12700" cap="sq">
            <a:solidFill>
              <a:srgbClr val="3E73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7" name="TextBox 4"/>
          <p:cNvSpPr txBox="1"/>
          <p:nvPr/>
        </p:nvSpPr>
        <p:spPr>
          <a:xfrm>
            <a:off x="1676400" y="330199"/>
            <a:ext cx="1845561" cy="423549"/>
          </a:xfrm>
          <a:prstGeom prst="rect">
            <a:avLst/>
          </a:prstGeom>
          <a:gradFill>
            <a:gsLst>
              <a:gs pos="0">
                <a:srgbClr val="5E6E79"/>
              </a:gs>
              <a:gs pos="80000">
                <a:srgbClr val="7C919F"/>
              </a:gs>
              <a:gs pos="100000">
                <a:srgbClr val="7690A1"/>
              </a:gs>
            </a:gsLst>
            <a:lin ang="16200000"/>
          </a:gradFill>
          <a:ln>
            <a:solidFill>
              <a:schemeClr val="accent1"/>
            </a:solidFill>
          </a:ln>
          <a:effectLst>
            <a:reflection stA="26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spc="-3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시스템 모듈 상세 설계</a:t>
            </a:r>
          </a:p>
        </p:txBody>
      </p:sp>
      <p:sp>
        <p:nvSpPr>
          <p:cNvPr id="158" name="TextBox 8"/>
          <p:cNvSpPr txBox="1"/>
          <p:nvPr/>
        </p:nvSpPr>
        <p:spPr>
          <a:xfrm>
            <a:off x="6546532" y="1058369"/>
            <a:ext cx="4790124" cy="4781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Helvetica"/>
              </a:defRPr>
            </a:pPr>
            <a:r>
              <a:t>사용자 및 친구 관리 모듈</a:t>
            </a:r>
          </a:p>
          <a:p>
            <a:pPr>
              <a:defRPr sz="28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>
              <a:defRPr sz="28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클라이언트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회원가입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로그인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친구추가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친구목록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내 정보 수정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Auth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서버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User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관리 서버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Tahoma"/>
                <a:ea typeface="Tahoma"/>
                <a:cs typeface="Tahoma"/>
                <a:sym typeface="Tahom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사용자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DB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User table, friendship table</a:t>
            </a:r>
          </a:p>
        </p:txBody>
      </p:sp>
      <p:pic>
        <p:nvPicPr>
          <p:cNvPr id="159" name="붙여넣은 동영상.png" descr="붙여넣은 동영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" y="1526671"/>
            <a:ext cx="6213783" cy="3804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선 연결선 2"/>
          <p:cNvSpPr/>
          <p:nvPr/>
        </p:nvSpPr>
        <p:spPr>
          <a:xfrm>
            <a:off x="152400" y="190500"/>
            <a:ext cx="1435100" cy="0"/>
          </a:xfrm>
          <a:prstGeom prst="line">
            <a:avLst/>
          </a:prstGeom>
          <a:ln w="76200" cap="sq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2" name="TextBox 5"/>
          <p:cNvSpPr txBox="1"/>
          <p:nvPr/>
        </p:nvSpPr>
        <p:spPr>
          <a:xfrm>
            <a:off x="629428" y="345587"/>
            <a:ext cx="6999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 2</a:t>
            </a:r>
          </a:p>
        </p:txBody>
      </p:sp>
      <p:sp>
        <p:nvSpPr>
          <p:cNvPr id="163" name="직선 연결선 17"/>
          <p:cNvSpPr/>
          <p:nvPr/>
        </p:nvSpPr>
        <p:spPr>
          <a:xfrm>
            <a:off x="1587500" y="190500"/>
            <a:ext cx="10604500" cy="0"/>
          </a:xfrm>
          <a:prstGeom prst="line">
            <a:avLst/>
          </a:prstGeom>
          <a:ln w="12700" cap="sq">
            <a:solidFill>
              <a:srgbClr val="3E738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4" name="TextBox 4"/>
          <p:cNvSpPr txBox="1"/>
          <p:nvPr/>
        </p:nvSpPr>
        <p:spPr>
          <a:xfrm>
            <a:off x="1676400" y="330199"/>
            <a:ext cx="1845561" cy="423549"/>
          </a:xfrm>
          <a:prstGeom prst="rect">
            <a:avLst/>
          </a:prstGeom>
          <a:gradFill>
            <a:gsLst>
              <a:gs pos="0">
                <a:srgbClr val="5E6E79"/>
              </a:gs>
              <a:gs pos="80000">
                <a:srgbClr val="7C919F"/>
              </a:gs>
              <a:gs pos="100000">
                <a:srgbClr val="7690A1"/>
              </a:gs>
            </a:gsLst>
            <a:lin ang="16200000"/>
          </a:gradFill>
          <a:ln>
            <a:solidFill>
              <a:schemeClr val="accent1"/>
            </a:solidFill>
          </a:ln>
          <a:effectLst>
            <a:reflection stA="26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spc="-3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시스템 모듈 상세 설계</a:t>
            </a:r>
          </a:p>
        </p:txBody>
      </p:sp>
      <p:sp>
        <p:nvSpPr>
          <p:cNvPr id="165" name="TextBox 8"/>
          <p:cNvSpPr txBox="1"/>
          <p:nvPr/>
        </p:nvSpPr>
        <p:spPr>
          <a:xfrm>
            <a:off x="6546532" y="1058370"/>
            <a:ext cx="4790124" cy="400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Helvetica"/>
              </a:defRPr>
            </a:pPr>
            <a:r>
              <a:t>통화 서비스 모듈</a:t>
            </a:r>
          </a:p>
          <a:p>
            <a:pPr>
              <a:defRPr sz="28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>
              <a:defRPr sz="28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클라이언트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통화하고 싶은 상대방에게 연락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시그널링 서버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연결을 하기 위한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ICE</a:t>
            </a:r>
            <a:r>
              <a:t>를 포함한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SDP </a:t>
            </a:r>
            <a:r>
              <a:t>교환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SDP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는</a:t>
            </a:r>
            <a:r>
              <a:t> Offer/Answer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방식으로 교환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Tahoma"/>
                <a:ea typeface="Tahoma"/>
                <a:cs typeface="Tahoma"/>
                <a:sym typeface="Tahom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Stun/turn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서버</a:t>
            </a:r>
          </a:p>
          <a:p>
            <a:pPr marL="285750" indent="-285750">
              <a:buSzPct val="100000"/>
              <a:buFont typeface="Calibri"/>
              <a:buChar char="-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ICE candidate</a:t>
            </a:r>
          </a:p>
        </p:txBody>
      </p:sp>
      <p:pic>
        <p:nvPicPr>
          <p:cNvPr id="166" name="붙여넣은 동영상.png" descr="붙여넣은 동영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7" y="1342602"/>
            <a:ext cx="6302343" cy="3441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무중력">
  <a:themeElements>
    <a:clrScheme name="무중력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77F9B"/>
      </a:accent1>
      <a:accent2>
        <a:srgbClr val="A2AFB7"/>
      </a:accent2>
      <a:accent3>
        <a:srgbClr val="434343"/>
      </a:accent3>
      <a:accent4>
        <a:srgbClr val="00B0F0"/>
      </a:accent4>
      <a:accent5>
        <a:srgbClr val="8495A0"/>
      </a:accent5>
      <a:accent6>
        <a:srgbClr val="777777"/>
      </a:accent6>
      <a:hlink>
        <a:srgbClr val="0000FF"/>
      </a:hlink>
      <a:folHlink>
        <a:srgbClr val="FF00FF"/>
      </a:folHlink>
    </a:clrScheme>
    <a:fontScheme name="무중력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무중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무중력">
  <a:themeElements>
    <a:clrScheme name="무중력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77F9B"/>
      </a:accent1>
      <a:accent2>
        <a:srgbClr val="A2AFB7"/>
      </a:accent2>
      <a:accent3>
        <a:srgbClr val="434343"/>
      </a:accent3>
      <a:accent4>
        <a:srgbClr val="00B0F0"/>
      </a:accent4>
      <a:accent5>
        <a:srgbClr val="8495A0"/>
      </a:accent5>
      <a:accent6>
        <a:srgbClr val="777777"/>
      </a:accent6>
      <a:hlink>
        <a:srgbClr val="0000FF"/>
      </a:hlink>
      <a:folHlink>
        <a:srgbClr val="FF00FF"/>
      </a:folHlink>
    </a:clrScheme>
    <a:fontScheme name="무중력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무중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Microsoft Macintosh PowerPoint</Application>
  <PresentationFormat>와이드스크린</PresentationFormat>
  <Paragraphs>185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Malgun Gothic</vt:lpstr>
      <vt:lpstr>Malgun Gothic</vt:lpstr>
      <vt:lpstr>Pretendard SemiBold</vt:lpstr>
      <vt:lpstr>Calibri</vt:lpstr>
      <vt:lpstr>Helvetica</vt:lpstr>
      <vt:lpstr>Tahoma</vt:lpstr>
      <vt:lpstr>무중력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지석 강</cp:lastModifiedBy>
  <cp:revision>1</cp:revision>
  <dcterms:modified xsi:type="dcterms:W3CDTF">2024-03-20T04:42:18Z</dcterms:modified>
</cp:coreProperties>
</file>