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2602"/>
    <p:restoredTop sz="90000"/>
  </p:normalViewPr>
  <p:slideViewPr>
    <p:cSldViewPr snapToGrid="0">
      <p:cViewPr varScale="1">
        <p:scale>
          <a:sx n="100" d="100"/>
          <a:sy n="100" d="100"/>
        </p:scale>
        <p:origin x="1120" y="200"/>
      </p:cViewPr>
      <p:guideLst>
        <p:guide orient="horz" pos="2149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presProps" Target="presProps.xml"  /><Relationship Id="rId23" Type="http://schemas.openxmlformats.org/officeDocument/2006/relationships/viewProps" Target="viewProps.xml"  /><Relationship Id="rId24" Type="http://schemas.openxmlformats.org/officeDocument/2006/relationships/theme" Target="theme/theme1.xml"  /><Relationship Id="rId25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429000"/>
            <a:ext cx="8534399" cy="681030"/>
          </a:xfrm>
        </p:spPr>
        <p:txBody>
          <a:bodyPr/>
          <a:lstStyle>
            <a:lvl1pPr marL="0" indent="0" algn="ctr">
              <a:buNone/>
              <a:defRPr sz="32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9D1A692E-F388-4045-B9EF-DEC4E7783B3C}" type="datetime1">
              <a:rPr lang="ko-KR" altLang="en-US"/>
              <a:pPr>
                <a:defRPr lang="ko-KR" altLang="en-US"/>
              </a:pPr>
              <a:t>2024. 1. 2.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609599" y="2090750"/>
            <a:ext cx="10972799" cy="133825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57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8BBE265A-22F7-44BD-ACB1-CB9C08EA180A}" type="datetime1">
              <a:rPr lang="ko-KR" altLang="en-US"/>
              <a:pPr>
                <a:defRPr lang="ko-KR" altLang="en-US"/>
              </a:pPr>
              <a:t>2024. 1. 2.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609599" y="2643182"/>
            <a:ext cx="10972799" cy="119537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54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609599" y="790563"/>
            <a:ext cx="10972799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48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2871991" y="2286000"/>
            <a:ext cx="7048499" cy="3714750"/>
          </a:xfrm>
        </p:spPr>
        <p:txBody>
          <a:bodyPr/>
          <a:lstStyle>
            <a:lvl1pPr>
              <a:lnSpc>
                <a:spcPct val="150000"/>
              </a:lnSpc>
              <a:defRPr sz="28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4636FB1-27D4-4E67-B20D-3BCEE43B5C5D}" type="datetime1">
              <a:rPr lang="ko-KR" altLang="en-US"/>
              <a:pPr>
                <a:defRPr lang="ko-KR" altLang="en-US"/>
              </a:pPr>
              <a:t>2024. 1. 2.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1751999" y="1882654"/>
            <a:ext cx="8687999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oval"/>
            <a:tailEnd type="oval"/>
          </a:ln>
          <a:effectLst>
            <a:outerShdw blurRad="12700" dist="25400" dir="3240000" algn="t" rotWithShape="0">
              <a:schemeClr val="bg1">
                <a:alpha val="67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810775" y="274638"/>
            <a:ext cx="1771623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9010674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FCDAAFA-C7F2-4DC7-BB13-B53F718584CA}" type="datetime1">
              <a:rPr lang="ko-KR" altLang="en-US"/>
              <a:pPr>
                <a:defRPr lang="ko-KR" altLang="en-US"/>
              </a:pPr>
              <a:t>2024. 1. 2.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B1166D4-08A6-4FC3-BE4B-9423FE84D4BA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305956"/>
            <a:ext cx="109727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sz="quarter" idx="13"/>
          </p:nvPr>
        </p:nvSpPr>
        <p:spPr>
          <a:xfrm>
            <a:off x="612346" y="1368897"/>
            <a:ext cx="10983382" cy="4772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FDAC6B-5266-46D5-90C9-5CBCC20BEC07}" type="datetime1">
              <a:rPr lang="ko-KR" altLang="en-US"/>
              <a:pPr>
                <a:defRPr lang="ko-KR" altLang="en-US"/>
              </a:pPr>
              <a:t>2024. 1. 2.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화면" type="blank" preserve="1">
  <p:cSld name="빈 화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059A6B60-9B9C-43F5-831C-34D8B15D7E2F}" type="datetime1">
              <a:rPr lang="ko-KR" altLang="en-US"/>
              <a:pPr>
                <a:defRPr lang="ko-KR" altLang="en-US"/>
              </a:pPr>
              <a:t>2024. 1. 2.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3238502"/>
            <a:ext cx="10363199" cy="5492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1817589-2983-4CEC-926E-E9962F7F1FB4}" type="datetime1">
              <a:rPr lang="ko-KR" altLang="en-US"/>
              <a:pPr>
                <a:defRPr lang="ko-KR" altLang="en-US"/>
              </a:pPr>
              <a:t>2024. 1. 2.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963083" y="3806828"/>
            <a:ext cx="10972799" cy="155099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>
              <a:defRPr sz="57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3546" y="300794"/>
            <a:ext cx="109727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51BD666-1B38-4742-BD63-3F078C8B05BC}" type="datetime1">
              <a:rPr lang="ko-KR" altLang="en-US"/>
              <a:pPr>
                <a:defRPr lang="ko-KR" altLang="en-US"/>
              </a:pPr>
              <a:t>2024. 1. 2.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F96936C-F57D-4BB5-B220-01CEA6519CC2}" type="datetime1">
              <a:rPr lang="ko-KR" altLang="en-US"/>
              <a:pPr>
                <a:defRPr lang="ko-KR" altLang="en-US"/>
              </a:pPr>
              <a:t>2024. 1. 2.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603546" y="300794"/>
            <a:ext cx="109727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38" y="306705"/>
            <a:ext cx="109727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500173"/>
            <a:ext cx="10972799" cy="4668089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06F54842-B897-445B-8D4E-659182CD5575}" type="datetime1">
              <a:rPr lang="ko-KR" altLang="en-US"/>
              <a:pPr>
                <a:defRPr lang="ko-KR" altLang="en-US"/>
              </a:pPr>
              <a:t>2024. 1. 2.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5987" y="309547"/>
            <a:ext cx="109727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7" y="3984220"/>
            <a:ext cx="53847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77DF5C5D-20D7-4996-B58F-E8DB605CB010}" type="datetime1">
              <a:rPr lang="ko-KR" altLang="en-US"/>
              <a:pPr>
                <a:defRPr lang="ko-KR" altLang="en-US"/>
              </a:pPr>
              <a:t>2024. 1. 2.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05074" y="760076"/>
            <a:ext cx="7315199" cy="566738"/>
          </a:xfrm>
        </p:spPr>
        <p:txBody>
          <a:bodyPr anchor="b"/>
          <a:lstStyle>
            <a:lvl1pPr algn="l">
              <a:defRPr sz="2400" b="0">
                <a:solidFill>
                  <a:schemeClr val="accent3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2389717" y="1357298"/>
            <a:ext cx="7315199" cy="3757610"/>
          </a:xfrm>
          <a:solidFill>
            <a:schemeClr val="tx2">
              <a:alpha val="9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rgbClr r="0" g="0" b="0"/>
          </a:fontRef>
        </p:style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164150"/>
            <a:ext cx="7315199" cy="804862"/>
          </a:xfr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1BD86EE-83EE-4F46-85AF-C49434CAF04D}" type="datetime1">
              <a:rPr lang="ko-KR" altLang="en-US"/>
              <a:pPr>
                <a:defRPr lang="ko-KR" altLang="en-US"/>
              </a:pPr>
              <a:t>2024. 1. 2.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무중력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10972799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357298"/>
            <a:ext cx="10972799" cy="476886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pPr>
              <a:defRPr lang="ko-KR" altLang="en-US"/>
            </a:pPr>
            <a:fld id="{F7A6147A-2CF4-46F8-80AF-747CC24C480D}" type="datetime1">
              <a:rPr lang="ko-KR" altLang="en-US"/>
              <a:pPr>
                <a:defRPr lang="ko-KR" altLang="en-US"/>
              </a:pPr>
              <a:t>2024. 1. 2.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914400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sz="24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541338" indent="-274638" algn="l" defTabSz="914400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sz="20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808038" indent="-266700" algn="l" defTabSz="914400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sz="18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074738" indent="-266700" algn="l" defTabSz="914400" rtl="0" eaLnBrk="1" latinLnBrk="1" hangingPunct="1">
        <a:spcBef>
          <a:spcPct val="20000"/>
        </a:spcBef>
        <a:buClr>
          <a:schemeClr val="accent3"/>
        </a:buClr>
        <a:buFont typeface="Arial"/>
        <a:buChar char="–"/>
        <a:defRPr sz="16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1341438" indent="-266700" algn="l" defTabSz="914400" rtl="0" eaLnBrk="1" latinLnBrk="1" hangingPunct="1">
        <a:spcBef>
          <a:spcPct val="20000"/>
        </a:spcBef>
        <a:buClr>
          <a:schemeClr val="accent3"/>
        </a:buClr>
        <a:buFont typeface="Arial"/>
        <a:buChar char="»"/>
        <a:defRPr sz="16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16075" indent="-274638" algn="l" defTabSz="914400" rtl="0" eaLnBrk="1" latinLnBrk="1" hangingPunct="1">
        <a:spcBef>
          <a:spcPct val="20000"/>
        </a:spcBef>
        <a:buClr>
          <a:schemeClr val="accent3"/>
        </a:buClr>
        <a:buFont typeface="Tahoma"/>
        <a:buChar char="»"/>
        <a:defRPr sz="16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82775" indent="-266700" algn="l" defTabSz="914400" rtl="0" eaLnBrk="1" latinLnBrk="1" hangingPunct="1">
        <a:spcBef>
          <a:spcPct val="20000"/>
        </a:spcBef>
        <a:buClr>
          <a:schemeClr val="accent3"/>
        </a:buClr>
        <a:buFont typeface="Tahoma"/>
        <a:buChar char="»"/>
        <a:defRPr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155825" indent="-273050" algn="l" defTabSz="914400" rtl="0" eaLnBrk="1" latinLnBrk="1" hangingPunct="1">
        <a:spcBef>
          <a:spcPct val="20000"/>
        </a:spcBef>
        <a:buClr>
          <a:schemeClr val="accent3"/>
        </a:buClr>
        <a:buFont typeface="Tahoma"/>
        <a:buChar char="»"/>
        <a:defRPr sz="16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422525" indent="-266700" algn="l" defTabSz="914400" rtl="0" eaLnBrk="1" latinLnBrk="1" hangingPunct="1">
        <a:spcBef>
          <a:spcPct val="20000"/>
        </a:spcBef>
        <a:buClr>
          <a:schemeClr val="accent3"/>
        </a:buClr>
        <a:buFont typeface="Tahoma"/>
        <a:buChar char="»"/>
        <a:defRPr sz="1600" kern="120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5.jpeg"  /><Relationship Id="rId3" Type="http://schemas.openxmlformats.org/officeDocument/2006/relationships/image" Target="../media/image16.jpeg"  /><Relationship Id="rId4" Type="http://schemas.openxmlformats.org/officeDocument/2006/relationships/image" Target="../media/image17.png"  /><Relationship Id="rId5" Type="http://schemas.openxmlformats.org/officeDocument/2006/relationships/image" Target="../media/image18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9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0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1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4.jpeg"  /><Relationship Id="rId3" Type="http://schemas.openxmlformats.org/officeDocument/2006/relationships/image" Target="../media/image25.jpe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https://github.com/tukcomCD2024/4K" TargetMode="External" /><Relationship Id="rId3" Type="http://schemas.openxmlformats.org/officeDocument/2006/relationships/image" Target="../media/image26.png"  /><Relationship Id="rId4" Type="http://schemas.openxmlformats.org/officeDocument/2006/relationships/image" Target="../media/image27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.jpe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https://cloud.google.com/speech-to-text?hl=ko" TargetMode="External" /><Relationship Id="rId3" Type="http://schemas.openxmlformats.org/officeDocument/2006/relationships/hyperlink" Target="https://cloud.google.com/translate/?hl=ko" TargetMode="External" /><Relationship Id="rId4" Type="http://schemas.openxmlformats.org/officeDocument/2006/relationships/hyperlink" Target="https://cloud.google.com/text-to-speech/docs/before-you-begin?hl=ko" TargetMode="External" /><Relationship Id="rId5" Type="http://schemas.openxmlformats.org/officeDocument/2006/relationships/hyperlink" Target="https://www.aihub.or.kr/aihubdata/data/view.do?currMenu=115&amp;topMenu=100&amp;aihubDataSe=data&amp;dataSetSn=71558" TargetMode="External" /><Relationship Id="rId6" Type="http://schemas.openxmlformats.org/officeDocument/2006/relationships/hyperlink" Target="https://www.aihub.or.kr/aihubdata/data/view.do?currMenu=115&amp;topMenu=100&amp;aihubDataSe=data&amp;dataSetSn=71517" TargetMode="External" /><Relationship Id="rId7" Type="http://schemas.openxmlformats.org/officeDocument/2006/relationships/hyperlink" Target="https://github.com/Benkoff/WebRTC-SS" TargetMode="External"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6.jpe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Relationship Id="rId4" Type="http://schemas.openxmlformats.org/officeDocument/2006/relationships/image" Target="../media/image14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34551" y="366203"/>
            <a:ext cx="8566030" cy="6154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3709" y="345588"/>
            <a:ext cx="78408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>
                <a:latin typeface="+mn-lt"/>
                <a:ea typeface="+mn-ea"/>
                <a:cs typeface="+mn-cs"/>
              </a:defRPr>
            </a:pPr>
            <a:r>
              <a:rPr lang="en-US" altLang="ko-KR">
                <a:solidFill>
                  <a:schemeClr val="dk1"/>
                </a:solidFill>
              </a:rPr>
              <a:t>Part 2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4"/>
          <p:cNvSpPr txBox="1"/>
          <p:nvPr/>
        </p:nvSpPr>
        <p:spPr>
          <a:xfrm>
            <a:off x="1676400" y="330199"/>
            <a:ext cx="1891665" cy="4001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91440" tIns="45720" rIns="91440" bIns="45720" anchor="t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</a:defRPr>
            </a:pPr>
            <a:r>
              <a:rPr lang="ko-KR" altLang="en-US" sz="2000" b="0" spc="-300">
                <a:solidFill>
                  <a:schemeClr val="dk1"/>
                </a:solidFill>
              </a:rPr>
              <a:t>개발  범위  및  내용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914" y="4566363"/>
            <a:ext cx="3439119" cy="91009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  <a:defRPr>
                <a:latin typeface="+mn-lt"/>
                <a:ea typeface="+mn-ea"/>
                <a:cs typeface="+mn-cs"/>
              </a:defRPr>
            </a:pPr>
            <a:r>
              <a:rPr lang="ko-KR" altLang="en-US" sz="2000" b="1">
                <a:solidFill>
                  <a:srgbClr val="3057B9"/>
                </a:solidFill>
                <a:cs typeface="Tahoma"/>
              </a:rPr>
              <a:t>구글 번역서버 사용</a:t>
            </a:r>
          </a:p>
          <a:p>
            <a:pPr algn="ctr">
              <a:lnSpc>
                <a:spcPct val="150000"/>
              </a:lnSpc>
              <a:defRPr>
                <a:latin typeface="+mn-lt"/>
                <a:ea typeface="+mn-ea"/>
                <a:cs typeface="+mn-cs"/>
              </a:defRPr>
            </a:pPr>
            <a:r>
              <a:rPr lang="ko-KR" altLang="en-US" sz="1600">
                <a:solidFill>
                  <a:srgbClr val="000205"/>
                </a:solidFill>
              </a:rPr>
              <a:t>STT, 번역</a:t>
            </a:r>
            <a:r>
              <a:rPr lang="en-US" altLang="ko-KR" sz="1600">
                <a:solidFill>
                  <a:srgbClr val="000205"/>
                </a:solidFill>
              </a:rPr>
              <a:t>, TTS</a:t>
            </a:r>
            <a:r>
              <a:rPr lang="ko-KR" altLang="en-US" sz="1600">
                <a:solidFill>
                  <a:srgbClr val="000205"/>
                </a:solidFill>
              </a:rPr>
              <a:t> 등의 API 사용</a:t>
            </a:r>
            <a:endParaRPr lang="ko-KR" altLang="en-US" sz="1600">
              <a:solidFill>
                <a:srgbClr val="000205"/>
              </a:solidFill>
              <a:cs typeface="Tahom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23995" y="4566686"/>
            <a:ext cx="3651769" cy="124457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  <a:defRPr>
                <a:latin typeface="+mn-lt"/>
                <a:ea typeface="+mn-ea"/>
                <a:cs typeface="+mn-cs"/>
              </a:defRPr>
            </a:pPr>
            <a:r>
              <a:rPr lang="ko-KR" altLang="en-US" sz="2000" b="1">
                <a:solidFill>
                  <a:srgbClr val="3057B9"/>
                </a:solidFill>
              </a:rPr>
              <a:t>음성 채팅 서버 개발</a:t>
            </a:r>
          </a:p>
          <a:p>
            <a:pPr algn="ctr">
              <a:lnSpc>
                <a:spcPct val="150000"/>
              </a:lnSpc>
              <a:defRPr>
                <a:latin typeface="+mn-lt"/>
                <a:ea typeface="+mn-ea"/>
                <a:cs typeface="+mn-cs"/>
              </a:defRPr>
            </a:pPr>
            <a:r>
              <a:rPr lang="ko-KR" altLang="en-US" sz="1600" err="1">
                <a:solidFill>
                  <a:srgbClr val="000205"/>
                </a:solidFill>
              </a:rPr>
              <a:t>WebRTC를</a:t>
            </a:r>
            <a:r>
              <a:rPr lang="ko-KR" altLang="en-US" sz="1600">
                <a:solidFill>
                  <a:srgbClr val="000205"/>
                </a:solidFill>
              </a:rPr>
              <a:t> 활용한 </a:t>
            </a:r>
            <a:r>
              <a:rPr lang="ko-KR" altLang="en-US" sz="1600" err="1">
                <a:solidFill>
                  <a:srgbClr val="000205"/>
                </a:solidFill>
              </a:rPr>
              <a:t>Signalling</a:t>
            </a:r>
            <a:r>
              <a:rPr lang="ko-KR" altLang="en-US" sz="1600">
                <a:solidFill>
                  <a:srgbClr val="000205"/>
                </a:solidFill>
              </a:rPr>
              <a:t> 서버 개발,</a:t>
            </a:r>
            <a:r>
              <a:rPr lang="ko-KR" altLang="en-US" sz="1600">
                <a:solidFill>
                  <a:srgbClr val="000205"/>
                </a:solidFill>
                <a:cs typeface="Tahoma"/>
              </a:rPr>
              <a:t> </a:t>
            </a:r>
            <a:r>
              <a:rPr lang="ko-KR" altLang="en-US" sz="1600" err="1">
                <a:solidFill>
                  <a:srgbClr val="000205"/>
                </a:solidFill>
                <a:cs typeface="Tahoma"/>
              </a:rPr>
              <a:t>coturn을</a:t>
            </a:r>
            <a:r>
              <a:rPr lang="ko-KR" altLang="en-US" sz="1600">
                <a:solidFill>
                  <a:srgbClr val="000205"/>
                </a:solidFill>
                <a:cs typeface="Tahoma"/>
              </a:rPr>
              <a:t> 활용한 </a:t>
            </a:r>
            <a:r>
              <a:rPr lang="ko-KR" altLang="en-US" sz="1600" err="1">
                <a:solidFill>
                  <a:srgbClr val="000205"/>
                </a:solidFill>
                <a:cs typeface="Tahoma"/>
              </a:rPr>
              <a:t>Turn서버</a:t>
            </a:r>
            <a:r>
              <a:rPr lang="ko-KR" altLang="en-US" sz="1600">
                <a:solidFill>
                  <a:srgbClr val="000205"/>
                </a:solidFill>
                <a:cs typeface="Tahoma"/>
              </a:rPr>
              <a:t> 구현</a:t>
            </a:r>
          </a:p>
        </p:txBody>
      </p:sp>
      <p:pic>
        <p:nvPicPr>
          <p:cNvPr id="11" name="Picture 10" descr="Free vector illustration of language concept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9485" y="2013575"/>
            <a:ext cx="3021979" cy="18149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 descr="Vector people communicating in instant messengers by voice messages in mobile app audio chat application social media online communication concept horizontal portrait vector illustration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85321" y="2115498"/>
            <a:ext cx="3133490" cy="16110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TextBox 16"/>
          <p:cNvSpPr txBox="1"/>
          <p:nvPr/>
        </p:nvSpPr>
        <p:spPr>
          <a:xfrm>
            <a:off x="8120829" y="4576508"/>
            <a:ext cx="3654780" cy="828112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  <a:defRPr>
                <a:latin typeface="+mn-lt"/>
                <a:ea typeface="+mn-ea"/>
                <a:cs typeface="+mn-cs"/>
              </a:defRPr>
            </a:pPr>
            <a:r>
              <a:rPr lang="ko-KR" altLang="en-US" b="1">
                <a:solidFill>
                  <a:srgbClr val="3057B9"/>
                </a:solidFill>
              </a:rPr>
              <a:t>방언을 표준어로 변환 서버 구현</a:t>
            </a:r>
            <a:endParaRPr lang="ko-KR"/>
          </a:p>
          <a:p>
            <a:pPr algn="ctr">
              <a:lnSpc>
                <a:spcPct val="150000"/>
              </a:lnSpc>
              <a:defRPr>
                <a:latin typeface="+mn-lt"/>
                <a:ea typeface="+mn-ea"/>
                <a:cs typeface="+mn-cs"/>
              </a:defRPr>
            </a:pPr>
            <a:r>
              <a:rPr lang="ko-KR" altLang="en-US" sz="1600">
                <a:solidFill>
                  <a:srgbClr val="000205"/>
                </a:solidFill>
              </a:rPr>
              <a:t>자연어 처리를 통해 서버 구현</a:t>
            </a:r>
            <a:endParaRPr lang="ko-KR" altLang="en-US" sz="1600" b="0" spc="-300">
              <a:solidFill>
                <a:srgbClr val="000205"/>
              </a:solidFill>
              <a:cs typeface="Tahoma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0C086D3-7DC7-BB2E-D651-A3787C4C13F3}"/>
              </a:ext>
            </a:extLst>
          </p:cNvPr>
          <p:cNvGrpSpPr/>
          <p:nvPr/>
        </p:nvGrpSpPr>
        <p:grpSpPr>
          <a:xfrm>
            <a:off x="7785634" y="2013575"/>
            <a:ext cx="3767023" cy="1938264"/>
            <a:chOff x="7785634" y="2013575"/>
            <a:chExt cx="3767023" cy="193826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FB824B64-5FFA-EBD6-62AB-4F430F9158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4157" t="34033" r="23909" b="17738"/>
            <a:stretch/>
          </p:blipFill>
          <p:spPr>
            <a:xfrm>
              <a:off x="8762251" y="2013575"/>
              <a:ext cx="1813791" cy="98073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125E2237-538E-FC18-BABD-4DA6F5020B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5634" y="2994310"/>
              <a:ext cx="3767023" cy="95752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  <p:bldP spid="17" grpId="0" animBg="1"/>
    </p:bld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3709" y="345588"/>
            <a:ext cx="78408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>
                <a:latin typeface="+mn-lt"/>
                <a:ea typeface="+mn-ea"/>
                <a:cs typeface="+mn-cs"/>
              </a:defRPr>
            </a:pPr>
            <a:r>
              <a:rPr lang="en-US" altLang="ko-KR">
                <a:solidFill>
                  <a:schemeClr val="dk1"/>
                </a:solidFill>
              </a:rPr>
              <a:t>Part 2</a:t>
            </a:r>
            <a:endParaRPr lang="en-US" altLang="ko-KR">
              <a:solidFill>
                <a:schemeClr val="dk1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4"/>
          <p:cNvSpPr txBox="1"/>
          <p:nvPr/>
        </p:nvSpPr>
        <p:spPr>
          <a:xfrm>
            <a:off x="1676400" y="330199"/>
            <a:ext cx="1520190" cy="4001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91440" tIns="45720" rIns="91440" bIns="45720" anchor="t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</a:defRPr>
            </a:pPr>
            <a:r>
              <a:rPr lang="ko-KR" altLang="en-US" sz="2000" b="0" spc="-300">
                <a:solidFill>
                  <a:schemeClr val="dk1"/>
                </a:solidFill>
              </a:rPr>
              <a:t>시스템  구성도</a:t>
            </a:r>
            <a:endParaRPr lang="ko-KR" altLang="en-US" sz="2000" b="0" spc="-300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51717" y="3242475"/>
            <a:ext cx="6103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2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10759" y="1071562"/>
            <a:ext cx="9770481" cy="5527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3709" y="345588"/>
            <a:ext cx="78408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>
                <a:latin typeface="+mn-lt"/>
                <a:ea typeface="+mn-ea"/>
                <a:cs typeface="+mn-cs"/>
              </a:defRPr>
            </a:pPr>
            <a:r>
              <a:rPr lang="en-US" altLang="ko-KR">
                <a:solidFill>
                  <a:schemeClr val="dk1"/>
                </a:solidFill>
              </a:rPr>
              <a:t>Part 2</a:t>
            </a:r>
            <a:endParaRPr lang="en-US" altLang="ko-KR">
              <a:solidFill>
                <a:schemeClr val="dk1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4"/>
          <p:cNvSpPr txBox="1"/>
          <p:nvPr/>
        </p:nvSpPr>
        <p:spPr>
          <a:xfrm>
            <a:off x="1676400" y="330199"/>
            <a:ext cx="1520190" cy="4001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91440" tIns="45720" rIns="91440" bIns="45720" anchor="t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</a:defRPr>
            </a:pPr>
            <a:r>
              <a:rPr lang="ko-KR" altLang="en-US" sz="2000" b="0" spc="-300">
                <a:solidFill>
                  <a:schemeClr val="dk1"/>
                </a:solidFill>
              </a:rPr>
              <a:t>시스템  구성도</a:t>
            </a:r>
            <a:endParaRPr lang="ko-KR" altLang="en-US" sz="2000" b="0" spc="-300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51717" y="3242475"/>
            <a:ext cx="6103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2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88507" y="1043660"/>
            <a:ext cx="8014986" cy="58143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3709" y="345588"/>
            <a:ext cx="78408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>
                <a:latin typeface="+mn-lt"/>
                <a:ea typeface="+mn-ea"/>
                <a:cs typeface="+mn-cs"/>
              </a:defRPr>
            </a:pPr>
            <a:r>
              <a:rPr lang="en-US" altLang="ko-KR">
                <a:solidFill>
                  <a:schemeClr val="dk1"/>
                </a:solidFill>
              </a:rPr>
              <a:t>Part 2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4"/>
          <p:cNvSpPr txBox="1"/>
          <p:nvPr/>
        </p:nvSpPr>
        <p:spPr>
          <a:xfrm>
            <a:off x="1676400" y="330199"/>
            <a:ext cx="2225040" cy="4001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91440" tIns="45720" rIns="91440" bIns="45720" anchor="t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</a:defRPr>
            </a:pPr>
            <a:r>
              <a:rPr lang="ko-KR" altLang="en-US" sz="2000" b="0" spc="-300">
                <a:solidFill>
                  <a:schemeClr val="dk1"/>
                </a:solidFill>
              </a:rPr>
              <a:t>시스템  수행  시나리오</a:t>
            </a:r>
          </a:p>
        </p:txBody>
      </p:sp>
      <p:pic>
        <p:nvPicPr>
          <p:cNvPr id="4" name="그림 3" descr="텍스트, 스크린샷, 도표이(가) 표시된 사진&#10;&#10;자동 생성된 설명">
            <a:extLst>
              <a:ext uri="{FF2B5EF4-FFF2-40B4-BE49-F238E27FC236}">
                <a16:creationId xmlns:a16="http://schemas.microsoft.com/office/drawing/2014/main" id="{A7FBB3BB-DB91-484A-A59F-692824673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338" y="963805"/>
            <a:ext cx="7474141" cy="5600584"/>
          </a:xfrm>
          <a:prstGeom prst="rect">
            <a:avLst/>
          </a:prstGeom>
        </p:spPr>
      </p:pic>
      <p:sp>
        <p:nvSpPr>
          <p:cNvPr id="5" name="모서리가 둥근 사각형 설명선[R] 4">
            <a:extLst>
              <a:ext uri="{FF2B5EF4-FFF2-40B4-BE49-F238E27FC236}">
                <a16:creationId xmlns:a16="http://schemas.microsoft.com/office/drawing/2014/main" id="{96AA54FD-4327-34BF-9F7A-CF7C27E211C1}"/>
              </a:ext>
            </a:extLst>
          </p:cNvPr>
          <p:cNvSpPr/>
          <p:nvPr/>
        </p:nvSpPr>
        <p:spPr>
          <a:xfrm>
            <a:off x="3352800" y="6344933"/>
            <a:ext cx="548640" cy="219456"/>
          </a:xfrm>
          <a:prstGeom prst="wedgeRoundRectCallout">
            <a:avLst>
              <a:gd name="adj1" fmla="val -33655"/>
              <a:gd name="adj2" fmla="val -15320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Hello</a:t>
            </a:r>
            <a:endParaRPr kumimoji="1" lang="ko-KR" altLang="en-US" sz="1200" dirty="0"/>
          </a:p>
        </p:txBody>
      </p:sp>
      <p:sp>
        <p:nvSpPr>
          <p:cNvPr id="9" name="모서리가 둥근 사각형 설명선[R] 8">
            <a:extLst>
              <a:ext uri="{FF2B5EF4-FFF2-40B4-BE49-F238E27FC236}">
                <a16:creationId xmlns:a16="http://schemas.microsoft.com/office/drawing/2014/main" id="{876F7581-1A3C-5221-B49C-F4D98A359183}"/>
              </a:ext>
            </a:extLst>
          </p:cNvPr>
          <p:cNvSpPr/>
          <p:nvPr/>
        </p:nvSpPr>
        <p:spPr>
          <a:xfrm>
            <a:off x="7840765" y="6381509"/>
            <a:ext cx="1644612" cy="219456"/>
          </a:xfrm>
          <a:prstGeom prst="wedgeRoundRectCallout">
            <a:avLst>
              <a:gd name="adj1" fmla="val -20840"/>
              <a:gd name="adj2" fmla="val 4728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Hello … </a:t>
            </a:r>
            <a:r>
              <a:rPr kumimoji="1" lang="ko-KR" altLang="en-US" sz="1200" dirty="0"/>
              <a:t>안녕하세요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3709" y="345588"/>
            <a:ext cx="78408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>
                <a:latin typeface="+mn-lt"/>
                <a:ea typeface="+mn-ea"/>
                <a:cs typeface="+mn-cs"/>
              </a:defRPr>
            </a:pPr>
            <a:r>
              <a:rPr lang="en-US" altLang="ko-KR">
                <a:solidFill>
                  <a:schemeClr val="dk1"/>
                </a:solidFill>
              </a:rPr>
              <a:t>Part 2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5"/>
          <p:cNvSpPr txBox="1"/>
          <p:nvPr/>
        </p:nvSpPr>
        <p:spPr>
          <a:xfrm>
            <a:off x="363837" y="991022"/>
            <a:ext cx="11466757" cy="569386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</a:defRPr>
            </a:pPr>
            <a:r>
              <a:rPr lang="ko-KR" altLang="en-US" sz="2800" b="1">
                <a:solidFill>
                  <a:srgbClr val="404040"/>
                </a:solidFill>
              </a:rPr>
              <a:t>실시간 통역 통화 </a:t>
            </a:r>
            <a:r>
              <a:rPr lang="ko-KR" altLang="en-US" sz="2800" b="1" err="1">
                <a:solidFill>
                  <a:srgbClr val="404040"/>
                </a:solidFill>
              </a:rPr>
              <a:t>Application</a:t>
            </a:r>
            <a:endParaRPr lang="ko-KR" altLang="en-US" sz="2800" b="1">
              <a:solidFill>
                <a:srgbClr val="404040"/>
              </a:solidFill>
              <a:cs typeface="Tahoma"/>
            </a:endParaRPr>
          </a:p>
          <a:p>
            <a:pPr marL="342900" indent="-342900">
              <a:buFont typeface="Arial"/>
              <a:buChar char="•"/>
              <a:defRPr>
                <a:latin typeface="+mn-lt"/>
                <a:ea typeface="+mn-ea"/>
                <a:cs typeface="+mn-cs"/>
              </a:defRPr>
            </a:pPr>
            <a:endParaRPr lang="ko-KR" altLang="en-US" sz="2000">
              <a:solidFill>
                <a:srgbClr val="404040"/>
              </a:solidFill>
              <a:cs typeface="Tahoma"/>
            </a:endParaRPr>
          </a:p>
          <a:p>
            <a:pPr marL="342900" indent="-342900">
              <a:buFont typeface="Arial"/>
              <a:buChar char="•"/>
              <a:defRPr>
                <a:latin typeface="+mn-lt"/>
                <a:ea typeface="+mn-ea"/>
                <a:cs typeface="+mn-cs"/>
              </a:defRPr>
            </a:pPr>
            <a:r>
              <a:rPr lang="ko-KR" altLang="en-US" sz="2000">
                <a:solidFill>
                  <a:srgbClr val="404040"/>
                </a:solidFill>
              </a:rPr>
              <a:t>네이버, 카카오, 구글 등의 로그인 </a:t>
            </a:r>
            <a:r>
              <a:rPr lang="ko-KR" altLang="en-US" sz="2000" err="1">
                <a:solidFill>
                  <a:srgbClr val="404040"/>
                </a:solidFill>
              </a:rPr>
              <a:t>API를</a:t>
            </a:r>
            <a:r>
              <a:rPr lang="ko-KR" altLang="en-US" sz="2000">
                <a:solidFill>
                  <a:srgbClr val="404040"/>
                </a:solidFill>
              </a:rPr>
              <a:t> 통해 회원가입 및 로그인</a:t>
            </a:r>
            <a:endParaRPr lang="ko-KR" altLang="en-US" sz="2000">
              <a:solidFill>
                <a:srgbClr val="404040"/>
              </a:solidFill>
              <a:cs typeface="Tahoma"/>
            </a:endParaRPr>
          </a:p>
          <a:p>
            <a:pPr marL="342900" indent="-342900">
              <a:buFont typeface="Arial"/>
              <a:buChar char="•"/>
              <a:defRPr>
                <a:latin typeface="+mn-lt"/>
                <a:ea typeface="+mn-ea"/>
                <a:cs typeface="+mn-cs"/>
              </a:defRPr>
            </a:pPr>
            <a:endParaRPr lang="ko-KR" altLang="en-US" sz="2000">
              <a:solidFill>
                <a:srgbClr val="404040"/>
              </a:solidFill>
              <a:cs typeface="Tahoma"/>
            </a:endParaRPr>
          </a:p>
          <a:p>
            <a:pPr marL="342900" indent="-342900">
              <a:buFont typeface="Arial"/>
              <a:buChar char="•"/>
              <a:defRPr>
                <a:latin typeface="+mn-lt"/>
                <a:ea typeface="+mn-ea"/>
                <a:cs typeface="+mn-cs"/>
              </a:defRPr>
            </a:pPr>
            <a:r>
              <a:rPr lang="ko-KR" altLang="en-US" sz="2000">
                <a:solidFill>
                  <a:srgbClr val="404040"/>
                </a:solidFill>
              </a:rPr>
              <a:t>사용자 정보를 통해 사용자 검색 및 친구 추가</a:t>
            </a:r>
            <a:endParaRPr lang="ko-KR" altLang="en-US" sz="2000">
              <a:solidFill>
                <a:srgbClr val="404040"/>
              </a:solidFill>
              <a:cs typeface="Tahoma"/>
            </a:endParaRPr>
          </a:p>
          <a:p>
            <a:pPr marL="342900" indent="-342900">
              <a:buFont typeface="Arial"/>
              <a:buChar char="•"/>
              <a:defRPr>
                <a:latin typeface="+mn-lt"/>
                <a:ea typeface="+mn-ea"/>
                <a:cs typeface="+mn-cs"/>
              </a:defRPr>
            </a:pPr>
            <a:endParaRPr lang="ko-KR" altLang="en-US" sz="2000">
              <a:solidFill>
                <a:srgbClr val="404040"/>
              </a:solidFill>
              <a:cs typeface="Tahoma"/>
            </a:endParaRPr>
          </a:p>
          <a:p>
            <a:pPr marL="342900" indent="-342900">
              <a:buFont typeface="Arial"/>
              <a:buChar char="•"/>
              <a:defRPr>
                <a:latin typeface="+mn-lt"/>
                <a:ea typeface="+mn-ea"/>
                <a:cs typeface="+mn-cs"/>
              </a:defRPr>
            </a:pPr>
            <a:r>
              <a:rPr lang="ko-KR" altLang="en-US" sz="2000">
                <a:solidFill>
                  <a:srgbClr val="404040"/>
                </a:solidFill>
                <a:cs typeface="Tahoma"/>
              </a:rPr>
              <a:t>추가된 친구에게 통화 요청 및 수락</a:t>
            </a:r>
          </a:p>
          <a:p>
            <a:pPr>
              <a:defRPr>
                <a:latin typeface="+mn-lt"/>
                <a:ea typeface="+mn-ea"/>
                <a:cs typeface="+mn-cs"/>
              </a:defRPr>
            </a:pPr>
            <a:endParaRPr lang="ko-KR" altLang="en-US" sz="2000">
              <a:solidFill>
                <a:srgbClr val="404040"/>
              </a:solidFill>
            </a:endParaRPr>
          </a:p>
          <a:p>
            <a:pPr marL="342900" indent="-342900">
              <a:buFont typeface="Arial"/>
              <a:buChar char="•"/>
              <a:defRPr>
                <a:latin typeface="+mn-lt"/>
                <a:ea typeface="+mn-ea"/>
                <a:cs typeface="+mn-cs"/>
              </a:defRPr>
            </a:pPr>
            <a:r>
              <a:rPr lang="ko-KR" altLang="en-US" sz="2000">
                <a:solidFill>
                  <a:srgbClr val="404040"/>
                </a:solidFill>
              </a:rPr>
              <a:t>통화 중 상대방에게 받은 음성을 번역 후 음성으로 들려주는 번역 콜 기능</a:t>
            </a:r>
            <a:endParaRPr lang="ko-KR" altLang="en-US" sz="2000">
              <a:solidFill>
                <a:srgbClr val="404040"/>
              </a:solidFill>
              <a:cs typeface="Tahoma"/>
            </a:endParaRPr>
          </a:p>
          <a:p>
            <a:pPr>
              <a:defRPr>
                <a:latin typeface="+mn-lt"/>
                <a:ea typeface="+mn-ea"/>
                <a:cs typeface="+mn-cs"/>
              </a:defRPr>
            </a:pPr>
            <a:endParaRPr lang="ko-KR" altLang="en-US" sz="2000">
              <a:solidFill>
                <a:srgbClr val="404040"/>
              </a:solidFill>
            </a:endParaRPr>
          </a:p>
          <a:p>
            <a:pPr marL="342900" indent="-342900">
              <a:buFont typeface="Arial"/>
              <a:buChar char="•"/>
              <a:defRPr>
                <a:latin typeface="+mn-lt"/>
                <a:ea typeface="+mn-ea"/>
                <a:cs typeface="+mn-cs"/>
              </a:defRPr>
            </a:pPr>
            <a:r>
              <a:rPr lang="ko-KR" altLang="en-US" sz="2000">
                <a:solidFill>
                  <a:srgbClr val="404040"/>
                </a:solidFill>
                <a:cs typeface="Tahoma"/>
              </a:rPr>
              <a:t>방언을 표준어로 변환 기능</a:t>
            </a:r>
          </a:p>
          <a:p>
            <a:pPr marL="342900" indent="-342900">
              <a:buFont typeface="Arial"/>
              <a:buChar char="•"/>
              <a:defRPr>
                <a:latin typeface="+mn-lt"/>
                <a:ea typeface="+mn-ea"/>
                <a:cs typeface="+mn-cs"/>
              </a:defRPr>
            </a:pPr>
            <a:endParaRPr lang="ko-KR" altLang="en-US" sz="2000" b="1">
              <a:solidFill>
                <a:srgbClr val="404040"/>
              </a:solidFill>
              <a:cs typeface="Tahoma"/>
            </a:endParaRPr>
          </a:p>
          <a:p>
            <a:pPr>
              <a:defRPr>
                <a:latin typeface="+mn-lt"/>
                <a:ea typeface="+mn-ea"/>
                <a:cs typeface="+mn-cs"/>
              </a:defRPr>
            </a:pPr>
            <a:r>
              <a:rPr lang="ko-KR" altLang="en-US" sz="2800" b="1">
                <a:solidFill>
                  <a:srgbClr val="404040"/>
                </a:solidFill>
                <a:cs typeface="Tahoma"/>
              </a:rPr>
              <a:t>추가 개발 사항</a:t>
            </a:r>
          </a:p>
          <a:p>
            <a:pPr>
              <a:defRPr>
                <a:latin typeface="+mn-lt"/>
                <a:ea typeface="+mn-ea"/>
                <a:cs typeface="+mn-cs"/>
              </a:defRPr>
            </a:pPr>
            <a:endParaRPr lang="ko-KR" altLang="en-US" sz="2800" b="1">
              <a:solidFill>
                <a:srgbClr val="404040"/>
              </a:solidFill>
              <a:cs typeface="Tahoma"/>
            </a:endParaRPr>
          </a:p>
          <a:p>
            <a:pPr marL="342900" indent="-342900">
              <a:buFont typeface="Arial"/>
              <a:buChar char="•"/>
              <a:defRPr>
                <a:latin typeface="+mn-lt"/>
                <a:ea typeface="+mn-ea"/>
                <a:cs typeface="+mn-cs"/>
              </a:defRPr>
            </a:pPr>
            <a:r>
              <a:rPr lang="ko-KR" altLang="en-US" sz="2000">
                <a:solidFill>
                  <a:srgbClr val="404040"/>
                </a:solidFill>
                <a:cs typeface="Tahoma"/>
              </a:rPr>
              <a:t>사용자간 채팅기능 및 통화 중 대화내용 자막 및 요약 기능</a:t>
            </a:r>
          </a:p>
          <a:p>
            <a:pPr marL="342900" indent="-342900">
              <a:buFont typeface="Arial"/>
              <a:buChar char="•"/>
              <a:defRPr>
                <a:latin typeface="+mn-lt"/>
                <a:ea typeface="+mn-ea"/>
                <a:cs typeface="+mn-cs"/>
              </a:defRPr>
            </a:pPr>
            <a:endParaRPr lang="ko-KR" altLang="en-US" sz="2000">
              <a:solidFill>
                <a:srgbClr val="404040"/>
              </a:solidFill>
              <a:cs typeface="Tahoma"/>
            </a:endParaRPr>
          </a:p>
          <a:p>
            <a:pPr marL="342900" indent="-342900">
              <a:buFont typeface="Arial"/>
              <a:buChar char="•"/>
              <a:defRPr>
                <a:latin typeface="+mn-lt"/>
                <a:ea typeface="+mn-ea"/>
                <a:cs typeface="+mn-cs"/>
              </a:defRPr>
            </a:pPr>
            <a:r>
              <a:rPr lang="ko-KR" altLang="en-US" sz="2000">
                <a:solidFill>
                  <a:srgbClr val="404040"/>
                </a:solidFill>
                <a:cs typeface="Tahoma"/>
              </a:rPr>
              <a:t>사용자간 화상채팅 기능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1676400" y="330199"/>
            <a:ext cx="1729740" cy="4001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91440" tIns="45720" rIns="91440" bIns="45720" anchor="t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</a:defRPr>
            </a:pPr>
            <a:r>
              <a:rPr lang="ko-KR" sz="2000" b="0" spc="-300">
                <a:solidFill>
                  <a:schemeClr val="dk1"/>
                </a:solidFill>
              </a:rPr>
              <a:t>개발 예상 결과물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3709" y="307488"/>
            <a:ext cx="784081" cy="4240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20000"/>
              </a:lnSpc>
              <a:defRPr>
                <a:latin typeface="+mn-lt"/>
                <a:ea typeface="+mn-ea"/>
                <a:cs typeface="+mn-cs"/>
              </a:defRPr>
            </a:pPr>
            <a:r>
              <a:rPr lang="en-US" altLang="ko-KR">
                <a:solidFill>
                  <a:schemeClr val="dk1"/>
                </a:solidFill>
              </a:rPr>
              <a:t>Part 3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15"/>
          <p:cNvSpPr txBox="1"/>
          <p:nvPr/>
        </p:nvSpPr>
        <p:spPr>
          <a:xfrm>
            <a:off x="761726" y="3316078"/>
            <a:ext cx="5051871" cy="158739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20000"/>
              </a:lnSpc>
              <a:defRPr>
                <a:latin typeface="+mn-lt"/>
                <a:ea typeface="+mn-ea"/>
                <a:cs typeface="+mn-cs"/>
              </a:defRPr>
            </a:pPr>
            <a:r>
              <a:rPr lang="ko-KR" altLang="en-US" sz="2800" b="1"/>
              <a:t>👉 애자일 개발 방법론 채택</a:t>
            </a:r>
          </a:p>
          <a:p>
            <a:pPr>
              <a:lnSpc>
                <a:spcPct val="120000"/>
              </a:lnSpc>
              <a:defRPr>
                <a:latin typeface="+mn-lt"/>
                <a:ea typeface="+mn-ea"/>
                <a:cs typeface="+mn-cs"/>
              </a:defRPr>
            </a:pPr>
            <a:endParaRPr lang="ko-KR" altLang="en-US" sz="1400"/>
          </a:p>
          <a:p>
            <a:pPr marL="0" indent="0">
              <a:lnSpc>
                <a:spcPct val="120000"/>
              </a:lnSpc>
              <a:buFont typeface="mn-ea"/>
              <a:buNone/>
              <a:defRPr>
                <a:latin typeface="+mn-lt"/>
                <a:ea typeface="+mn-ea"/>
                <a:cs typeface="+mn-cs"/>
              </a:defRPr>
            </a:pPr>
            <a:r>
              <a:rPr lang="en-US" altLang="ko-KR" sz="2000"/>
              <a:t>-</a:t>
            </a:r>
            <a:r>
              <a:rPr lang="ko-KR" altLang="en-US" sz="2000"/>
              <a:t> 매주 회의를 거쳐 </a:t>
            </a:r>
            <a:r>
              <a:rPr lang="ko-KR" altLang="en-US" sz="2000" b="1">
                <a:solidFill>
                  <a:srgbClr val="3057B9"/>
                </a:solidFill>
              </a:rPr>
              <a:t>스프린트 작성</a:t>
            </a:r>
          </a:p>
          <a:p>
            <a:pPr marL="0" indent="0">
              <a:lnSpc>
                <a:spcPct val="120000"/>
              </a:lnSpc>
              <a:buFont typeface="mn-ea"/>
              <a:buNone/>
              <a:defRPr>
                <a:latin typeface="+mn-lt"/>
                <a:ea typeface="+mn-ea"/>
                <a:cs typeface="+mn-cs"/>
              </a:defRPr>
            </a:pPr>
            <a:r>
              <a:rPr lang="en-US" altLang="ko-KR" sz="2000"/>
              <a:t>-</a:t>
            </a:r>
            <a:r>
              <a:rPr lang="ko-KR" altLang="en-US" sz="2000"/>
              <a:t> 애자일 방법론을 지원하는 </a:t>
            </a:r>
            <a:r>
              <a:rPr lang="en-US" altLang="ko-KR" sz="2000" b="1">
                <a:solidFill>
                  <a:srgbClr val="3057B9"/>
                </a:solidFill>
              </a:rPr>
              <a:t>Jira S/W</a:t>
            </a:r>
            <a:r>
              <a:rPr lang="en-US" altLang="ko-KR" sz="2000">
                <a:solidFill>
                  <a:srgbClr val="0000FF"/>
                </a:solidFill>
              </a:rPr>
              <a:t> </a:t>
            </a:r>
            <a:r>
              <a:rPr lang="ko-KR" altLang="en-US" sz="2000"/>
              <a:t>이용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61726" y="2163997"/>
            <a:ext cx="4326089" cy="590907"/>
          </a:xfrm>
          <a:prstGeom prst="rect">
            <a:avLst/>
          </a:prstGeom>
          <a:noFill/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1631425"/>
            <a:ext cx="5334274" cy="35053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27" name="TextBox 4"/>
          <p:cNvSpPr txBox="1"/>
          <p:nvPr/>
        </p:nvSpPr>
        <p:spPr>
          <a:xfrm>
            <a:off x="1676400" y="330199"/>
            <a:ext cx="1767840" cy="4001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91440" tIns="45720" rIns="91440" bIns="45720" anchor="t">
            <a:spAutoFit/>
          </a:bodyPr>
          <a:lstStyle/>
          <a:p>
            <a:pPr>
              <a:defRPr/>
            </a:pPr>
            <a:r>
              <a:rPr lang="ko-KR" sz="2000" b="0" spc="-3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개발 </a:t>
            </a:r>
            <a:r>
              <a:rPr lang="ko-KR" altLang="en-US" sz="2000" b="0" spc="-3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방법 및 환경</a:t>
            </a:r>
            <a:endParaRPr lang="ko-KR" sz="2000" b="0" spc="-30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3709" y="345588"/>
            <a:ext cx="78408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>
                <a:latin typeface="+mn-lt"/>
                <a:ea typeface="+mn-ea"/>
                <a:cs typeface="+mn-cs"/>
              </a:defRPr>
            </a:pPr>
            <a:r>
              <a:rPr lang="en-US" altLang="ko-KR">
                <a:solidFill>
                  <a:schemeClr val="dk1"/>
                </a:solidFill>
              </a:rPr>
              <a:t>Part 3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5"/>
          <p:cNvSpPr/>
          <p:nvPr/>
        </p:nvSpPr>
        <p:spPr>
          <a:xfrm>
            <a:off x="648275" y="1523990"/>
            <a:ext cx="1226194" cy="1905009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>
                <a:latin typeface="+mn-lt"/>
                <a:ea typeface="+mn-ea"/>
                <a:cs typeface="+mn-cs"/>
              </a:defRPr>
            </a:pPr>
            <a:endParaRPr lang="en-US" altLang="ko-KR" sz="1600" b="0" i="0" u="none" strike="noStrike" cap="none" normalizeH="0" baseline="0">
              <a:solidFill>
                <a:schemeClr val="tx2"/>
              </a:solidFill>
              <a:effectLst/>
            </a:endParaRPr>
          </a:p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>
                <a:latin typeface="+mn-lt"/>
                <a:ea typeface="+mn-ea"/>
                <a:cs typeface="+mn-cs"/>
              </a:defRPr>
            </a:pPr>
            <a:endParaRPr lang="en-US" altLang="ko-KR"/>
          </a:p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>
                <a:latin typeface="+mn-lt"/>
                <a:ea typeface="+mn-ea"/>
                <a:cs typeface="+mn-cs"/>
              </a:defRPr>
            </a:pPr>
            <a:endParaRPr lang="en-US" altLang="ko-KR" sz="1600" b="0" i="0" u="none" strike="noStrike" cap="none" normalizeH="0" baseline="0">
              <a:solidFill>
                <a:srgbClr val="FF0000"/>
              </a:solidFill>
              <a:effectLst/>
            </a:endParaRPr>
          </a:p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>
                <a:latin typeface="+mn-lt"/>
                <a:ea typeface="+mn-ea"/>
                <a:cs typeface="+mn-cs"/>
              </a:defRPr>
            </a:pPr>
            <a:r>
              <a:rPr kumimoji="1" lang="en-US" altLang="ko-KR" sz="1600" b="0" i="0" u="none" strike="noStrike" cap="none" normalizeH="0" baseline="0">
                <a:solidFill>
                  <a:srgbClr val="FF0000"/>
                </a:solidFill>
                <a:effectLst/>
              </a:rPr>
              <a:t>H/W</a:t>
            </a:r>
            <a:endParaRPr kumimoji="1" lang="ko-KR" altLang="en-US" sz="1600" b="0" i="0" u="none" strike="noStrike" cap="none" normalizeH="0" baseline="0">
              <a:solidFill>
                <a:srgbClr val="FF0000"/>
              </a:solidFill>
              <a:effectLst/>
            </a:endParaRPr>
          </a:p>
        </p:txBody>
      </p:sp>
      <p:sp>
        <p:nvSpPr>
          <p:cNvPr id="28" name="TextBox 2"/>
          <p:cNvSpPr txBox="1"/>
          <p:nvPr/>
        </p:nvSpPr>
        <p:spPr>
          <a:xfrm>
            <a:off x="2872487" y="4184010"/>
            <a:ext cx="7131720" cy="211963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anchor="t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pPr>
            <a:r>
              <a:rPr lang="en-US" altLang="ko-KR" sz="1600" b="0" i="0">
                <a:solidFill>
                  <a:srgbClr val="000000"/>
                </a:solidFill>
                <a:effectLst/>
              </a:rPr>
              <a:t>&lt;</a:t>
            </a:r>
            <a:r>
              <a:rPr lang="ko-KR" altLang="en-US" sz="1600" b="0" i="0">
                <a:solidFill>
                  <a:srgbClr val="000000"/>
                </a:solidFill>
                <a:effectLst/>
              </a:rPr>
              <a:t>앱</a:t>
            </a:r>
            <a:r>
              <a:rPr lang="en-US" altLang="ko-KR">
                <a:solidFill>
                  <a:srgbClr val="000000"/>
                </a:solidFill>
              </a:rPr>
              <a:t>/</a:t>
            </a:r>
            <a:r>
              <a:rPr lang="ko-KR" altLang="en-US">
                <a:solidFill>
                  <a:srgbClr val="000000"/>
                </a:solidFill>
              </a:rPr>
              <a:t>서비스 개발</a:t>
            </a:r>
            <a:r>
              <a:rPr lang="en-US" altLang="ko-KR">
                <a:solidFill>
                  <a:srgbClr val="000000"/>
                </a:solidFill>
              </a:rPr>
              <a:t>&gt;</a:t>
            </a:r>
          </a:p>
          <a:p>
            <a:pPr marL="285750" indent="-285750" algn="just">
              <a:lnSpc>
                <a:spcPct val="120000"/>
              </a:lnSpc>
              <a:buFontTx/>
              <a:buChar char="-"/>
              <a:defRPr>
                <a:latin typeface="+mn-lt"/>
                <a:ea typeface="+mn-ea"/>
                <a:cs typeface="+mn-cs"/>
              </a:defRPr>
            </a:pPr>
            <a:r>
              <a:rPr lang="en-US" altLang="ko-KR" sz="1600">
                <a:solidFill>
                  <a:srgbClr val="000000"/>
                </a:solidFill>
              </a:rPr>
              <a:t>OS : AOS, IOS </a:t>
            </a:r>
          </a:p>
          <a:p>
            <a:pPr marL="285750" indent="-285750" algn="just">
              <a:lnSpc>
                <a:spcPct val="120000"/>
              </a:lnSpc>
              <a:buFontTx/>
              <a:buChar char="-"/>
              <a:defRPr>
                <a:latin typeface="+mn-lt"/>
                <a:ea typeface="+mn-ea"/>
                <a:cs typeface="+mn-cs"/>
              </a:defRPr>
            </a:pPr>
            <a:r>
              <a:rPr lang="en-US" altLang="ko-KR" sz="1600">
                <a:solidFill>
                  <a:srgbClr val="000000"/>
                </a:solidFill>
              </a:rPr>
              <a:t>DBMS</a:t>
            </a:r>
            <a:r>
              <a:rPr lang="ko-KR" altLang="en-US" sz="1600">
                <a:solidFill>
                  <a:srgbClr val="000000"/>
                </a:solidFill>
              </a:rPr>
              <a:t> </a:t>
            </a:r>
            <a:r>
              <a:rPr lang="en-US" altLang="ko-KR" sz="1600">
                <a:solidFill>
                  <a:srgbClr val="000000"/>
                </a:solidFill>
              </a:rPr>
              <a:t>MySQL, Mongo DB</a:t>
            </a:r>
          </a:p>
          <a:p>
            <a:pPr marL="285750" indent="-285750" algn="just">
              <a:lnSpc>
                <a:spcPct val="120000"/>
              </a:lnSpc>
              <a:buFontTx/>
              <a:buChar char="-"/>
              <a:defRPr>
                <a:latin typeface="+mn-lt"/>
                <a:ea typeface="+mn-ea"/>
                <a:cs typeface="+mn-cs"/>
              </a:defRPr>
            </a:pPr>
            <a:r>
              <a:rPr lang="en-US" altLang="ko-KR" sz="1600">
                <a:solidFill>
                  <a:srgbClr val="000000"/>
                </a:solidFill>
              </a:rPr>
              <a:t>Web Server Apache-tomcat, Netty</a:t>
            </a:r>
          </a:p>
          <a:p>
            <a:pPr marL="285750" indent="-2857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>
                <a:latin typeface="+mn-lt"/>
                <a:ea typeface="+mn-ea"/>
                <a:cs typeface="+mn-cs"/>
              </a:defRPr>
            </a:pPr>
            <a:r>
              <a:rPr lang="en-US" altLang="ko-KR" sz="1600">
                <a:solidFill>
                  <a:srgbClr val="000000"/>
                </a:solidFill>
              </a:rPr>
              <a:t>Server(Back-end) – Java Spring, Flask</a:t>
            </a:r>
          </a:p>
          <a:p>
            <a:pPr marL="285750" indent="-285750" algn="just">
              <a:lnSpc>
                <a:spcPct val="120000"/>
              </a:lnSpc>
              <a:buFontTx/>
              <a:buChar char="-"/>
              <a:defRPr>
                <a:latin typeface="+mn-lt"/>
                <a:ea typeface="+mn-ea"/>
                <a:cs typeface="+mn-cs"/>
              </a:defRPr>
            </a:pPr>
            <a:r>
              <a:rPr lang="en-US" altLang="ko-KR" sz="1600">
                <a:solidFill>
                  <a:srgbClr val="000000"/>
                </a:solidFill>
              </a:rPr>
              <a:t>client(front-end) – XML </a:t>
            </a:r>
          </a:p>
          <a:p>
            <a:pPr marL="285750" indent="-285750" algn="just">
              <a:lnSpc>
                <a:spcPct val="120000"/>
              </a:lnSpc>
              <a:buFontTx/>
              <a:buChar char="-"/>
              <a:defRPr>
                <a:latin typeface="+mn-lt"/>
                <a:ea typeface="+mn-ea"/>
                <a:cs typeface="+mn-cs"/>
              </a:defRPr>
            </a:pPr>
            <a:r>
              <a:rPr lang="ko-KR" altLang="en-US" sz="1600">
                <a:solidFill>
                  <a:srgbClr val="000000"/>
                </a:solidFill>
              </a:rPr>
              <a:t>사용언어 </a:t>
            </a:r>
            <a:r>
              <a:rPr lang="en-US" altLang="ko-KR" sz="1600">
                <a:solidFill>
                  <a:srgbClr val="000000"/>
                </a:solidFill>
              </a:rPr>
              <a:t>: Python, Java, Kotlin, Swift</a:t>
            </a:r>
          </a:p>
        </p:txBody>
      </p:sp>
      <p:sp>
        <p:nvSpPr>
          <p:cNvPr id="30" name="직사각형 5"/>
          <p:cNvSpPr/>
          <p:nvPr/>
        </p:nvSpPr>
        <p:spPr>
          <a:xfrm>
            <a:off x="652873" y="4233699"/>
            <a:ext cx="1226194" cy="1905009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>
                <a:latin typeface="+mn-lt"/>
                <a:ea typeface="+mn-ea"/>
                <a:cs typeface="+mn-cs"/>
              </a:defRPr>
            </a:pPr>
            <a:endParaRPr lang="en-US" altLang="ko-KR" sz="1600" b="0" i="0" u="none" strike="noStrike" cap="none" normalizeH="0" baseline="0">
              <a:solidFill>
                <a:schemeClr val="tx2"/>
              </a:solidFill>
              <a:effectLst/>
            </a:endParaRPr>
          </a:p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>
                <a:latin typeface="+mn-lt"/>
                <a:ea typeface="+mn-ea"/>
                <a:cs typeface="+mn-cs"/>
              </a:defRPr>
            </a:pPr>
            <a:endParaRPr lang="en-US" altLang="ko-KR"/>
          </a:p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>
                <a:latin typeface="+mn-lt"/>
                <a:ea typeface="+mn-ea"/>
                <a:cs typeface="+mn-cs"/>
              </a:defRPr>
            </a:pPr>
            <a:endParaRPr lang="en-US" altLang="ko-KR" sz="1600" b="0" i="0" u="none" strike="noStrike" cap="none" normalizeH="0" baseline="0">
              <a:solidFill>
                <a:srgbClr val="FF0000"/>
              </a:solidFill>
              <a:effectLst/>
            </a:endParaRPr>
          </a:p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>
                <a:latin typeface="+mn-lt"/>
                <a:ea typeface="+mn-ea"/>
                <a:cs typeface="+mn-cs"/>
              </a:defRPr>
            </a:pPr>
            <a:r>
              <a:rPr kumimoji="1" lang="en-US" altLang="ko-KR" sz="1600" b="0" i="0" u="none" strike="noStrike" cap="none" normalizeH="0" baseline="0">
                <a:solidFill>
                  <a:srgbClr val="FF0000"/>
                </a:solidFill>
                <a:effectLst/>
              </a:rPr>
              <a:t>S/W</a:t>
            </a:r>
            <a:endParaRPr lang="en-US" altLang="ko-KR" sz="1600" b="0" i="0" u="none" strike="noStrike" cap="none" normalizeH="0" baseline="0">
              <a:solidFill>
                <a:srgbClr val="FF0000"/>
              </a:solidFill>
              <a:effectLst/>
            </a:endParaRPr>
          </a:p>
        </p:txBody>
      </p:sp>
      <p:pic>
        <p:nvPicPr>
          <p:cNvPr id="2" name="그림 1" descr="정보기기, 전자 기기, 휴대용 통신 장치, 휴대 전화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669359" y="1277815"/>
            <a:ext cx="2556757" cy="25567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 descr="정보기기, 전자 기기, 전자제품, 휴대 전화이(가) 표시된 사진  자동 생성된 설명"/>
          <p:cNvPicPr>
            <a:picLocks noChangeAspect="1"/>
          </p:cNvPicPr>
          <p:nvPr/>
        </p:nvPicPr>
        <p:blipFill rotWithShape="1">
          <a:blip r:embed="rId3"/>
          <a:srcRect l="22750" t="14314" r="24410" b="14255"/>
          <a:stretch/>
        </p:blipFill>
        <p:spPr>
          <a:xfrm>
            <a:off x="2830968" y="1277815"/>
            <a:ext cx="2473600" cy="25567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4"/>
          <p:cNvSpPr txBox="1"/>
          <p:nvPr/>
        </p:nvSpPr>
        <p:spPr>
          <a:xfrm>
            <a:off x="1676400" y="330199"/>
            <a:ext cx="1767840" cy="4001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91440" tIns="45720" rIns="91440" bIns="45720" anchor="t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</a:defRPr>
            </a:pPr>
            <a:r>
              <a:rPr lang="ko-KR" sz="2000" b="0" spc="-300">
                <a:solidFill>
                  <a:schemeClr val="dk1"/>
                </a:solidFill>
              </a:rPr>
              <a:t>개발 </a:t>
            </a:r>
            <a:r>
              <a:rPr lang="ko-KR" altLang="en-US" sz="2000" b="0" spc="-300">
                <a:solidFill>
                  <a:schemeClr val="dk1"/>
                </a:solidFill>
              </a:rPr>
              <a:t>방법 및 환경</a:t>
            </a:r>
            <a:endParaRPr lang="ko-KR" sz="2000" b="0" spc="-3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3709" y="345588"/>
            <a:ext cx="78408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>
                <a:latin typeface="+mn-lt"/>
                <a:ea typeface="+mn-ea"/>
                <a:cs typeface="+mn-cs"/>
              </a:defRPr>
            </a:pPr>
            <a:r>
              <a:rPr lang="en-US" altLang="ko-KR">
                <a:solidFill>
                  <a:schemeClr val="dk1"/>
                </a:solidFill>
              </a:rPr>
              <a:t>Part 4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Group 37"/>
          <p:cNvGraphicFramePr/>
          <p:nvPr>
            <p:extLst>
              <p:ext uri="{D42A27DB-BD31-4B8C-83A1-F6EECF244321}">
                <p14:modId xmlns:p14="http://schemas.microsoft.com/office/powerpoint/2010/main" val="2802953372"/>
              </p:ext>
            </p:extLst>
          </p:nvPr>
        </p:nvGraphicFramePr>
        <p:xfrm>
          <a:off x="539552" y="1593751"/>
          <a:ext cx="11051239" cy="4696722"/>
        </p:xfrm>
        <a:graphic>
          <a:graphicData uri="http://schemas.openxmlformats.org/drawingml/2006/table">
            <a:tbl>
              <a:tblPr firstRow="1" bandRow="1"/>
              <a:tblGrid>
                <a:gridCol w="121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3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07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598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606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0256"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9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kumimoji="1" lang="ko-KR" altLang="en-US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김성민</a:t>
                      </a:r>
                      <a:r>
                        <a:rPr kumimoji="1" lang="en-US" altLang="ko-KR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kumimoji="1" lang="ko-KR" altLang="en-US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조장</a:t>
                      </a:r>
                      <a:r>
                        <a:rPr kumimoji="1" lang="en-US" altLang="ko-KR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kumimoji="1" lang="ko-KR" altLang="en-US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kumimoji="1" lang="ko-KR" altLang="en-US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강지석</a:t>
                      </a:r>
                      <a:endParaRPr kumimoji="1" lang="ko-KR" altLang="en-US" b="1" i="0" u="none" strike="noStrike" cap="none" normalizeH="0" baseline="0">
                        <a:solidFill>
                          <a:schemeClr val="tx1"/>
                        </a:solidFill>
                      </a:endParaRP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kumimoji="1" lang="ko-KR" altLang="en-US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강진혁</a:t>
                      </a:r>
                      <a:endParaRPr kumimoji="1" lang="ko-KR" altLang="en-US" b="1" i="0" u="none" strike="noStrike" cap="none" normalizeH="0" baseline="0">
                        <a:solidFill>
                          <a:schemeClr val="tx1"/>
                        </a:solidFill>
                      </a:endParaRP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kumimoji="1" lang="ko-KR" altLang="en-US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김범진</a:t>
                      </a:r>
                      <a:endParaRPr kumimoji="1" lang="ko-KR" altLang="en-US" b="1" i="0" u="none" strike="noStrike" cap="none" normalizeH="0" baseline="0">
                        <a:solidFill>
                          <a:schemeClr val="tx1"/>
                        </a:solidFill>
                      </a:endParaRP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5569">
                <a:tc>
                  <a:txBody>
                    <a:bodyPr/>
                    <a:lstStyle/>
                    <a:p>
                      <a:pPr marL="0" marR="0" lvl="0" indent="0" algn="ctr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kumimoji="1" lang="ko-KR" altLang="en-US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자료수집</a:t>
                      </a:r>
                      <a:endParaRPr kumimoji="1" lang="ko-KR" altLang="en-US" b="1" i="0" u="none" strike="noStrike" cap="none" normalizeH="0" baseline="0">
                        <a:solidFill>
                          <a:schemeClr val="tx1"/>
                        </a:solidFill>
                      </a:endParaRP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syr-SY" altLang="ko-KR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ܤ</a:t>
                      </a:r>
                      <a:r>
                        <a:rPr lang="en-US" altLang="ko-KR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유사서비스 조사</a:t>
                      </a:r>
                      <a:endParaRPr kumimoji="1" lang="ko-KR" altLang="en-US" sz="1600" i="0" u="none" strike="noStrike" cap="none" normalizeH="0" baseline="0">
                        <a:solidFill>
                          <a:schemeClr val="tx1"/>
                        </a:solidFill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syr-SY" altLang="ko-KR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ܤ</a:t>
                      </a:r>
                      <a:r>
                        <a:rPr lang="ko-KR" altLang="en-US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kumimoji="1" lang="ko-KR" altLang="en-US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사용할 서버</a:t>
                      </a:r>
                      <a:r>
                        <a:rPr kumimoji="1" lang="en-US" altLang="ko-KR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en-US" altLang="ko-KR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kumimoji="1" lang="en-US" altLang="ko-KR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DB</a:t>
                      </a:r>
                      <a:r>
                        <a:rPr kumimoji="1" lang="ko-KR" altLang="en-US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조사</a:t>
                      </a:r>
                      <a:endParaRPr kumimoji="1" lang="ko-KR" altLang="en-US" sz="1600" i="0" u="none" strike="noStrike" cap="none" normalizeH="0" baseline="0">
                        <a:solidFill>
                          <a:schemeClr val="tx1"/>
                        </a:solidFill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syr-SY" altLang="ko-KR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ܤ</a:t>
                      </a:r>
                      <a:r>
                        <a:rPr lang="ko-KR" altLang="en-US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kumimoji="1" lang="en-US" altLang="ko-KR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STT,</a:t>
                      </a:r>
                      <a:r>
                        <a:rPr lang="en-US" altLang="ko-KR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kumimoji="1" lang="ko-KR" altLang="en-US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번역 </a:t>
                      </a:r>
                      <a:r>
                        <a:rPr kumimoji="1" lang="en-US" altLang="ko-KR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API</a:t>
                      </a:r>
                      <a:r>
                        <a:rPr kumimoji="1" lang="ko-KR" altLang="en-US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조사</a:t>
                      </a:r>
                      <a:endParaRPr kumimoji="1" lang="ko-KR" altLang="en-US" sz="1600" i="0" u="none" strike="noStrike" cap="none" normalizeH="0" baseline="0">
                        <a:solidFill>
                          <a:schemeClr val="tx1"/>
                        </a:solidFill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syr-SY" altLang="ko-KR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ܤ</a:t>
                      </a:r>
                      <a:r>
                        <a:rPr lang="en-US" altLang="ko-KR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kumimoji="1" lang="en-US" altLang="ko-KR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AI</a:t>
                      </a:r>
                      <a:r>
                        <a:rPr lang="ko-KR" altLang="en-US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 관련 기술</a:t>
                      </a:r>
                      <a:r>
                        <a:rPr kumimoji="1" lang="ko-KR" altLang="en-US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 수집</a:t>
                      </a:r>
                      <a:r>
                        <a:rPr lang="ko-KR" altLang="en-US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kumimoji="1" lang="ko-KR" altLang="en-US" sz="1600" i="0" u="none" strike="noStrike" cap="none" normalizeH="0" baseline="0">
                        <a:solidFill>
                          <a:schemeClr val="tx1"/>
                        </a:solidFill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514">
                <a:tc>
                  <a:txBody>
                    <a:bodyPr/>
                    <a:lstStyle/>
                    <a:p>
                      <a:pPr marL="0" marR="0" lvl="0" indent="0" algn="ctr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설계</a:t>
                      </a:r>
                      <a:endParaRPr kumimoji="1" lang="ko-KR" altLang="en-US" b="1" i="0" u="none" strike="noStrike" cap="none" normalizeH="0" baseline="0">
                        <a:solidFill>
                          <a:schemeClr val="tx1"/>
                        </a:solidFill>
                      </a:endParaRP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syr-SY" altLang="ko-KR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ܤ</a:t>
                      </a:r>
                      <a:r>
                        <a:rPr lang="en-US" altLang="ko-KR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 Front-end </a:t>
                      </a:r>
                      <a:r>
                        <a:rPr kumimoji="1" lang="ko-KR" altLang="en-US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설계</a:t>
                      </a:r>
                      <a:endParaRPr kumimoji="1" lang="ko-KR" altLang="en-US" sz="1600" i="0" u="none" strike="noStrike" cap="none" normalizeH="0" baseline="0">
                        <a:solidFill>
                          <a:schemeClr val="tx1"/>
                        </a:solidFill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syr-SY" altLang="ko-KR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ܤ</a:t>
                      </a:r>
                      <a:r>
                        <a:rPr lang="ko-KR" altLang="en-US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kumimoji="1" lang="ko-KR" altLang="en-US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서버 설계</a:t>
                      </a:r>
                      <a:endParaRPr kumimoji="1" lang="ko-KR" altLang="en-US" sz="1600" i="0" u="none" strike="noStrike" cap="none" normalizeH="0" baseline="0">
                        <a:solidFill>
                          <a:schemeClr val="tx1"/>
                        </a:solidFill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syr-SY" altLang="ko-KR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ܤ</a:t>
                      </a:r>
                      <a:r>
                        <a:rPr lang="en-US" altLang="ko-KR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Front-end</a:t>
                      </a:r>
                      <a:r>
                        <a:rPr lang="en-US" altLang="ko-KR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kumimoji="1" lang="ko-KR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설계</a:t>
                      </a:r>
                      <a:endParaRPr kumimoji="1" lang="en-US" sz="1600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A3838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syr-SY" altLang="ko-KR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ܤ</a:t>
                      </a:r>
                      <a:r>
                        <a:rPr lang="en-US" altLang="ko-KR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kumimoji="1" lang="en-US" altLang="ko-KR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STT, Translate, TTS, </a:t>
                      </a:r>
                      <a:r>
                        <a:rPr kumimoji="1" lang="ko-KR" altLang="en-US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방언 처리</a:t>
                      </a:r>
                      <a:r>
                        <a:rPr kumimoji="1" lang="en-US" altLang="ko-KR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kumimoji="1" lang="ko-KR" altLang="en-US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설계</a:t>
                      </a:r>
                      <a:endParaRPr kumimoji="1" lang="en-US" altLang="ko-KR" sz="1600"/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2453">
                <a:tc>
                  <a:txBody>
                    <a:bodyPr/>
                    <a:lstStyle/>
                    <a:p>
                      <a:pPr marL="0" marR="0" lvl="0" indent="0" algn="ctr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구현</a:t>
                      </a:r>
                      <a:endParaRPr kumimoji="1" lang="ko-KR" altLang="en-US" b="1" i="0" u="none" strike="noStrike" cap="none" normalizeH="0" baseline="0">
                        <a:solidFill>
                          <a:schemeClr val="tx1"/>
                        </a:solidFill>
                      </a:endParaRP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syr-SY" altLang="ko-KR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ܤ</a:t>
                      </a:r>
                      <a:r>
                        <a:rPr lang="en-US" altLang="ko-KR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 Android application </a:t>
                      </a:r>
                      <a:r>
                        <a:rPr kumimoji="1" lang="ko-KR" altLang="en-US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구현</a:t>
                      </a:r>
                    </a:p>
                    <a:p>
                      <a:pPr marL="0" marR="0" lvl="0" indent="0" algn="l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D5B5B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syr-SY" altLang="ko-KR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ܤ</a:t>
                      </a:r>
                      <a:r>
                        <a:rPr lang="ko-KR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 서버 </a:t>
                      </a:r>
                      <a:r>
                        <a:rPr lang="ko-KR" altLang="en-US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보조</a:t>
                      </a:r>
                      <a:r>
                        <a:rPr lang="ko-KR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 구현</a:t>
                      </a:r>
                      <a:endParaRPr lang="ko-KR" altLang="en-US" sz="1600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syr-SY" altLang="ko-KR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ܤ</a:t>
                      </a:r>
                      <a:r>
                        <a:rPr lang="ko-KR" altLang="en-US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kumimoji="1" lang="ko-KR" altLang="en-US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서버</a:t>
                      </a:r>
                      <a:r>
                        <a:rPr lang="ko-KR" altLang="en-US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 핵심</a:t>
                      </a:r>
                      <a:r>
                        <a:rPr kumimoji="1" lang="ko-KR" altLang="en-US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 구현</a:t>
                      </a:r>
                      <a:endParaRPr kumimoji="1" lang="ko-KR" altLang="en-US" sz="1600" i="0" u="none" strike="noStrike" cap="none" normalizeH="0" baseline="0">
                        <a:solidFill>
                          <a:schemeClr val="tx1"/>
                        </a:solidFill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syr-SY" altLang="ko-KR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ܤ</a:t>
                      </a:r>
                      <a:r>
                        <a:rPr lang="en-US" altLang="ko-KR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 IOS</a:t>
                      </a:r>
                      <a:r>
                        <a:rPr kumimoji="1" lang="en-US" altLang="ko-KR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 application </a:t>
                      </a:r>
                      <a:r>
                        <a:rPr kumimoji="1" lang="ko-KR" altLang="en-US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구현</a:t>
                      </a:r>
                    </a:p>
                    <a:p>
                      <a:pPr marL="0" marR="0" lvl="0" indent="0" algn="l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D5B5B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syr-SY" altLang="ko-KR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ܤ</a:t>
                      </a:r>
                      <a:r>
                        <a:rPr lang="ko-KR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 서버 </a:t>
                      </a:r>
                      <a:r>
                        <a:rPr lang="ko-KR" altLang="en-US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보조</a:t>
                      </a:r>
                      <a:r>
                        <a:rPr lang="ko-KR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 구현</a:t>
                      </a:r>
                      <a:endParaRPr lang="ko-KR" altLang="en-US" sz="1600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kumimoji="1" lang="syr-SY" altLang="ko-KR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ܤ</a:t>
                      </a:r>
                      <a:r>
                        <a:rPr kumimoji="1" lang="en-US" altLang="ko-KR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 STT, translate, TTS, </a:t>
                      </a:r>
                      <a:r>
                        <a:rPr kumimoji="1" lang="ko-KR" altLang="en-US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방언 처리 구현</a:t>
                      </a:r>
                      <a:endParaRPr kumimoji="1" lang="ko-KR" altLang="en-US" sz="1600" i="0" u="none" strike="noStrike" cap="none" normalizeH="0" baseline="0">
                        <a:solidFill>
                          <a:schemeClr val="tx1"/>
                        </a:solidFill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3930">
                <a:tc>
                  <a:txBody>
                    <a:bodyPr/>
                    <a:lstStyle/>
                    <a:p>
                      <a:pPr marL="0" marR="0" lvl="0" indent="0" algn="ctr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kumimoji="1" lang="ko-KR" altLang="en-US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테스트</a:t>
                      </a:r>
                      <a:endParaRPr kumimoji="1" lang="ko-KR" altLang="en-US" b="1" i="0" u="none" strike="noStrike" cap="none" normalizeH="0" baseline="0">
                        <a:solidFill>
                          <a:schemeClr val="tx1"/>
                        </a:solidFill>
                      </a:endParaRP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syr-SY" altLang="ko-KR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ܤ</a:t>
                      </a:r>
                      <a:r>
                        <a:rPr lang="ko-KR" altLang="en-US" sz="16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 다수의 사용자간 실시간 통역 통화 기능 데모 및 테스트 후 유지보수</a:t>
                      </a:r>
                      <a:endParaRPr kumimoji="1" lang="ko-KR" altLang="en-US" sz="1600" i="0" u="none" strike="noStrike" cap="none" normalizeH="0" baseline="0">
                        <a:solidFill>
                          <a:schemeClr val="tx1"/>
                        </a:solidFill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3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4"/>
          <p:cNvSpPr txBox="1"/>
          <p:nvPr/>
        </p:nvSpPr>
        <p:spPr>
          <a:xfrm>
            <a:off x="1676400" y="330199"/>
            <a:ext cx="1101090" cy="4001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91440" tIns="45720" rIns="91440" bIns="45720" anchor="t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</a:defRPr>
            </a:pPr>
            <a:r>
              <a:rPr lang="ko-KR" sz="2000" b="0" spc="-300">
                <a:solidFill>
                  <a:schemeClr val="dk1"/>
                </a:solidFill>
              </a:rPr>
              <a:t>업무  </a:t>
            </a:r>
            <a:r>
              <a:rPr lang="ko-KR" altLang="en-US" sz="2000" b="0" spc="-300">
                <a:solidFill>
                  <a:schemeClr val="dk1"/>
                </a:solidFill>
              </a:rPr>
              <a:t>분담</a:t>
            </a:r>
            <a:endParaRPr lang="ko-KR" sz="2000" b="0" spc="-3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3709" y="345588"/>
            <a:ext cx="78408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>
                <a:latin typeface="+mn-lt"/>
                <a:ea typeface="+mn-ea"/>
                <a:cs typeface="+mn-cs"/>
              </a:defRPr>
            </a:pPr>
            <a:r>
              <a:rPr lang="en-US" altLang="ko-KR">
                <a:solidFill>
                  <a:schemeClr val="dk1"/>
                </a:solidFill>
              </a:rPr>
              <a:t>Part 5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내용 개체 틀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030699"/>
              </p:ext>
            </p:extLst>
          </p:nvPr>
        </p:nvGraphicFramePr>
        <p:xfrm>
          <a:off x="395536" y="1196751"/>
          <a:ext cx="11451693" cy="5423629"/>
        </p:xfrm>
        <a:graphic>
          <a:graphicData uri="http://schemas.openxmlformats.org/drawingml/2006/table">
            <a:tbl>
              <a:tblPr firstRow="1" bandRow="1"/>
              <a:tblGrid>
                <a:gridCol w="172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2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4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4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44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44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44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44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44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44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44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44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44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44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44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443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04469">
                <a:tc>
                  <a:txBody>
                    <a:bodyPr/>
                    <a:lstStyle/>
                    <a:p>
                      <a:pPr marL="0" marR="0" lvl="0" indent="0" algn="ctr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kumimoji="1" lang="ko-KR" altLang="en-US" sz="17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항목</a:t>
                      </a:r>
                      <a:endParaRPr kumimoji="1" lang="ko-KR" altLang="en-US" sz="1700" b="1" i="0" u="none" strike="noStrike" cap="none" normalizeH="0" baseline="0">
                        <a:solidFill>
                          <a:schemeClr val="tx1"/>
                        </a:solidFill>
                      </a:endParaRP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kumimoji="1" lang="ko-KR" altLang="en-US" sz="17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추진사항</a:t>
                      </a:r>
                      <a:endParaRPr kumimoji="1" lang="ko-KR" altLang="en-US" sz="1700" b="1" i="0" u="none" strike="noStrike" cap="none" normalizeH="0" baseline="0">
                        <a:solidFill>
                          <a:schemeClr val="tx1"/>
                        </a:solidFill>
                      </a:endParaRP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kumimoji="1" lang="en-US" altLang="ko-KR" sz="12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09</a:t>
                      </a: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kumimoji="1" lang="en-US" altLang="ko-KR" sz="12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kumimoji="1" lang="en-US" altLang="ko-KR" sz="12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kumimoji="1" lang="en-US" altLang="ko-KR" sz="12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kumimoji="1" lang="en-US" altLang="ko-KR" sz="12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01</a:t>
                      </a: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kumimoji="1" lang="en-US" altLang="ko-KR" sz="12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02</a:t>
                      </a: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kumimoji="1" lang="en-US" altLang="ko-KR" sz="12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03</a:t>
                      </a: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kumimoji="1" lang="en-US" altLang="ko-KR" sz="12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04</a:t>
                      </a: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kumimoji="1" lang="en-US" altLang="ko-KR" sz="12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05</a:t>
                      </a: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kumimoji="1" lang="en-US" altLang="ko-KR" sz="12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06</a:t>
                      </a: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kumimoji="1" lang="en-US" altLang="ko-KR" sz="12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07</a:t>
                      </a: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kumimoji="1" lang="en-US" altLang="ko-KR" sz="12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08</a:t>
                      </a: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kumimoji="1" lang="en-US" altLang="ko-KR" sz="12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09</a:t>
                      </a: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kumimoji="1" lang="en-US" altLang="ko-KR" sz="12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141">
                <a:tc>
                  <a:txBody>
                    <a:bodyPr/>
                    <a:lstStyle/>
                    <a:p>
                      <a:pPr marL="0" marR="0" lvl="0" indent="0" algn="ctr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kumimoji="1" lang="ko-KR" altLang="en-US" sz="12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요구사항 정의 및</a:t>
                      </a:r>
                    </a:p>
                    <a:p>
                      <a:pPr marL="0" marR="0" lvl="0" indent="0" algn="ctr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kumimoji="1" lang="ko-KR" altLang="en-US" sz="12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서비스 분석</a:t>
                      </a: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</a:endParaRP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kumimoji="1" lang="syr-SY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ܤ</a:t>
                      </a: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현재 번역</a:t>
                      </a:r>
                      <a:r>
                        <a:rPr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200" i="0" u="none" strike="noStrike" cap="none" normalizeH="0" baseline="0" err="1">
                          <a:solidFill>
                            <a:schemeClr val="tx1"/>
                          </a:solidFill>
                          <a:effectLst/>
                        </a:rPr>
                        <a:t>Voip</a:t>
                      </a: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 서비스</a:t>
                      </a:r>
                      <a:r>
                        <a:rPr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 분석</a:t>
                      </a:r>
                    </a:p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kumimoji="1" lang="syr-SY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ܤ</a:t>
                      </a: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유사 서비스 분석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141">
                <a:tc>
                  <a:txBody>
                    <a:bodyPr/>
                    <a:lstStyle/>
                    <a:p>
                      <a:pPr marL="0" marR="0" lvl="0" indent="0" algn="ctr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kumimoji="1" lang="ko-KR" altLang="en-US" sz="12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시스템설계 및 상세 설계</a:t>
                      </a: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</a:endParaRP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kumimoji="1" lang="syr-SY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ܤ</a:t>
                      </a: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시스템 설계</a:t>
                      </a:r>
                    </a:p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kumimoji="1" lang="syr-SY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ܤ</a:t>
                      </a: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상세 설계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5342">
                <a:tc>
                  <a:txBody>
                    <a:bodyPr/>
                    <a:lstStyle/>
                    <a:p>
                      <a:pPr marL="0" marR="0" lvl="0" indent="0" algn="ctr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kumimoji="1" lang="ko-KR" altLang="en-US" sz="12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구</a:t>
                      </a:r>
                      <a:r>
                        <a:rPr lang="ko-KR" altLang="en-US" sz="12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     </a:t>
                      </a:r>
                      <a:r>
                        <a:rPr kumimoji="1" lang="ko-KR" altLang="en-US" sz="12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 현</a:t>
                      </a: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</a:endParaRP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kumimoji="1" lang="syr-SY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ܤ</a:t>
                      </a: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 Android, IOS application </a:t>
                      </a: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구현</a:t>
                      </a:r>
                    </a:p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kumimoji="1" lang="syr-SY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ܤ</a:t>
                      </a: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 Server </a:t>
                      </a: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구현</a:t>
                      </a:r>
                    </a:p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kumimoji="1" lang="syr-SY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ܤ</a:t>
                      </a: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 Application</a:t>
                      </a: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 사용자간 통신 구현</a:t>
                      </a:r>
                    </a:p>
                    <a:p>
                      <a:pPr marL="0" marR="0" lvl="0" indent="0" algn="l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kumimoji="1" lang="syr-SY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ܤ</a:t>
                      </a: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 custom voice</a:t>
                      </a:r>
                      <a:r>
                        <a:rPr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ko-KR" altLang="en-US" sz="1200" i="0" u="none" strike="noStrike" cap="none" normalizeH="0" baseline="0" err="1">
                          <a:solidFill>
                            <a:schemeClr val="tx1"/>
                          </a:solidFill>
                          <a:effectLst/>
                        </a:rPr>
                        <a:t>TTS개발</a:t>
                      </a:r>
                      <a:r>
                        <a:rPr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STT, </a:t>
                      </a:r>
                      <a:r>
                        <a:rPr lang="en-US" altLang="ko-KR" sz="1200" i="0" u="none" strike="noStrike" cap="none" normalizeH="0" baseline="0" err="1">
                          <a:solidFill>
                            <a:schemeClr val="tx1"/>
                          </a:solidFill>
                          <a:effectLst/>
                        </a:rPr>
                        <a:t>번역</a:t>
                      </a:r>
                      <a:r>
                        <a:rPr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ko-KR" sz="1200" i="0" u="none" strike="noStrike" cap="none" normalizeH="0" baseline="0" err="1">
                          <a:solidFill>
                            <a:schemeClr val="tx1"/>
                          </a:solidFill>
                          <a:effectLst/>
                        </a:rPr>
                        <a:t>API등을</a:t>
                      </a:r>
                      <a:r>
                        <a:rPr 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사</a:t>
                      </a:r>
                      <a:r>
                        <a:rPr kumimoji="1" lang="syr-SY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ܤ</a:t>
                      </a: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하여 </a:t>
                      </a:r>
                      <a:r>
                        <a:rPr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통역 통화 알고리즘</a:t>
                      </a: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 개발</a:t>
                      </a:r>
                      <a:r>
                        <a:rPr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888">
                <a:tc>
                  <a:txBody>
                    <a:bodyPr/>
                    <a:lstStyle/>
                    <a:p>
                      <a:pPr marL="0" marR="0" lvl="0" indent="0" algn="ctr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kumimoji="1" lang="ko-KR" altLang="en-US" sz="12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시험 및 데모</a:t>
                      </a: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</a:endParaRP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kumimoji="1" lang="syr-SY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ܤ</a:t>
                      </a: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외국인을 대상으로 데모를 테스트후 보강</a:t>
                      </a: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56367">
                <a:tc>
                  <a:txBody>
                    <a:bodyPr/>
                    <a:lstStyle/>
                    <a:p>
                      <a:pPr marL="0" marR="0" lvl="0" indent="0" algn="ctr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kumimoji="1" lang="ko-KR" altLang="en-US" sz="12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문서화 및 발표</a:t>
                      </a: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</a:endParaRP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kumimoji="1" lang="syr-SY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ܤ</a:t>
                      </a: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졸업작품 중간 보고서 작성</a:t>
                      </a:r>
                    </a:p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kumimoji="1" lang="syr-SY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ܤ</a:t>
                      </a: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사용자 매뉴얼 작성</a:t>
                      </a:r>
                    </a:p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kumimoji="1" lang="syr-SY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ܤ</a:t>
                      </a: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발표</a:t>
                      </a: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전시회</a:t>
                      </a: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정보과학회</a:t>
                      </a: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산업기술대전</a:t>
                      </a: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준비 및 발표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888">
                <a:tc>
                  <a:txBody>
                    <a:bodyPr/>
                    <a:lstStyle/>
                    <a:p>
                      <a:pPr marL="0" marR="0" lvl="0" indent="0" algn="ctr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kumimoji="1" lang="ko-KR" altLang="en-US" sz="12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산업기술대전</a:t>
                      </a: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</a:endParaRP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kumimoji="1" lang="syr-SY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ܤ</a:t>
                      </a: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산업기술대전 참가</a:t>
                      </a: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97393">
                <a:tc>
                  <a:txBody>
                    <a:bodyPr/>
                    <a:lstStyle/>
                    <a:p>
                      <a:pPr marL="0" marR="0" lvl="0" indent="0" algn="ctr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kumimoji="1" lang="ko-KR" altLang="en-US" sz="12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졸업작품 최종보고서 작성</a:t>
                      </a:r>
                      <a:endParaRPr kumimoji="1" lang="ko-KR" altLang="en-US" sz="1200" b="1" i="0" u="none" strike="noStrike" cap="none" normalizeH="0" baseline="0">
                        <a:solidFill>
                          <a:schemeClr val="tx1"/>
                        </a:solidFill>
                      </a:endParaRP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kumimoji="1" lang="syr-SY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ܤ</a:t>
                      </a: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졸업작품 최종보고서 작성</a:t>
                      </a:r>
                    </a:p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kumimoji="1" lang="syr-SY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ܤ</a:t>
                      </a: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 CD </a:t>
                      </a: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패키징</a:t>
                      </a: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문서</a:t>
                      </a: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사용법</a:t>
                      </a: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프로그램</a:t>
                      </a: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개발환경</a:t>
                      </a: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kumimoji="1" lang="ko-KR" altLang="en-US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데모 동영상</a:t>
                      </a:r>
                      <a:r>
                        <a:rPr kumimoji="1" lang="en-US" altLang="ko-KR" sz="1200" i="0" u="none" strike="noStrike" cap="none" normalizeH="0" baseline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kumimoji="1" lang="ko-KR" altLang="en-US" sz="1200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mn-ea"/>
                        <a:buChar char=""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ko-KR" altLang="en-US" sz="1400" b="1" i="0" u="none" strike="noStrike" cap="none" normalizeH="0" baseline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10" name="직선 연결선 10"/>
          <p:cNvCxnSpPr/>
          <p:nvPr/>
        </p:nvCxnSpPr>
        <p:spPr>
          <a:xfrm>
            <a:off x="5609853" y="1817891"/>
            <a:ext cx="64807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D0F0F"/>
            </a:solidFill>
            <a:prstDash val="solid"/>
            <a:round/>
          </a:ln>
          <a:effectLst/>
        </p:spPr>
      </p:cxnSp>
      <p:cxnSp>
        <p:nvCxnSpPr>
          <p:cNvPr id="11" name="직선 연결선 15"/>
          <p:cNvCxnSpPr/>
          <p:nvPr/>
        </p:nvCxnSpPr>
        <p:spPr>
          <a:xfrm>
            <a:off x="5609853" y="2033915"/>
            <a:ext cx="64807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D0F0F"/>
            </a:solidFill>
            <a:prstDash val="solid"/>
            <a:round/>
          </a:ln>
          <a:effectLst/>
        </p:spPr>
      </p:cxnSp>
      <p:cxnSp>
        <p:nvCxnSpPr>
          <p:cNvPr id="12" name="직선 연결선 17"/>
          <p:cNvCxnSpPr/>
          <p:nvPr/>
        </p:nvCxnSpPr>
        <p:spPr>
          <a:xfrm>
            <a:off x="6509844" y="2476473"/>
            <a:ext cx="92303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D0F0F"/>
            </a:solidFill>
            <a:prstDash val="solid"/>
            <a:round/>
          </a:ln>
          <a:effectLst/>
        </p:spPr>
      </p:cxnSp>
      <p:cxnSp>
        <p:nvCxnSpPr>
          <p:cNvPr id="13" name="직선 연결선 19"/>
          <p:cNvCxnSpPr/>
          <p:nvPr/>
        </p:nvCxnSpPr>
        <p:spPr>
          <a:xfrm>
            <a:off x="7437292" y="3228920"/>
            <a:ext cx="1655798" cy="1122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D0F0F"/>
            </a:solidFill>
            <a:prstDash val="solid"/>
            <a:round/>
          </a:ln>
          <a:effectLst/>
        </p:spPr>
      </p:cxnSp>
      <p:cxnSp>
        <p:nvCxnSpPr>
          <p:cNvPr id="14" name="직선 연결선 21"/>
          <p:cNvCxnSpPr/>
          <p:nvPr/>
        </p:nvCxnSpPr>
        <p:spPr>
          <a:xfrm>
            <a:off x="9236018" y="4248867"/>
            <a:ext cx="64807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D0F0F"/>
            </a:solidFill>
            <a:prstDash val="solid"/>
            <a:round/>
          </a:ln>
          <a:effectLst/>
        </p:spPr>
      </p:cxnSp>
      <p:cxnSp>
        <p:nvCxnSpPr>
          <p:cNvPr id="15" name="직선 연결선 22"/>
          <p:cNvCxnSpPr/>
          <p:nvPr/>
        </p:nvCxnSpPr>
        <p:spPr>
          <a:xfrm>
            <a:off x="10163273" y="4841355"/>
            <a:ext cx="64807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D0F0F"/>
            </a:solidFill>
            <a:prstDash val="solid"/>
            <a:round/>
          </a:ln>
          <a:effectLst/>
        </p:spPr>
      </p:cxnSp>
      <p:cxnSp>
        <p:nvCxnSpPr>
          <p:cNvPr id="16" name="직선 연결선 23"/>
          <p:cNvCxnSpPr/>
          <p:nvPr/>
        </p:nvCxnSpPr>
        <p:spPr>
          <a:xfrm>
            <a:off x="11018517" y="5696599"/>
            <a:ext cx="28802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D0F0F"/>
            </a:solidFill>
            <a:prstDash val="solid"/>
            <a:round/>
          </a:ln>
          <a:effectLst/>
        </p:spPr>
      </p:cxnSp>
      <p:cxnSp>
        <p:nvCxnSpPr>
          <p:cNvPr id="17" name="직선 연결선 25"/>
          <p:cNvCxnSpPr/>
          <p:nvPr/>
        </p:nvCxnSpPr>
        <p:spPr>
          <a:xfrm>
            <a:off x="11478735" y="6265669"/>
            <a:ext cx="288039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D0F0F"/>
            </a:solidFill>
            <a:prstDash val="solid"/>
            <a:round/>
          </a:ln>
          <a:effectLst/>
        </p:spPr>
      </p:cxnSp>
      <p:sp>
        <p:nvSpPr>
          <p:cNvPr id="4" name="TextBox 4"/>
          <p:cNvSpPr txBox="1"/>
          <p:nvPr/>
        </p:nvSpPr>
        <p:spPr>
          <a:xfrm>
            <a:off x="1676400" y="330199"/>
            <a:ext cx="2015490" cy="4001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91440" tIns="45720" rIns="91440" bIns="45720" anchor="t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</a:defRPr>
            </a:pPr>
            <a:r>
              <a:rPr lang="ko-KR" altLang="en-US" sz="2000" b="0" spc="-300">
                <a:solidFill>
                  <a:schemeClr val="dk1"/>
                </a:solidFill>
              </a:rPr>
              <a:t>종합설계  수행  일정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3709" y="345588"/>
            <a:ext cx="78408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>
                <a:latin typeface="+mn-lt"/>
                <a:ea typeface="+mn-ea"/>
                <a:cs typeface="+mn-cs"/>
              </a:defRPr>
            </a:pPr>
            <a:r>
              <a:rPr lang="en-US" altLang="ko-KR">
                <a:solidFill>
                  <a:schemeClr val="dk1"/>
                </a:solidFill>
              </a:rPr>
              <a:t>Part 5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14680" y="1184687"/>
            <a:ext cx="6894146" cy="584775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>
                <a:latin typeface="+mn-lt"/>
                <a:ea typeface="+mn-ea"/>
                <a:cs typeface="+mn-cs"/>
              </a:defRPr>
            </a:pPr>
            <a:r>
              <a:rPr lang="en-US" altLang="ko-KR" sz="3200">
                <a:latin typeface="+mn-lt"/>
                <a:ea typeface="+mn-ea"/>
                <a:cs typeface="+mn-cs"/>
                <a:hlinkClick r:id="rId2"/>
              </a:rPr>
              <a:t>GitHub - tukcomCD2024/4K: 4K</a:t>
            </a:r>
            <a:endParaRPr lang="en-US" sz="3200">
              <a:solidFill>
                <a:srgbClr val="0070C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8650" y="1818040"/>
            <a:ext cx="8771207" cy="44158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4" name="Picture 2" descr="Qué es GitHub y por qué es útil en la actualidad 💻 | HACK A BOSS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560945" y="953715"/>
            <a:ext cx="2982561" cy="19883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TextBox 4"/>
          <p:cNvSpPr txBox="1"/>
          <p:nvPr/>
        </p:nvSpPr>
        <p:spPr>
          <a:xfrm>
            <a:off x="1676400" y="330199"/>
            <a:ext cx="691515" cy="4001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91440" tIns="45720" rIns="91440" bIns="45720" anchor="t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</a:defRPr>
            </a:pPr>
            <a:r>
              <a:rPr lang="ko-KR" altLang="en-US" sz="2000" b="0" spc="-300">
                <a:solidFill>
                  <a:schemeClr val="dk1"/>
                </a:solidFill>
              </a:rPr>
              <a:t>Github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휴대 전화, 정보기기, 텍스트, 스크린샷이(가) 표시된 사진  자동 생성된 설명"/>
          <p:cNvPicPr>
            <a:picLocks noChangeAspect="1"/>
          </p:cNvPicPr>
          <p:nvPr/>
        </p:nvPicPr>
        <p:blipFill rotWithShape="1">
          <a:blip r:embed="rId2"/>
          <a:srcRect l="19820" r="26990"/>
          <a:stretch>
            <a:fillRect/>
          </a:stretch>
        </p:blipFill>
        <p:spPr>
          <a:xfrm>
            <a:off x="5975116" y="0"/>
            <a:ext cx="6216884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1876" y="1891570"/>
            <a:ext cx="5443996" cy="184032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>
                <a:latin typeface="+mn-lt"/>
                <a:ea typeface="+mn-ea"/>
                <a:cs typeface="+mn-cs"/>
              </a:defRPr>
            </a:pPr>
            <a:r>
              <a:rPr lang="ko-KR" altLang="en-US" sz="2400"/>
              <a:t>통역 통화 어플리케이션</a:t>
            </a:r>
            <a:endParaRPr lang="ko-KR" altLang="en-US" sz="2400"/>
          </a:p>
          <a:p>
            <a:pPr algn="ctr">
              <a:defRPr>
                <a:latin typeface="+mn-lt"/>
                <a:ea typeface="+mn-ea"/>
                <a:cs typeface="+mn-cs"/>
              </a:defRPr>
            </a:pPr>
            <a:r>
              <a:rPr lang="en-US" altLang="ko-KR" sz="2400"/>
              <a:t>(</a:t>
            </a:r>
            <a:r>
              <a:rPr lang="en-US" altLang="ko-KR" sz="2400">
                <a:solidFill>
                  <a:srgbClr val="000000"/>
                </a:solidFill>
                <a:latin typeface="Tahoma"/>
                <a:cs typeface="Tahoma"/>
              </a:rPr>
              <a:t>Interpretation Voice Call Application</a:t>
            </a:r>
            <a:r>
              <a:rPr lang="en-US" altLang="ko-KR" sz="2400"/>
              <a:t>)</a:t>
            </a:r>
            <a:endParaRPr lang="en-US" altLang="ko-KR" sz="2400"/>
          </a:p>
          <a:p>
            <a:pPr>
              <a:defRPr>
                <a:latin typeface="+mn-lt"/>
                <a:ea typeface="+mn-ea"/>
                <a:cs typeface="+mn-cs"/>
              </a:defRPr>
            </a:pPr>
            <a:endParaRPr lang="en-US" altLang="ko-KR" sz="1600">
              <a:solidFill>
                <a:srgbClr val="000000"/>
              </a:solidFill>
            </a:endParaRPr>
          </a:p>
          <a:p>
            <a:pPr algn="ctr">
              <a:defRPr>
                <a:latin typeface="+mn-lt"/>
                <a:ea typeface="+mn-ea"/>
                <a:cs typeface="+mn-cs"/>
              </a:defRPr>
            </a:pPr>
            <a:r>
              <a:rPr lang="en-US" altLang="ko-KR" sz="5100">
                <a:solidFill>
                  <a:srgbClr val="000000"/>
                </a:solidFill>
                <a:latin typeface="Pretendard SemiBold"/>
                <a:ea typeface="Pretendard SemiBold"/>
              </a:rPr>
              <a:t>“Ringo”</a:t>
            </a:r>
            <a:endParaRPr lang="en-US" altLang="ko-KR" sz="5100">
              <a:solidFill>
                <a:srgbClr val="000000"/>
              </a:solidFill>
              <a:latin typeface="Pretendard SemiBold"/>
              <a:ea typeface="Pretendard SemiBold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411466" y="5308860"/>
            <a:ext cx="2251724" cy="1185285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</a:defRPr>
            </a:pPr>
            <a:r>
              <a:rPr lang="en-US" altLang="ko-KR">
                <a:solidFill>
                  <a:srgbClr val="404040"/>
                </a:solidFill>
              </a:rPr>
              <a:t>2019152011</a:t>
            </a:r>
            <a:r>
              <a:rPr lang="ko-KR" altLang="en-US">
                <a:solidFill>
                  <a:srgbClr val="404040"/>
                </a:solidFill>
              </a:rPr>
              <a:t> 김성민</a:t>
            </a:r>
            <a:endParaRPr lang="ko-KR" altLang="en-US">
              <a:solidFill>
                <a:srgbClr val="404040"/>
              </a:solidFill>
            </a:endParaRPr>
          </a:p>
          <a:p>
            <a:pPr>
              <a:defRPr>
                <a:latin typeface="+mn-lt"/>
                <a:ea typeface="+mn-ea"/>
                <a:cs typeface="+mn-cs"/>
              </a:defRPr>
            </a:pPr>
            <a:r>
              <a:rPr lang="en-US" altLang="ko-KR">
                <a:solidFill>
                  <a:srgbClr val="404040"/>
                </a:solidFill>
              </a:rPr>
              <a:t>2019152002</a:t>
            </a:r>
            <a:r>
              <a:rPr lang="ko-KR" altLang="en-US">
                <a:solidFill>
                  <a:srgbClr val="404040"/>
                </a:solidFill>
              </a:rPr>
              <a:t> 강지석</a:t>
            </a:r>
            <a:endParaRPr lang="ko-KR" altLang="en-US">
              <a:solidFill>
                <a:srgbClr val="404040"/>
              </a:solidFill>
            </a:endParaRPr>
          </a:p>
          <a:p>
            <a:pPr>
              <a:defRPr>
                <a:latin typeface="+mn-lt"/>
                <a:ea typeface="+mn-ea"/>
                <a:cs typeface="+mn-cs"/>
              </a:defRPr>
            </a:pPr>
            <a:r>
              <a:rPr lang="en-US" altLang="ko-KR">
                <a:solidFill>
                  <a:srgbClr val="404040"/>
                </a:solidFill>
              </a:rPr>
              <a:t>2019152003</a:t>
            </a:r>
            <a:r>
              <a:rPr lang="ko-KR" altLang="en-US">
                <a:solidFill>
                  <a:srgbClr val="404040"/>
                </a:solidFill>
              </a:rPr>
              <a:t> 강진혁 </a:t>
            </a:r>
            <a:endParaRPr lang="ko-KR" altLang="en-US">
              <a:solidFill>
                <a:srgbClr val="404040"/>
              </a:solidFill>
            </a:endParaRPr>
          </a:p>
          <a:p>
            <a:pPr>
              <a:defRPr>
                <a:latin typeface="+mn-lt"/>
                <a:ea typeface="+mn-ea"/>
                <a:cs typeface="+mn-cs"/>
              </a:defRPr>
            </a:pPr>
            <a:r>
              <a:rPr lang="en-US" altLang="ko-KR">
                <a:solidFill>
                  <a:srgbClr val="404040"/>
                </a:solidFill>
              </a:rPr>
              <a:t>2019152008</a:t>
            </a:r>
            <a:r>
              <a:rPr lang="ko-KR" altLang="en-US">
                <a:solidFill>
                  <a:srgbClr val="404040"/>
                </a:solidFill>
              </a:rPr>
              <a:t> 김범진</a:t>
            </a:r>
            <a:endParaRPr lang="ko-KR" altLang="en-US">
              <a:solidFill>
                <a:srgbClr val="40404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3709" y="345588"/>
            <a:ext cx="78408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>
                <a:latin typeface="+mn-lt"/>
                <a:ea typeface="+mn-ea"/>
                <a:cs typeface="+mn-cs"/>
              </a:defRPr>
            </a:pPr>
            <a:r>
              <a:rPr lang="en-US" altLang="ko-KR">
                <a:solidFill>
                  <a:schemeClr val="dk1"/>
                </a:solidFill>
              </a:rPr>
              <a:t>Part 6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54444" y="1352165"/>
            <a:ext cx="10034028" cy="4739759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285750" indent="-285750">
              <a:buFont typeface="mn-ea"/>
              <a:buChar char="•"/>
              <a:defRPr>
                <a:latin typeface="+mn-lt"/>
                <a:ea typeface="+mn-ea"/>
                <a:cs typeface="+mn-cs"/>
              </a:defRPr>
            </a:pPr>
            <a:r>
              <a:rPr lang="en-US" altLang="ko-KR" b="1">
                <a:solidFill>
                  <a:srgbClr val="404040"/>
                </a:solidFill>
                <a:hlinkClick r:id="rId2"/>
              </a:rPr>
              <a:t>Google STT API </a:t>
            </a:r>
            <a:r>
              <a:rPr lang="en-US" altLang="ko-KR" b="1" err="1">
                <a:solidFill>
                  <a:srgbClr val="404040"/>
                </a:solidFill>
                <a:hlinkClick r:id="rId2"/>
              </a:rPr>
              <a:t>참고</a:t>
            </a:r>
            <a:r>
              <a:rPr lang="en-US" altLang="ko-KR" b="1">
                <a:solidFill>
                  <a:srgbClr val="404040"/>
                </a:solidFill>
                <a:hlinkClick r:id="rId2"/>
              </a:rPr>
              <a:t> 문</a:t>
            </a:r>
            <a:r>
              <a:rPr lang="ko-KR" altLang="en-US" b="1">
                <a:solidFill>
                  <a:srgbClr val="404040"/>
                </a:solidFill>
                <a:hlinkClick r:id="rId2"/>
              </a:rPr>
              <a:t>서</a:t>
            </a:r>
            <a:endParaRPr lang="en-US" altLang="ko-KR" b="1">
              <a:solidFill>
                <a:srgbClr val="404040"/>
              </a:solidFill>
            </a:endParaRPr>
          </a:p>
          <a:p>
            <a:pPr marL="285750" indent="-285750">
              <a:buFont typeface="mn-ea"/>
              <a:buChar char="•"/>
              <a:defRPr>
                <a:latin typeface="+mn-lt"/>
                <a:ea typeface="+mn-ea"/>
                <a:cs typeface="+mn-cs"/>
              </a:defRPr>
            </a:pPr>
            <a:endParaRPr lang="en-US" b="1">
              <a:solidFill>
                <a:srgbClr val="404040"/>
              </a:solidFill>
            </a:endParaRPr>
          </a:p>
          <a:p>
            <a:pPr marL="285750" indent="-285750">
              <a:buFont typeface="mn-ea"/>
              <a:buChar char="•"/>
              <a:defRPr>
                <a:latin typeface="+mn-lt"/>
                <a:ea typeface="+mn-ea"/>
                <a:cs typeface="+mn-cs"/>
              </a:defRPr>
            </a:pPr>
            <a:r>
              <a:rPr lang="en-US" altLang="ko-KR" b="1">
                <a:solidFill>
                  <a:srgbClr val="404040"/>
                </a:solidFill>
                <a:hlinkClick r:id="rId3"/>
              </a:rPr>
              <a:t>Google translate API </a:t>
            </a:r>
            <a:r>
              <a:rPr lang="en-US" altLang="ko-KR" b="1" err="1">
                <a:solidFill>
                  <a:srgbClr val="404040"/>
                </a:solidFill>
                <a:hlinkClick r:id="rId3"/>
              </a:rPr>
              <a:t>참고</a:t>
            </a:r>
            <a:r>
              <a:rPr lang="en-US" altLang="ko-KR" b="1">
                <a:solidFill>
                  <a:srgbClr val="404040"/>
                </a:solidFill>
                <a:hlinkClick r:id="rId3"/>
              </a:rPr>
              <a:t> </a:t>
            </a:r>
            <a:r>
              <a:rPr lang="en-US" altLang="ko-KR" b="1" err="1">
                <a:solidFill>
                  <a:srgbClr val="404040"/>
                </a:solidFill>
                <a:hlinkClick r:id="rId3"/>
              </a:rPr>
              <a:t>문서</a:t>
            </a:r>
            <a:endParaRPr lang="en-US" altLang="ko-KR" b="1">
              <a:solidFill>
                <a:srgbClr val="404040"/>
              </a:solidFill>
            </a:endParaRPr>
          </a:p>
          <a:p>
            <a:pPr marL="285750" indent="-285750">
              <a:buFont typeface="mn-ea"/>
              <a:buChar char="•"/>
              <a:defRPr>
                <a:latin typeface="+mn-lt"/>
                <a:ea typeface="+mn-ea"/>
                <a:cs typeface="+mn-cs"/>
              </a:defRPr>
            </a:pPr>
            <a:endParaRPr lang="en-US" altLang="ko-KR" b="1">
              <a:solidFill>
                <a:srgbClr val="404040"/>
              </a:solidFill>
            </a:endParaRPr>
          </a:p>
          <a:p>
            <a:pPr marL="285750" indent="-285750">
              <a:buFont typeface="mn-ea"/>
              <a:buChar char="•"/>
              <a:defRPr>
                <a:latin typeface="+mn-lt"/>
                <a:ea typeface="+mn-ea"/>
                <a:cs typeface="+mn-cs"/>
              </a:defRPr>
            </a:pPr>
            <a:r>
              <a:rPr lang="en-US" altLang="ko-KR" b="1">
                <a:solidFill>
                  <a:srgbClr val="404040"/>
                </a:solidFill>
                <a:hlinkClick r:id="rId4"/>
              </a:rPr>
              <a:t>Google TTS API </a:t>
            </a:r>
            <a:r>
              <a:rPr lang="ko-KR" altLang="en-US" b="1">
                <a:solidFill>
                  <a:srgbClr val="404040"/>
                </a:solidFill>
                <a:hlinkClick r:id="rId4"/>
              </a:rPr>
              <a:t>참고 문서</a:t>
            </a:r>
            <a:endParaRPr lang="en-US" altLang="ko-KR" b="1">
              <a:solidFill>
                <a:srgbClr val="404040"/>
              </a:solidFill>
            </a:endParaRPr>
          </a:p>
          <a:p>
            <a:pPr marL="285750" indent="-285750">
              <a:buFont typeface="mn-ea"/>
              <a:buChar char="•"/>
              <a:defRPr>
                <a:latin typeface="+mn-lt"/>
                <a:ea typeface="+mn-ea"/>
                <a:cs typeface="+mn-cs"/>
              </a:defRPr>
            </a:pPr>
            <a:endParaRPr lang="en-US" sz="1400">
              <a:solidFill>
                <a:srgbClr val="404040"/>
              </a:solidFill>
            </a:endParaRPr>
          </a:p>
          <a:p>
            <a:pPr marL="285750" indent="-285750">
              <a:buFont typeface="mn-ea"/>
              <a:buChar char="•"/>
              <a:defRPr>
                <a:latin typeface="+mn-lt"/>
                <a:ea typeface="+mn-ea"/>
                <a:cs typeface="+mn-cs"/>
              </a:defRPr>
            </a:pPr>
            <a:r>
              <a:rPr lang="ko-KR" altLang="en-US" b="1">
                <a:hlinkClick r:id="rId5"/>
              </a:rPr>
              <a:t>중</a:t>
            </a:r>
            <a:r>
              <a:rPr lang="en-US" altLang="ko-KR" b="1">
                <a:hlinkClick r:id="rId5"/>
              </a:rPr>
              <a:t>·</a:t>
            </a:r>
            <a:r>
              <a:rPr lang="ko-KR" altLang="en-US" b="1">
                <a:hlinkClick r:id="rId5"/>
              </a:rPr>
              <a:t>노년층 한국어 방언 데이터 </a:t>
            </a:r>
            <a:r>
              <a:rPr lang="en-US" altLang="ko-KR" b="1">
                <a:hlinkClick r:id="rId5"/>
              </a:rPr>
              <a:t>(</a:t>
            </a:r>
            <a:r>
              <a:rPr lang="ko-KR" altLang="en-US" b="1">
                <a:hlinkClick r:id="rId5"/>
              </a:rPr>
              <a:t>충청도</a:t>
            </a:r>
            <a:r>
              <a:rPr lang="en-US" altLang="ko-KR" b="1">
                <a:hlinkClick r:id="rId5"/>
              </a:rPr>
              <a:t>, </a:t>
            </a:r>
            <a:r>
              <a:rPr lang="ko-KR" altLang="en-US" b="1">
                <a:hlinkClick r:id="rId5"/>
              </a:rPr>
              <a:t>전라도</a:t>
            </a:r>
            <a:r>
              <a:rPr lang="en-US" altLang="ko-KR" b="1">
                <a:hlinkClick r:id="rId5"/>
              </a:rPr>
              <a:t>, </a:t>
            </a:r>
            <a:r>
              <a:rPr lang="ko-KR" altLang="en-US" b="1">
                <a:hlinkClick r:id="rId5"/>
              </a:rPr>
              <a:t>제주도</a:t>
            </a:r>
            <a:r>
              <a:rPr lang="en-US" altLang="ko-KR" b="1">
                <a:hlinkClick r:id="rId5"/>
              </a:rPr>
              <a:t>)</a:t>
            </a:r>
            <a:endParaRPr lang="en-US" altLang="ko-KR" b="1"/>
          </a:p>
          <a:p>
            <a:pPr>
              <a:defRPr>
                <a:latin typeface="+mn-lt"/>
                <a:ea typeface="+mn-ea"/>
                <a:cs typeface="+mn-cs"/>
              </a:defRPr>
            </a:pPr>
            <a:endParaRPr lang="en-US" altLang="ko-KR" b="1"/>
          </a:p>
          <a:p>
            <a:pPr marL="285750" indent="-285750">
              <a:buFont typeface="mn-ea"/>
              <a:buChar char="•"/>
              <a:defRPr>
                <a:latin typeface="+mn-lt"/>
                <a:ea typeface="+mn-ea"/>
                <a:cs typeface="+mn-cs"/>
              </a:defRPr>
            </a:pPr>
            <a:r>
              <a:rPr lang="ko-KR" altLang="en-US" b="1">
                <a:hlinkClick r:id="rId6"/>
              </a:rPr>
              <a:t>중</a:t>
            </a:r>
            <a:r>
              <a:rPr lang="en-US" altLang="ko-KR" b="1">
                <a:hlinkClick r:id="rId6"/>
              </a:rPr>
              <a:t>·</a:t>
            </a:r>
            <a:r>
              <a:rPr lang="ko-KR" altLang="en-US" b="1">
                <a:hlinkClick r:id="rId6"/>
              </a:rPr>
              <a:t>노년층 한국어 방언 데이터</a:t>
            </a:r>
            <a:r>
              <a:rPr lang="en-US" altLang="ko-KR" b="1">
                <a:hlinkClick r:id="rId6"/>
              </a:rPr>
              <a:t>(</a:t>
            </a:r>
            <a:r>
              <a:rPr lang="ko-KR" altLang="en-US" b="1">
                <a:hlinkClick r:id="rId6"/>
              </a:rPr>
              <a:t>강원도</a:t>
            </a:r>
            <a:r>
              <a:rPr lang="en-US" altLang="ko-KR" b="1">
                <a:hlinkClick r:id="rId6"/>
              </a:rPr>
              <a:t>,</a:t>
            </a:r>
            <a:r>
              <a:rPr lang="ko-KR" altLang="en-US" b="1">
                <a:hlinkClick r:id="rId6"/>
              </a:rPr>
              <a:t>경상도</a:t>
            </a:r>
            <a:r>
              <a:rPr lang="en-US" altLang="ko-KR" b="1">
                <a:hlinkClick r:id="rId6"/>
              </a:rPr>
              <a:t>)</a:t>
            </a:r>
            <a:endParaRPr lang="en-US" altLang="ko-KR" b="1"/>
          </a:p>
          <a:p>
            <a:pPr>
              <a:defRPr>
                <a:latin typeface="+mn-lt"/>
                <a:ea typeface="+mn-ea"/>
                <a:cs typeface="+mn-cs"/>
              </a:defRPr>
            </a:pPr>
            <a:endParaRPr lang="en-US" altLang="ko-KR" b="1"/>
          </a:p>
          <a:p>
            <a:pPr marL="285750" indent="-285750">
              <a:buFont typeface="mn-ea"/>
              <a:buChar char="•"/>
              <a:defRPr>
                <a:latin typeface="+mn-lt"/>
                <a:ea typeface="+mn-ea"/>
                <a:cs typeface="+mn-cs"/>
              </a:defRPr>
            </a:pPr>
            <a:r>
              <a:rPr lang="en-US" altLang="ko-KR" b="1">
                <a:solidFill>
                  <a:srgbClr val="404040"/>
                </a:solidFill>
                <a:hlinkClick r:id="rId7"/>
              </a:rPr>
              <a:t>WebRTC </a:t>
            </a:r>
            <a:r>
              <a:rPr lang="en-US" altLang="ko-KR" b="1" err="1">
                <a:solidFill>
                  <a:srgbClr val="404040"/>
                </a:solidFill>
                <a:hlinkClick r:id="rId7"/>
              </a:rPr>
              <a:t>신호</a:t>
            </a:r>
            <a:r>
              <a:rPr lang="en-US" altLang="ko-KR" b="1">
                <a:solidFill>
                  <a:srgbClr val="404040"/>
                </a:solidFill>
                <a:hlinkClick r:id="rId7"/>
              </a:rPr>
              <a:t> </a:t>
            </a:r>
            <a:r>
              <a:rPr lang="en-US" altLang="ko-KR" b="1" err="1">
                <a:solidFill>
                  <a:srgbClr val="404040"/>
                </a:solidFill>
                <a:hlinkClick r:id="rId7"/>
              </a:rPr>
              <a:t>서버</a:t>
            </a:r>
            <a:r>
              <a:rPr lang="en-US" altLang="ko-KR" b="1">
                <a:solidFill>
                  <a:srgbClr val="404040"/>
                </a:solidFill>
                <a:hlinkClick r:id="rId7"/>
              </a:rPr>
              <a:t> 및 </a:t>
            </a:r>
            <a:r>
              <a:rPr lang="en-US" altLang="ko-KR" b="1" err="1">
                <a:solidFill>
                  <a:srgbClr val="404040"/>
                </a:solidFill>
                <a:hlinkClick r:id="rId7"/>
              </a:rPr>
              <a:t>간단한</a:t>
            </a:r>
            <a:r>
              <a:rPr lang="en-US" altLang="ko-KR" b="1">
                <a:solidFill>
                  <a:srgbClr val="404040"/>
                </a:solidFill>
                <a:hlinkClick r:id="rId7"/>
              </a:rPr>
              <a:t> </a:t>
            </a:r>
            <a:r>
              <a:rPr lang="en-US" altLang="ko-KR" b="1" err="1">
                <a:solidFill>
                  <a:srgbClr val="404040"/>
                </a:solidFill>
                <a:hlinkClick r:id="rId7"/>
              </a:rPr>
              <a:t>영상</a:t>
            </a:r>
            <a:r>
              <a:rPr lang="en-US" altLang="ko-KR" b="1">
                <a:solidFill>
                  <a:srgbClr val="404040"/>
                </a:solidFill>
                <a:hlinkClick r:id="rId7"/>
              </a:rPr>
              <a:t> </a:t>
            </a:r>
            <a:r>
              <a:rPr lang="en-US" altLang="ko-KR" b="1" err="1">
                <a:solidFill>
                  <a:srgbClr val="404040"/>
                </a:solidFill>
                <a:hlinkClick r:id="rId7"/>
              </a:rPr>
              <a:t>채팅</a:t>
            </a:r>
            <a:endParaRPr lang="en-US" altLang="ko-KR">
              <a:solidFill>
                <a:srgbClr val="404040"/>
              </a:solidFill>
            </a:endParaRPr>
          </a:p>
          <a:p>
            <a:pPr lvl="0">
              <a:defRPr>
                <a:latin typeface="+mn-lt"/>
                <a:ea typeface="+mn-ea"/>
                <a:cs typeface="+mn-cs"/>
              </a:defRPr>
            </a:pPr>
            <a:endParaRPr lang="en-US" altLang="ko-KR" b="1">
              <a:solidFill>
                <a:srgbClr val="404040"/>
              </a:solidFill>
            </a:endParaRPr>
          </a:p>
          <a:p>
            <a:pPr marL="285750" indent="-285750">
              <a:buFont typeface="mn-ea"/>
              <a:buChar char="•"/>
              <a:defRPr>
                <a:latin typeface="+mn-lt"/>
                <a:ea typeface="+mn-ea"/>
                <a:cs typeface="+mn-cs"/>
              </a:defRPr>
            </a:pPr>
            <a:r>
              <a:rPr lang="ko-KR" altLang="en-US" b="1" err="1">
                <a:solidFill>
                  <a:srgbClr val="404040"/>
                </a:solidFill>
              </a:rPr>
              <a:t>깡샘의</a:t>
            </a:r>
            <a:r>
              <a:rPr lang="en-US" altLang="ko-KR" b="1">
                <a:solidFill>
                  <a:srgbClr val="404040"/>
                </a:solidFill>
              </a:rPr>
              <a:t> </a:t>
            </a:r>
            <a:r>
              <a:rPr lang="ko-KR" altLang="en-US" b="1">
                <a:solidFill>
                  <a:srgbClr val="404040"/>
                </a:solidFill>
              </a:rPr>
              <a:t>안드로이드</a:t>
            </a:r>
            <a:r>
              <a:rPr lang="en-US" altLang="ko-KR" b="1">
                <a:solidFill>
                  <a:srgbClr val="404040"/>
                </a:solidFill>
              </a:rPr>
              <a:t> </a:t>
            </a:r>
            <a:r>
              <a:rPr lang="ko-KR" altLang="en-US" b="1">
                <a:solidFill>
                  <a:srgbClr val="404040"/>
                </a:solidFill>
              </a:rPr>
              <a:t>앱</a:t>
            </a:r>
            <a:r>
              <a:rPr lang="en-US" altLang="ko-KR" b="1">
                <a:solidFill>
                  <a:srgbClr val="404040"/>
                </a:solidFill>
              </a:rPr>
              <a:t> </a:t>
            </a:r>
            <a:r>
              <a:rPr lang="ko-KR" altLang="en-US" b="1">
                <a:solidFill>
                  <a:srgbClr val="404040"/>
                </a:solidFill>
              </a:rPr>
              <a:t>프로그래밍</a:t>
            </a:r>
            <a:r>
              <a:rPr lang="en-US" b="1">
                <a:solidFill>
                  <a:srgbClr val="404040"/>
                </a:solidFill>
              </a:rPr>
              <a:t> with</a:t>
            </a:r>
            <a:r>
              <a:rPr lang="en-US" altLang="ko-KR" b="1">
                <a:solidFill>
                  <a:srgbClr val="404040"/>
                </a:solidFill>
              </a:rPr>
              <a:t> </a:t>
            </a:r>
            <a:r>
              <a:rPr lang="ko-KR" altLang="en-US" b="1" err="1">
                <a:solidFill>
                  <a:srgbClr val="404040"/>
                </a:solidFill>
              </a:rPr>
              <a:t>코틀린</a:t>
            </a:r>
            <a:endParaRPr lang="ko-KR" altLang="en-US" b="1">
              <a:solidFill>
                <a:srgbClr val="404040"/>
              </a:solidFill>
            </a:endParaRPr>
          </a:p>
          <a:p>
            <a:pPr marL="285750" indent="-285750">
              <a:buFont typeface="mn-ea"/>
              <a:buChar char="•"/>
              <a:defRPr>
                <a:latin typeface="+mn-lt"/>
                <a:ea typeface="+mn-ea"/>
                <a:cs typeface="+mn-cs"/>
              </a:defRPr>
            </a:pPr>
            <a:endParaRPr lang="ko-KR" altLang="en-US" b="1">
              <a:solidFill>
                <a:srgbClr val="404040"/>
              </a:solidFill>
            </a:endParaRPr>
          </a:p>
          <a:p>
            <a:pPr marL="285750" indent="-285750">
              <a:buFont typeface="mn-ea"/>
              <a:buChar char="•"/>
              <a:defRPr>
                <a:latin typeface="+mn-lt"/>
                <a:ea typeface="+mn-ea"/>
                <a:cs typeface="+mn-cs"/>
              </a:defRPr>
            </a:pPr>
            <a:r>
              <a:rPr lang="ko-KR" altLang="en-US" b="1" err="1">
                <a:solidFill>
                  <a:srgbClr val="404040"/>
                </a:solidFill>
              </a:rPr>
              <a:t>Do</a:t>
            </a:r>
            <a:r>
              <a:rPr lang="ko-KR" altLang="en-US" b="1">
                <a:solidFill>
                  <a:srgbClr val="404040"/>
                </a:solidFill>
              </a:rPr>
              <a:t> </a:t>
            </a:r>
            <a:r>
              <a:rPr lang="ko-KR" altLang="en-US" b="1" err="1">
                <a:solidFill>
                  <a:srgbClr val="404040"/>
                </a:solidFill>
              </a:rPr>
              <a:t>it</a:t>
            </a:r>
            <a:r>
              <a:rPr lang="ko-KR" altLang="en-US" b="1">
                <a:solidFill>
                  <a:srgbClr val="404040"/>
                </a:solidFill>
              </a:rPr>
              <a:t>! </a:t>
            </a:r>
            <a:r>
              <a:rPr lang="ko-KR" altLang="en-US" b="1" err="1">
                <a:solidFill>
                  <a:srgbClr val="404040"/>
                </a:solidFill>
              </a:rPr>
              <a:t>스위프트로</a:t>
            </a:r>
            <a:r>
              <a:rPr lang="ko-KR" altLang="en-US" b="1">
                <a:solidFill>
                  <a:srgbClr val="404040"/>
                </a:solidFill>
              </a:rPr>
              <a:t> 아이폰 앱 만들기</a:t>
            </a:r>
          </a:p>
          <a:p>
            <a:pPr marL="285750" indent="-285750">
              <a:buFont typeface="mn-ea"/>
              <a:buChar char="•"/>
              <a:defRPr>
                <a:latin typeface="+mn-lt"/>
                <a:ea typeface="+mn-ea"/>
                <a:cs typeface="+mn-cs"/>
              </a:defRPr>
            </a:pPr>
            <a:endParaRPr lang="en-US" altLang="ko-KR" b="1">
              <a:solidFill>
                <a:srgbClr val="404040"/>
              </a:solidFill>
            </a:endParaRPr>
          </a:p>
          <a:p>
            <a:pPr marL="285750" indent="-285750">
              <a:buFont typeface="mn-ea"/>
              <a:buChar char="•"/>
              <a:defRPr>
                <a:latin typeface="+mn-lt"/>
                <a:ea typeface="+mn-ea"/>
                <a:cs typeface="+mn-cs"/>
              </a:defRPr>
            </a:pPr>
            <a:r>
              <a:rPr lang="en-US" altLang="ko-KR" b="1">
                <a:solidFill>
                  <a:srgbClr val="404040"/>
                </a:solidFill>
              </a:rPr>
              <a:t>Do it! </a:t>
            </a:r>
            <a:r>
              <a:rPr lang="ko-KR" altLang="en-US" b="1">
                <a:solidFill>
                  <a:srgbClr val="404040"/>
                </a:solidFill>
              </a:rPr>
              <a:t>점프 투 플라스크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1676400" y="330199"/>
            <a:ext cx="2386965" cy="4001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91440" tIns="45720" rIns="91440" bIns="45720" anchor="t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</a:defRPr>
            </a:pPr>
            <a:r>
              <a:rPr lang="ko-KR" altLang="en-US" sz="2000" b="0" spc="-300">
                <a:solidFill>
                  <a:schemeClr val="dk1"/>
                </a:solidFill>
              </a:rPr>
              <a:t>필요  기술  및  참고  문헌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875" y="2074483"/>
            <a:ext cx="3982119" cy="439108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</a:defRPr>
            </a:pPr>
            <a:r>
              <a:rPr lang="en-US" altLang="ko-KR" sz="2200">
                <a:solidFill>
                  <a:schemeClr val="tx1"/>
                </a:solidFill>
              </a:rPr>
              <a:t>1.</a:t>
            </a:r>
            <a:r>
              <a:rPr lang="ko-KR" altLang="en-US" sz="2200">
                <a:solidFill>
                  <a:schemeClr val="tx1"/>
                </a:solidFill>
              </a:rPr>
              <a:t> 종합설계 개요</a:t>
            </a:r>
          </a:p>
          <a:p>
            <a:pPr>
              <a:defRPr>
                <a:latin typeface="+mn-lt"/>
                <a:ea typeface="+mn-ea"/>
                <a:cs typeface="+mn-cs"/>
              </a:defRPr>
            </a:pPr>
            <a:endParaRPr lang="ko-KR" altLang="en-US" sz="2200">
              <a:solidFill>
                <a:schemeClr val="tx1"/>
              </a:solidFill>
            </a:endParaRPr>
          </a:p>
          <a:p>
            <a:pPr>
              <a:defRPr>
                <a:latin typeface="+mn-lt"/>
                <a:ea typeface="+mn-ea"/>
                <a:cs typeface="+mn-cs"/>
              </a:defRPr>
            </a:pPr>
            <a:r>
              <a:rPr lang="en-US" altLang="ko-KR" sz="2200">
                <a:solidFill>
                  <a:schemeClr val="tx1"/>
                </a:solidFill>
              </a:rPr>
              <a:t>2.</a:t>
            </a:r>
            <a:r>
              <a:rPr lang="ko-KR" altLang="en-US" sz="2200">
                <a:solidFill>
                  <a:schemeClr val="tx1"/>
                </a:solidFill>
              </a:rPr>
              <a:t> 개발 내용</a:t>
            </a:r>
          </a:p>
          <a:p>
            <a:pPr>
              <a:defRPr>
                <a:latin typeface="+mn-lt"/>
                <a:ea typeface="+mn-ea"/>
                <a:cs typeface="+mn-cs"/>
              </a:defRPr>
            </a:pPr>
            <a:endParaRPr lang="ko-KR" altLang="en-US" sz="2200">
              <a:solidFill>
                <a:schemeClr val="tx1"/>
              </a:solidFill>
            </a:endParaRPr>
          </a:p>
          <a:p>
            <a:pPr>
              <a:defRPr>
                <a:latin typeface="+mn-lt"/>
                <a:ea typeface="+mn-ea"/>
                <a:cs typeface="+mn-cs"/>
              </a:defRPr>
            </a:pPr>
            <a:r>
              <a:rPr lang="en-US" altLang="ko-KR" sz="2200">
                <a:solidFill>
                  <a:schemeClr val="tx1"/>
                </a:solidFill>
              </a:rPr>
              <a:t>3.</a:t>
            </a:r>
            <a:r>
              <a:rPr lang="ko-KR" altLang="en-US" sz="2200">
                <a:solidFill>
                  <a:schemeClr val="tx1"/>
                </a:solidFill>
              </a:rPr>
              <a:t> 개발 방법 및 환경</a:t>
            </a:r>
          </a:p>
          <a:p>
            <a:pPr>
              <a:defRPr>
                <a:latin typeface="+mn-lt"/>
                <a:ea typeface="+mn-ea"/>
                <a:cs typeface="+mn-cs"/>
              </a:defRPr>
            </a:pPr>
            <a:endParaRPr lang="ko-KR" altLang="en-US" sz="2200">
              <a:solidFill>
                <a:schemeClr val="tx1"/>
              </a:solidFill>
            </a:endParaRPr>
          </a:p>
          <a:p>
            <a:pPr>
              <a:defRPr>
                <a:latin typeface="+mn-lt"/>
                <a:ea typeface="+mn-ea"/>
                <a:cs typeface="+mn-cs"/>
              </a:defRPr>
            </a:pPr>
            <a:r>
              <a:rPr lang="en-US" altLang="ko-KR" sz="2200">
                <a:solidFill>
                  <a:schemeClr val="tx1"/>
                </a:solidFill>
              </a:rPr>
              <a:t>4.</a:t>
            </a:r>
            <a:r>
              <a:rPr lang="ko-KR" altLang="en-US" sz="2200">
                <a:solidFill>
                  <a:schemeClr val="tx1"/>
                </a:solidFill>
              </a:rPr>
              <a:t> 업무 분담</a:t>
            </a:r>
          </a:p>
          <a:p>
            <a:pPr>
              <a:defRPr>
                <a:latin typeface="+mn-lt"/>
                <a:ea typeface="+mn-ea"/>
                <a:cs typeface="+mn-cs"/>
              </a:defRPr>
            </a:pPr>
            <a:endParaRPr lang="ko-KR" altLang="en-US" sz="2200">
              <a:solidFill>
                <a:schemeClr val="tx1"/>
              </a:solidFill>
            </a:endParaRPr>
          </a:p>
          <a:p>
            <a:pPr>
              <a:defRPr>
                <a:latin typeface="+mn-lt"/>
                <a:ea typeface="+mn-ea"/>
                <a:cs typeface="+mn-cs"/>
              </a:defRPr>
            </a:pPr>
            <a:r>
              <a:rPr lang="en-US" altLang="ko-KR" sz="2200">
                <a:solidFill>
                  <a:schemeClr val="tx1"/>
                </a:solidFill>
              </a:rPr>
              <a:t>5.</a:t>
            </a:r>
            <a:r>
              <a:rPr lang="ko-KR" altLang="en-US" sz="2200">
                <a:solidFill>
                  <a:schemeClr val="tx1"/>
                </a:solidFill>
              </a:rPr>
              <a:t> 종합설계 수행 일정</a:t>
            </a:r>
          </a:p>
          <a:p>
            <a:pPr>
              <a:defRPr>
                <a:latin typeface="+mn-lt"/>
                <a:ea typeface="+mn-ea"/>
                <a:cs typeface="+mn-cs"/>
              </a:defRPr>
            </a:pPr>
            <a:endParaRPr lang="ko-KR" altLang="en-US" sz="2200">
              <a:solidFill>
                <a:schemeClr val="tx1"/>
              </a:solidFill>
            </a:endParaRPr>
          </a:p>
          <a:p>
            <a:pPr>
              <a:defRPr>
                <a:latin typeface="+mn-lt"/>
                <a:ea typeface="+mn-ea"/>
                <a:cs typeface="+mn-cs"/>
              </a:defRPr>
            </a:pPr>
            <a:r>
              <a:rPr lang="en-US" altLang="ko-KR" sz="2200">
                <a:solidFill>
                  <a:schemeClr val="tx1"/>
                </a:solidFill>
              </a:rPr>
              <a:t>6.</a:t>
            </a:r>
            <a:r>
              <a:rPr lang="ko-KR" altLang="en-US" sz="2200">
                <a:solidFill>
                  <a:schemeClr val="tx1"/>
                </a:solidFill>
              </a:rPr>
              <a:t> 필요 기술 및 참고문헌</a:t>
            </a:r>
          </a:p>
          <a:p>
            <a:pPr algn="ctr">
              <a:defRPr>
                <a:latin typeface="+mn-lt"/>
                <a:ea typeface="+mn-ea"/>
                <a:cs typeface="+mn-cs"/>
              </a:defRPr>
            </a:pPr>
            <a:endParaRPr lang="ko-KR" altLang="en-US" sz="2000">
              <a:solidFill>
                <a:schemeClr val="tx1"/>
              </a:solidFill>
            </a:endParaRPr>
          </a:p>
          <a:p>
            <a:pPr>
              <a:defRPr>
                <a:latin typeface="+mn-lt"/>
                <a:ea typeface="+mn-ea"/>
                <a:cs typeface="+mn-cs"/>
              </a:defRPr>
            </a:pPr>
            <a:endParaRPr lang="en-US" altLang="ko-KR" sz="2000">
              <a:solidFill>
                <a:srgbClr val="40404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384810" y="607528"/>
            <a:ext cx="1468755" cy="87646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>
                <a:latin typeface="+mn-lt"/>
                <a:ea typeface="+mn-ea"/>
                <a:cs typeface="+mn-cs"/>
              </a:defRPr>
            </a:pPr>
            <a:r>
              <a:rPr lang="ko-KR" altLang="en-US" sz="5200" b="1">
                <a:solidFill>
                  <a:schemeClr val="tx1"/>
                </a:solidFill>
              </a:rPr>
              <a:t>목차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gital 2023: Global Overview Report — DataReportal – Global Digital  Insights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8645" y="1533898"/>
            <a:ext cx="5491978" cy="3113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5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17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83709" y="345588"/>
            <a:ext cx="784081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>
              <a:defRPr>
                <a:latin typeface="+mn-lt"/>
                <a:ea typeface="+mn-ea"/>
                <a:cs typeface="+mn-cs"/>
              </a:defRPr>
            </a:pPr>
            <a:r>
              <a:rPr lang="en-US" altLang="ko-KR">
                <a:solidFill>
                  <a:schemeClr val="dk1"/>
                </a:solidFill>
              </a:rPr>
              <a:t>Part 1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1676400" y="330199"/>
            <a:ext cx="1520190" cy="4001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91440" tIns="45720" rIns="91440" bIns="45720" anchor="t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</a:defRPr>
            </a:pPr>
            <a:r>
              <a:rPr lang="ko-KR" altLang="en-US" sz="2000" b="0" spc="-300">
                <a:solidFill>
                  <a:schemeClr val="dk1"/>
                </a:solidFill>
              </a:rPr>
              <a:t>종합 설계 개요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5629" y="5405044"/>
            <a:ext cx="5446182" cy="393776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>
                <a:latin typeface="+mn-lt"/>
                <a:ea typeface="+mn-ea"/>
                <a:cs typeface="+mn-cs"/>
              </a:defRPr>
            </a:pPr>
            <a:r>
              <a:rPr lang="ko-KR" altLang="en-US" sz="2000">
                <a:solidFill>
                  <a:schemeClr val="tx1"/>
                </a:solidFill>
              </a:rPr>
              <a:t>전 세계적으로 인터넷 사용자는 </a:t>
            </a:r>
            <a:r>
              <a:rPr lang="ko-KR" altLang="en-US" sz="2000" b="1">
                <a:solidFill>
                  <a:srgbClr val="3057B9"/>
                </a:solidFill>
              </a:rPr>
              <a:t>계속해서 증가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62754" y="5328246"/>
            <a:ext cx="4090348" cy="69917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>
                <a:latin typeface="+mn-lt"/>
                <a:ea typeface="+mn-ea"/>
                <a:cs typeface="+mn-cs"/>
              </a:defRPr>
            </a:pPr>
            <a:r>
              <a:rPr lang="ko-KR" altLang="en-US" sz="2000">
                <a:solidFill>
                  <a:schemeClr val="tx1"/>
                </a:solidFill>
              </a:rPr>
              <a:t>세계 공통어인 영어도 인터넷에서</a:t>
            </a:r>
          </a:p>
          <a:p>
            <a:pPr algn="ctr">
              <a:defRPr>
                <a:latin typeface="+mn-lt"/>
                <a:ea typeface="+mn-ea"/>
                <a:cs typeface="+mn-cs"/>
              </a:defRPr>
            </a:pPr>
            <a:r>
              <a:rPr lang="ko-KR" altLang="en-US" sz="2000">
                <a:solidFill>
                  <a:schemeClr val="tx1"/>
                </a:solidFill>
              </a:rPr>
              <a:t>사용되는 비율은 약 </a:t>
            </a:r>
            <a:r>
              <a:rPr lang="ko-KR" altLang="en-US" sz="2000" b="1">
                <a:solidFill>
                  <a:srgbClr val="3057B9"/>
                </a:solidFill>
              </a:rPr>
              <a:t>26%</a:t>
            </a:r>
            <a:r>
              <a:rPr lang="ko-KR" altLang="en-US" sz="2000">
                <a:solidFill>
                  <a:schemeClr val="tx1"/>
                </a:solidFill>
              </a:rPr>
              <a:t>에 불과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31205" y="1215483"/>
            <a:ext cx="4081346" cy="37579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3709" y="345588"/>
            <a:ext cx="78408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>
                <a:latin typeface="+mn-lt"/>
                <a:ea typeface="+mn-ea"/>
                <a:cs typeface="+mn-cs"/>
              </a:defRPr>
            </a:pPr>
            <a:r>
              <a:rPr lang="en-US" altLang="ko-KR">
                <a:solidFill>
                  <a:schemeClr val="tx1"/>
                </a:solidFill>
              </a:rPr>
              <a:t>Part 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5962" y="5737974"/>
            <a:ext cx="12197963" cy="45137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>
                <a:latin typeface="+mn-lt"/>
                <a:ea typeface="+mn-ea"/>
                <a:cs typeface="+mn-cs"/>
              </a:defRPr>
            </a:pPr>
            <a:r>
              <a:rPr lang="ko-KR" altLang="en-US" sz="2400" b="1">
                <a:solidFill>
                  <a:srgbClr val="3057B9"/>
                </a:solidFill>
              </a:rPr>
              <a:t> </a:t>
            </a:r>
            <a:r>
              <a:rPr lang="en-US" altLang="ko-KR" sz="2400" b="1">
                <a:solidFill>
                  <a:srgbClr val="3057B9"/>
                </a:solidFill>
              </a:rPr>
              <a:t>“ </a:t>
            </a:r>
            <a:r>
              <a:rPr lang="ko-KR" altLang="en-US" sz="2400" b="1">
                <a:solidFill>
                  <a:srgbClr val="3057B9"/>
                </a:solidFill>
              </a:rPr>
              <a:t>인터넷 상에서 언어의 장벽 없이 음성 소통가능한 서비스가 필요</a:t>
            </a:r>
            <a:r>
              <a:rPr lang="en-US" altLang="ko-KR" sz="2400" b="1">
                <a:solidFill>
                  <a:srgbClr val="3057B9"/>
                </a:solidFill>
              </a:rPr>
              <a:t> ”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전화 통화하는 사람들 스마트 폰으로 전화 통신 및 대화로 전화하는 남녀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49024" y="1374444"/>
            <a:ext cx="5287987" cy="34355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13581" y="2456082"/>
            <a:ext cx="829892" cy="229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553052" y="3744912"/>
            <a:ext cx="573559" cy="279306"/>
          </a:xfrm>
          <a:prstGeom prst="rect">
            <a:avLst/>
          </a:prstGeom>
        </p:spPr>
      </p:pic>
      <p:sp>
        <p:nvSpPr>
          <p:cNvPr id="10" name="TextBox 4"/>
          <p:cNvSpPr txBox="1"/>
          <p:nvPr/>
        </p:nvSpPr>
        <p:spPr>
          <a:xfrm>
            <a:off x="1676400" y="330199"/>
            <a:ext cx="1520190" cy="4001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91440" tIns="45720" rIns="91440" bIns="45720" anchor="t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</a:defRPr>
            </a:pPr>
            <a:r>
              <a:rPr lang="ko-KR" altLang="en-US" sz="2000" b="0" spc="-300">
                <a:solidFill>
                  <a:schemeClr val="tx1"/>
                </a:solidFill>
              </a:rPr>
              <a:t>종합 설계 개요</a:t>
            </a:r>
          </a:p>
        </p:txBody>
      </p:sp>
      <p:sp>
        <p:nvSpPr>
          <p:cNvPr id="19" name="TextBox 15"/>
          <p:cNvSpPr txBox="1"/>
          <p:nvPr/>
        </p:nvSpPr>
        <p:spPr>
          <a:xfrm>
            <a:off x="-5964" y="5215796"/>
            <a:ext cx="12197965" cy="4001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>
                <a:latin typeface="+mn-lt"/>
                <a:ea typeface="+mn-ea"/>
                <a:cs typeface="+mn-cs"/>
              </a:defRPr>
            </a:pPr>
            <a:r>
              <a:rPr lang="ko-KR" altLang="en-US" sz="2000">
                <a:solidFill>
                  <a:srgbClr val="595959"/>
                </a:solidFill>
              </a:rPr>
              <a:t>따라서 다른 나라의 사람과 인터넷 음성 통화 시 </a:t>
            </a:r>
            <a:r>
              <a:rPr lang="ko-KR" altLang="en-US" sz="2000" b="1">
                <a:solidFill>
                  <a:srgbClr val="595959"/>
                </a:solidFill>
              </a:rPr>
              <a:t>불편함</a:t>
            </a:r>
            <a:r>
              <a:rPr lang="ko-KR" altLang="en-US" sz="2000">
                <a:solidFill>
                  <a:srgbClr val="595959"/>
                </a:solidFill>
              </a:rPr>
              <a:t>이 존재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1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3709" y="345588"/>
            <a:ext cx="78408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>
                <a:latin typeface="+mn-lt"/>
                <a:ea typeface="+mn-ea"/>
                <a:cs typeface="+mn-cs"/>
              </a:defRPr>
            </a:pPr>
            <a:r>
              <a:rPr lang="en-US" altLang="ko-KR">
                <a:solidFill>
                  <a:schemeClr val="dk1"/>
                </a:solidFill>
              </a:rPr>
              <a:t>Part 1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826" y="5261966"/>
            <a:ext cx="12192828" cy="4616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>
                <a:latin typeface="+mn-lt"/>
                <a:ea typeface="+mn-ea"/>
                <a:cs typeface="+mn-cs"/>
              </a:defRPr>
            </a:pPr>
            <a:r>
              <a:rPr lang="en-US" altLang="ko-KR" sz="2400" b="1">
                <a:solidFill>
                  <a:srgbClr val="3057B9"/>
                </a:solidFill>
              </a:rPr>
              <a:t>“ </a:t>
            </a:r>
            <a:r>
              <a:rPr lang="ko-KR" altLang="en-US" sz="2400" b="1">
                <a:solidFill>
                  <a:srgbClr val="3057B9"/>
                </a:solidFill>
              </a:rPr>
              <a:t>통역 통화 애플리케이션</a:t>
            </a:r>
            <a:r>
              <a:rPr lang="en-US" altLang="ko-KR" sz="2400" b="1">
                <a:solidFill>
                  <a:srgbClr val="3057B9"/>
                </a:solidFill>
              </a:rPr>
              <a:t> “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래픽 3" descr="남자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60140" y="2609083"/>
            <a:ext cx="1456340" cy="1456340"/>
          </a:xfrm>
          <a:prstGeom prst="rect">
            <a:avLst/>
          </a:prstGeom>
        </p:spPr>
      </p:pic>
      <p:sp>
        <p:nvSpPr>
          <p:cNvPr id="20" name="말풍선: 타원형 4"/>
          <p:cNvSpPr/>
          <p:nvPr/>
        </p:nvSpPr>
        <p:spPr>
          <a:xfrm>
            <a:off x="4036212" y="1981992"/>
            <a:ext cx="743951" cy="558381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bg1"/>
          </a:solidFill>
          <a:ln w="28575" cap="flat" cmpd="sng" algn="ctr">
            <a:solidFill>
              <a:srgbClr val="4472C4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>
                <a:latin typeface="+mn-lt"/>
                <a:ea typeface="+mn-ea"/>
                <a:cs typeface="+mn-cs"/>
              </a:defRPr>
            </a:pPr>
            <a:r>
              <a:rPr kumimoji="1" lang="en-US" altLang="ko-KR" sz="1600" b="0" i="0" u="none" strike="noStrike" cap="none" normalizeH="0" baseline="0">
                <a:effectLst/>
              </a:rPr>
              <a:t>hi</a:t>
            </a:r>
            <a:endParaRPr kumimoji="1" lang="ko-KR" altLang="en-US" sz="1600" b="0" i="0" u="none" strike="noStrike" cap="none" normalizeH="0" baseline="0">
              <a:effectLst/>
            </a:endParaRPr>
          </a:p>
        </p:txBody>
      </p:sp>
      <p:pic>
        <p:nvPicPr>
          <p:cNvPr id="21" name="그래픽 6" descr="여자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282595" y="2609082"/>
            <a:ext cx="1456340" cy="1456340"/>
          </a:xfrm>
          <a:prstGeom prst="rect">
            <a:avLst/>
          </a:prstGeom>
        </p:spPr>
      </p:pic>
      <p:sp>
        <p:nvSpPr>
          <p:cNvPr id="22" name="말풍선: 타원형 12"/>
          <p:cNvSpPr/>
          <p:nvPr/>
        </p:nvSpPr>
        <p:spPr>
          <a:xfrm>
            <a:off x="7131977" y="2054699"/>
            <a:ext cx="1299593" cy="486494"/>
          </a:xfrm>
          <a:prstGeom prst="wedgeEllipseCallout">
            <a:avLst>
              <a:gd name="adj1" fmla="val 21757"/>
              <a:gd name="adj2" fmla="val 55455"/>
            </a:avLst>
          </a:prstGeom>
          <a:solidFill>
            <a:schemeClr val="bg1"/>
          </a:solidFill>
          <a:ln w="28575" cap="flat" cmpd="sng" algn="ctr">
            <a:solidFill>
              <a:srgbClr val="4472C4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1" latinLnBrk="1" hangingPunct="1">
              <a:defRPr>
                <a:latin typeface="+mn-lt"/>
                <a:ea typeface="+mn-ea"/>
                <a:cs typeface="+mn-cs"/>
              </a:defRPr>
            </a:pPr>
            <a:r>
              <a:rPr lang="ja-JP" altLang="en-US" sz="1100"/>
              <a:t>こんにちは</a:t>
            </a:r>
            <a:endParaRPr kumimoji="1" lang="ko-KR" altLang="en-US" sz="1100" b="0" i="0" u="none" strike="noStrike" cap="none" normalizeH="0" baseline="0">
              <a:solidFill>
                <a:schemeClr val="tx2"/>
              </a:solidFill>
              <a:effectLst/>
            </a:endParaRPr>
          </a:p>
        </p:txBody>
      </p:sp>
      <p:pic>
        <p:nvPicPr>
          <p:cNvPr id="23" name="그래픽 9" descr="스마트폰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918718" y="3031389"/>
            <a:ext cx="876632" cy="802796"/>
          </a:xfrm>
          <a:prstGeom prst="rect">
            <a:avLst/>
          </a:prstGeom>
        </p:spPr>
      </p:pic>
      <p:pic>
        <p:nvPicPr>
          <p:cNvPr id="24" name="그래픽 15" descr="스마트폰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310298" y="3031389"/>
            <a:ext cx="876632" cy="802796"/>
          </a:xfrm>
          <a:prstGeom prst="rect">
            <a:avLst/>
          </a:prstGeom>
        </p:spPr>
      </p:pic>
      <p:cxnSp>
        <p:nvCxnSpPr>
          <p:cNvPr id="25" name="직선 연결선 13"/>
          <p:cNvCxnSpPr/>
          <p:nvPr/>
        </p:nvCxnSpPr>
        <p:spPr>
          <a:xfrm>
            <a:off x="5628600" y="3418339"/>
            <a:ext cx="84116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</p:cxnSp>
      <p:sp>
        <p:nvSpPr>
          <p:cNvPr id="2" name="TextBox 4"/>
          <p:cNvSpPr txBox="1"/>
          <p:nvPr/>
        </p:nvSpPr>
        <p:spPr>
          <a:xfrm>
            <a:off x="1676400" y="330199"/>
            <a:ext cx="1520190" cy="4001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91440" tIns="45720" rIns="91440" bIns="45720" anchor="t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</a:defRPr>
            </a:pPr>
            <a:r>
              <a:rPr lang="ko-KR" altLang="en-US" sz="2000" b="0" spc="-300">
                <a:solidFill>
                  <a:schemeClr val="dk1"/>
                </a:solidFill>
              </a:rPr>
              <a:t>종합 설계 개요</a:t>
            </a:r>
          </a:p>
        </p:txBody>
      </p:sp>
      <p:sp>
        <p:nvSpPr>
          <p:cNvPr id="26" name="TextBox 15"/>
          <p:cNvSpPr txBox="1"/>
          <p:nvPr/>
        </p:nvSpPr>
        <p:spPr>
          <a:xfrm>
            <a:off x="-828" y="4803526"/>
            <a:ext cx="12192828" cy="4001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>
                <a:latin typeface="+mn-lt"/>
                <a:ea typeface="+mn-ea"/>
                <a:cs typeface="+mn-cs"/>
              </a:defRPr>
            </a:pPr>
            <a:r>
              <a:rPr lang="ko-KR" altLang="en-US" sz="2000">
                <a:solidFill>
                  <a:srgbClr val="595959"/>
                </a:solidFill>
              </a:rPr>
              <a:t>통화 시 사용자가 말하면 바로 상대방에게 번역된 내용을 들려주는 </a:t>
            </a:r>
          </a:p>
        </p:txBody>
      </p:sp>
      <p:sp>
        <p:nvSpPr>
          <p:cNvPr id="5" name="말풍선: 타원형 12">
            <a:extLst>
              <a:ext uri="{FF2B5EF4-FFF2-40B4-BE49-F238E27FC236}">
                <a16:creationId xmlns:a16="http://schemas.microsoft.com/office/drawing/2014/main" id="{8D7EED41-1669-1191-75D7-E3984A1E12AA}"/>
              </a:ext>
            </a:extLst>
          </p:cNvPr>
          <p:cNvSpPr/>
          <p:nvPr/>
        </p:nvSpPr>
        <p:spPr>
          <a:xfrm>
            <a:off x="4768338" y="2537779"/>
            <a:ext cx="1026423" cy="457739"/>
          </a:xfrm>
          <a:prstGeom prst="wedgeEllipseCallout">
            <a:avLst>
              <a:gd name="adj1" fmla="val 21757"/>
              <a:gd name="adj2" fmla="val 55455"/>
            </a:avLst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>
              <a:defRPr>
                <a:latin typeface="+mn-lt"/>
                <a:ea typeface="+mn-ea"/>
                <a:cs typeface="+mn-cs"/>
              </a:defRPr>
            </a:pPr>
            <a:r>
              <a:rPr lang="en-US" altLang="ja-JP">
                <a:solidFill>
                  <a:srgbClr val="000000"/>
                </a:solidFill>
                <a:ea typeface="+mn-lt"/>
                <a:cs typeface="+mn-lt"/>
              </a:rPr>
              <a:t>hi</a:t>
            </a:r>
            <a:endParaRPr lang="ko-KR"/>
          </a:p>
        </p:txBody>
      </p:sp>
      <p:sp>
        <p:nvSpPr>
          <p:cNvPr id="10" name="말풍선: 타원형 4">
            <a:extLst>
              <a:ext uri="{FF2B5EF4-FFF2-40B4-BE49-F238E27FC236}">
                <a16:creationId xmlns:a16="http://schemas.microsoft.com/office/drawing/2014/main" id="{ADA61B65-1779-2561-CB33-135F799E2E2E}"/>
              </a:ext>
            </a:extLst>
          </p:cNvPr>
          <p:cNvSpPr/>
          <p:nvPr/>
        </p:nvSpPr>
        <p:spPr>
          <a:xfrm>
            <a:off x="6316462" y="2493825"/>
            <a:ext cx="1204026" cy="486495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>
              <a:defRPr>
                <a:latin typeface="+mn-lt"/>
                <a:ea typeface="+mn-ea"/>
                <a:cs typeface="+mn-cs"/>
              </a:defRPr>
            </a:pPr>
            <a:r>
              <a:rPr kumimoji="1" lang="ja-JP" altLang="en-US" sz="1100">
                <a:solidFill>
                  <a:srgbClr val="000000"/>
                </a:solidFill>
                <a:ea typeface="MS PGothic"/>
              </a:rPr>
              <a:t>こんにちは</a:t>
            </a:r>
            <a:endParaRPr lang="en-US" sz="1100">
              <a:solidFill>
                <a:srgbClr val="000000"/>
              </a:solidFill>
              <a:ea typeface="MS PGothic"/>
              <a:cs typeface="Tahoma"/>
            </a:endParaRPr>
          </a:p>
          <a:p>
            <a:pPr marL="0" marR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>
                <a:latin typeface="+mn-lt"/>
                <a:ea typeface="+mn-ea"/>
                <a:cs typeface="+mn-cs"/>
              </a:defRPr>
            </a:pPr>
            <a:endParaRPr lang="en-US" altLang="ko-KR" sz="1600" b="0" i="0" u="none" strike="noStrike" cap="none" normalizeH="0" baseline="0">
              <a:solidFill>
                <a:schemeClr val="tx2"/>
              </a:solidFill>
              <a:effectLst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 animBg="1"/>
      <p:bldP spid="22" grpId="0" animBg="1"/>
      <p:bldP spid="26" grpId="0"/>
      <p:bldP spid="5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E2E36B-94A6-E865-6E65-9B81A0D60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CB74B5B-16B5-0B1C-EF87-80ED95683453}"/>
              </a:ext>
            </a:extLst>
          </p:cNvPr>
          <p:cNvGraphicFramePr>
            <a:graphicFrameLocks noGrp="1"/>
          </p:cNvGraphicFramePr>
          <p:nvPr/>
        </p:nvGraphicFramePr>
        <p:xfrm>
          <a:off x="455341" y="3187524"/>
          <a:ext cx="11327926" cy="1791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9296">
                  <a:extLst>
                    <a:ext uri="{9D8B030D-6E8A-4147-A177-3AD203B41FA5}">
                      <a16:colId xmlns:a16="http://schemas.microsoft.com/office/drawing/2014/main" val="428303855"/>
                    </a:ext>
                  </a:extLst>
                </a:gridCol>
                <a:gridCol w="8088630">
                  <a:extLst>
                    <a:ext uri="{9D8B030D-6E8A-4147-A177-3AD203B41FA5}">
                      <a16:colId xmlns:a16="http://schemas.microsoft.com/office/drawing/2014/main" val="2557973991"/>
                    </a:ext>
                  </a:extLst>
                </a:gridCol>
              </a:tblGrid>
              <a:tr h="179173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en-US">
                          <a:solidFill>
                            <a:srgbClr val="404040"/>
                          </a:solidFill>
                        </a:rPr>
                        <a:t>Zoom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en-US" altLang="ko-KR" sz="1800">
                          <a:solidFill>
                            <a:srgbClr val="595959"/>
                          </a:solidFill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800">
                          <a:solidFill>
                            <a:srgbClr val="595959"/>
                          </a:solidFill>
                          <a:sym typeface="Wingdings" panose="05000000000000000000" pitchFamily="2" charset="2"/>
                        </a:rPr>
                        <a:t>다양한</a:t>
                      </a:r>
                      <a:r>
                        <a:rPr lang="ko-KR" altLang="en-US" sz="1800">
                          <a:solidFill>
                            <a:srgbClr val="595959"/>
                          </a:solidFill>
                        </a:rPr>
                        <a:t> 협업 도구를 지원하는 </a:t>
                      </a:r>
                      <a:r>
                        <a:rPr lang="ko-KR" altLang="en-US" sz="1800" err="1">
                          <a:solidFill>
                            <a:srgbClr val="595959"/>
                          </a:solidFill>
                        </a:rPr>
                        <a:t>Conference</a:t>
                      </a:r>
                      <a:r>
                        <a:rPr lang="ko-KR" altLang="en-US" sz="1800">
                          <a:solidFill>
                            <a:srgbClr val="595959"/>
                          </a:solidFill>
                        </a:rPr>
                        <a:t> </a:t>
                      </a:r>
                      <a:r>
                        <a:rPr lang="ko-KR" altLang="en-US" sz="1800" err="1">
                          <a:solidFill>
                            <a:srgbClr val="595959"/>
                          </a:solidFill>
                        </a:rPr>
                        <a:t>call</a:t>
                      </a:r>
                      <a:r>
                        <a:rPr lang="ko-KR" altLang="en-US" sz="1800">
                          <a:solidFill>
                            <a:srgbClr val="595959"/>
                          </a:solidFill>
                        </a:rPr>
                        <a:t> 서비스</a:t>
                      </a:r>
                      <a:endParaRPr lang="en-US" altLang="ko-KR" b="1">
                        <a:solidFill>
                          <a:srgbClr val="3057B9"/>
                        </a:solidFill>
                      </a:endParaRPr>
                    </a:p>
                    <a:p>
                      <a:pPr algn="l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b="1">
                          <a:solidFill>
                            <a:srgbClr val="3057B9"/>
                          </a:solidFill>
                        </a:rPr>
                        <a:t>장점</a:t>
                      </a:r>
                    </a:p>
                    <a:p>
                      <a:pPr marL="0" lvl="0" indent="0" algn="l"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en-US" altLang="ko-KR" sz="1600">
                          <a:solidFill>
                            <a:srgbClr val="595959"/>
                          </a:solidFill>
                        </a:rPr>
                        <a:t> - </a:t>
                      </a:r>
                      <a:r>
                        <a:rPr lang="ko-KR" altLang="en-US" sz="1600">
                          <a:solidFill>
                            <a:srgbClr val="595959"/>
                          </a:solidFill>
                        </a:rPr>
                        <a:t>화상통화시 말한내용을 번역하여 자막으로 띄워주는 기능 지원</a:t>
                      </a:r>
                    </a:p>
                    <a:p>
                      <a:pPr marL="0" lvl="0" indent="0" algn="l"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lang="ko-KR" altLang="en-US" sz="400">
                        <a:solidFill>
                          <a:srgbClr val="595959"/>
                        </a:solidFill>
                      </a:endParaRPr>
                    </a:p>
                    <a:p>
                      <a:pPr lvl="0" algn="l"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b="1">
                          <a:solidFill>
                            <a:srgbClr val="F62828"/>
                          </a:solidFill>
                        </a:rPr>
                        <a:t>단점</a:t>
                      </a:r>
                    </a:p>
                    <a:p>
                      <a:pPr marL="0" lvl="0" indent="0" algn="l"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en-US" altLang="ko-KR" sz="1600">
                          <a:solidFill>
                            <a:srgbClr val="595959"/>
                          </a:solidFill>
                        </a:rPr>
                        <a:t> - </a:t>
                      </a:r>
                      <a:r>
                        <a:rPr lang="ko-KR" altLang="en-US" sz="1600">
                          <a:solidFill>
                            <a:srgbClr val="595959"/>
                          </a:solidFill>
                        </a:rPr>
                        <a:t>번역한 내용을 음성으로 들려주는 기능이 없어 화면을 보기 힘들 경우 소통이 어려움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20886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B08F28A-6569-63DC-E29B-BA5F9DD272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987095"/>
              </p:ext>
            </p:extLst>
          </p:nvPr>
        </p:nvGraphicFramePr>
        <p:xfrm>
          <a:off x="455341" y="4948339"/>
          <a:ext cx="11327926" cy="1585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9296">
                  <a:extLst>
                    <a:ext uri="{9D8B030D-6E8A-4147-A177-3AD203B41FA5}">
                      <a16:colId xmlns:a16="http://schemas.microsoft.com/office/drawing/2014/main" val="3849734275"/>
                    </a:ext>
                  </a:extLst>
                </a:gridCol>
                <a:gridCol w="8088630">
                  <a:extLst>
                    <a:ext uri="{9D8B030D-6E8A-4147-A177-3AD203B41FA5}">
                      <a16:colId xmlns:a16="http://schemas.microsoft.com/office/drawing/2014/main" val="1544533041"/>
                    </a:ext>
                  </a:extLst>
                </a:gridCol>
              </a:tblGrid>
              <a:tr h="1585748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>
                          <a:solidFill>
                            <a:srgbClr val="5C5C5C"/>
                          </a:solidFill>
                        </a:rPr>
                        <a:t>Google </a:t>
                      </a:r>
                      <a:r>
                        <a:rPr lang="ko-KR" altLang="en-US">
                          <a:solidFill>
                            <a:srgbClr val="5C5C5C"/>
                          </a:solidFill>
                        </a:rPr>
                        <a:t>픽셀</a:t>
                      </a:r>
                      <a:r>
                        <a:rPr lang="en-US" altLang="ko-KR">
                          <a:solidFill>
                            <a:srgbClr val="5C5C5C"/>
                          </a:solidFill>
                        </a:rPr>
                        <a:t> </a:t>
                      </a:r>
                      <a:r>
                        <a:rPr lang="ko-KR" altLang="en-US" err="1">
                          <a:solidFill>
                            <a:srgbClr val="5C5C5C"/>
                          </a:solidFill>
                        </a:rPr>
                        <a:t>버즈</a:t>
                      </a:r>
                      <a:endParaRPr lang="en-US" altLang="ko-KR">
                        <a:solidFill>
                          <a:srgbClr val="5C5C5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1" i="0" u="none" strike="noStrike" noProof="0">
                          <a:solidFill>
                            <a:srgbClr val="595959"/>
                          </a:solidFill>
                          <a:latin typeface="Wingdings"/>
                          <a:sym typeface="Wingdings"/>
                        </a:rPr>
                        <a:t></a:t>
                      </a:r>
                      <a:r>
                        <a:rPr lang="en-US" altLang="ko-KR" sz="1800" b="1" i="0" u="none" strike="noStrike" noProof="0">
                          <a:solidFill>
                            <a:srgbClr val="595959"/>
                          </a:solidFill>
                          <a:latin typeface="Tahoma"/>
                        </a:rPr>
                        <a:t> </a:t>
                      </a:r>
                      <a:r>
                        <a:rPr lang="en-US" altLang="ko-KR" sz="1800" b="1" i="0" u="none" strike="noStrike" noProof="0" err="1">
                          <a:solidFill>
                            <a:srgbClr val="595959"/>
                          </a:solidFill>
                          <a:latin typeface="Tahoma"/>
                        </a:rPr>
                        <a:t>이어폰을</a:t>
                      </a:r>
                      <a:r>
                        <a:rPr lang="en-US" altLang="ko-KR" sz="1800" b="1" i="0" u="none" strike="noStrike" noProof="0">
                          <a:solidFill>
                            <a:srgbClr val="595959"/>
                          </a:solidFill>
                          <a:latin typeface="Tahoma"/>
                        </a:rPr>
                        <a:t> </a:t>
                      </a:r>
                      <a:r>
                        <a:rPr lang="en-US" altLang="ko-KR" sz="1800" b="1" i="0" u="none" strike="noStrike" noProof="0" err="1">
                          <a:solidFill>
                            <a:srgbClr val="595959"/>
                          </a:solidFill>
                          <a:latin typeface="Tahoma"/>
                        </a:rPr>
                        <a:t>사용하여</a:t>
                      </a:r>
                      <a:r>
                        <a:rPr lang="en-US" altLang="ko-KR" sz="1800" b="1" i="0" u="none" strike="noStrike" noProof="0">
                          <a:solidFill>
                            <a:srgbClr val="595959"/>
                          </a:solidFill>
                          <a:latin typeface="Tahoma"/>
                        </a:rPr>
                        <a:t> </a:t>
                      </a:r>
                      <a:r>
                        <a:rPr lang="en-US" altLang="ko-KR" sz="1800" b="1" i="0" u="none" strike="noStrike" noProof="0" err="1">
                          <a:solidFill>
                            <a:srgbClr val="595959"/>
                          </a:solidFill>
                          <a:latin typeface="Tahoma"/>
                        </a:rPr>
                        <a:t>통역</a:t>
                      </a:r>
                      <a:r>
                        <a:rPr lang="en-US" altLang="ko-KR" sz="1800" b="1" i="0" u="none" strike="noStrike" noProof="0">
                          <a:solidFill>
                            <a:srgbClr val="595959"/>
                          </a:solidFill>
                          <a:latin typeface="Tahoma"/>
                        </a:rPr>
                        <a:t> </a:t>
                      </a:r>
                      <a:r>
                        <a:rPr lang="en-US" altLang="ko-KR" sz="1800" b="1" i="0" u="none" strike="noStrike" noProof="0" err="1">
                          <a:solidFill>
                            <a:srgbClr val="595959"/>
                          </a:solidFill>
                          <a:latin typeface="Tahoma"/>
                        </a:rPr>
                        <a:t>대화</a:t>
                      </a:r>
                      <a:r>
                        <a:rPr lang="en-US" altLang="ko-KR" sz="1800" b="1" i="0" u="none" strike="noStrike" noProof="0">
                          <a:solidFill>
                            <a:srgbClr val="595959"/>
                          </a:solidFill>
                          <a:latin typeface="Tahoma"/>
                        </a:rPr>
                        <a:t> </a:t>
                      </a:r>
                      <a:r>
                        <a:rPr lang="en-US" altLang="ko-KR" sz="1800" b="1" i="0" u="none" strike="noStrike" noProof="0" err="1">
                          <a:solidFill>
                            <a:srgbClr val="595959"/>
                          </a:solidFill>
                          <a:latin typeface="Tahoma"/>
                        </a:rPr>
                        <a:t>모드</a:t>
                      </a:r>
                      <a:r>
                        <a:rPr lang="en-US" altLang="ko-KR" sz="1800" b="1" i="0" u="none" strike="noStrike" noProof="0">
                          <a:solidFill>
                            <a:srgbClr val="595959"/>
                          </a:solidFill>
                          <a:latin typeface="Tahoma"/>
                        </a:rPr>
                        <a:t> </a:t>
                      </a:r>
                      <a:r>
                        <a:rPr lang="en-US" altLang="ko-KR" sz="1800" b="1" i="0" u="none" strike="noStrike" noProof="0" err="1">
                          <a:solidFill>
                            <a:srgbClr val="595959"/>
                          </a:solidFill>
                          <a:latin typeface="Tahoma"/>
                        </a:rPr>
                        <a:t>기능</a:t>
                      </a:r>
                      <a:r>
                        <a:rPr lang="en-US" altLang="ko-KR" sz="1800" b="1" i="0" u="none" strike="noStrike" noProof="0">
                          <a:solidFill>
                            <a:srgbClr val="595959"/>
                          </a:solidFill>
                          <a:latin typeface="Tahoma"/>
                        </a:rPr>
                        <a:t> </a:t>
                      </a:r>
                      <a:r>
                        <a:rPr lang="en-US" altLang="ko-KR" sz="1800" b="1" i="0" u="none" strike="noStrike" noProof="0" err="1">
                          <a:solidFill>
                            <a:srgbClr val="595959"/>
                          </a:solidFill>
                          <a:latin typeface="Tahoma"/>
                        </a:rPr>
                        <a:t>지원</a:t>
                      </a:r>
                      <a:endParaRPr lang="en-US" altLang="ko-KR" sz="1800" b="1" i="0" u="none" strike="noStrike" noProof="0">
                        <a:solidFill>
                          <a:srgbClr val="595959"/>
                        </a:solidFill>
                        <a:latin typeface="Tahoma"/>
                      </a:endParaRPr>
                    </a:p>
                    <a:p>
                      <a:pPr lvl="0" algn="l"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b="1">
                          <a:solidFill>
                            <a:srgbClr val="3057B9"/>
                          </a:solidFill>
                        </a:rPr>
                        <a:t>장점</a:t>
                      </a:r>
                    </a:p>
                    <a:p>
                      <a:pPr marL="0" lvl="0" indent="0" algn="l">
                        <a:buFont typeface="mn-ea"/>
                        <a:buNone/>
                      </a:pPr>
                      <a:r>
                        <a:rPr lang="en-US" altLang="ko-KR" sz="1600">
                          <a:solidFill>
                            <a:srgbClr val="595959"/>
                          </a:solidFill>
                        </a:rPr>
                        <a:t> - </a:t>
                      </a:r>
                      <a:r>
                        <a:rPr lang="en-US" altLang="ko-KR" sz="1600" err="1">
                          <a:solidFill>
                            <a:srgbClr val="595959"/>
                          </a:solidFill>
                        </a:rPr>
                        <a:t>구글</a:t>
                      </a:r>
                      <a:r>
                        <a:rPr lang="en-US" altLang="ko-KR" sz="1600">
                          <a:solidFill>
                            <a:srgbClr val="595959"/>
                          </a:solidFill>
                        </a:rPr>
                        <a:t> </a:t>
                      </a:r>
                      <a:r>
                        <a:rPr lang="en-US" altLang="ko-KR" sz="1600" err="1">
                          <a:solidFill>
                            <a:srgbClr val="595959"/>
                          </a:solidFill>
                        </a:rPr>
                        <a:t>번역기를</a:t>
                      </a:r>
                      <a:r>
                        <a:rPr lang="en-US" altLang="ko-KR" sz="1600">
                          <a:solidFill>
                            <a:srgbClr val="595959"/>
                          </a:solidFill>
                        </a:rPr>
                        <a:t> </a:t>
                      </a:r>
                      <a:r>
                        <a:rPr lang="en-US" altLang="ko-KR" sz="1600" err="1">
                          <a:solidFill>
                            <a:srgbClr val="595959"/>
                          </a:solidFill>
                        </a:rPr>
                        <a:t>사용하여</a:t>
                      </a:r>
                      <a:r>
                        <a:rPr lang="en-US" altLang="ko-KR" sz="1600">
                          <a:solidFill>
                            <a:srgbClr val="595959"/>
                          </a:solidFill>
                        </a:rPr>
                        <a:t> 40개의 </a:t>
                      </a:r>
                      <a:r>
                        <a:rPr lang="en-US" altLang="ko-KR" sz="1600" err="1">
                          <a:solidFill>
                            <a:srgbClr val="595959"/>
                          </a:solidFill>
                        </a:rPr>
                        <a:t>언어의</a:t>
                      </a:r>
                      <a:r>
                        <a:rPr lang="en-US" altLang="ko-KR" sz="1600">
                          <a:solidFill>
                            <a:srgbClr val="595959"/>
                          </a:solidFill>
                        </a:rPr>
                        <a:t> </a:t>
                      </a:r>
                      <a:r>
                        <a:rPr lang="en-US" altLang="ko-KR" sz="1600" err="1">
                          <a:solidFill>
                            <a:srgbClr val="595959"/>
                          </a:solidFill>
                        </a:rPr>
                        <a:t>실시간</a:t>
                      </a:r>
                      <a:r>
                        <a:rPr lang="en-US" altLang="ko-KR" sz="1600">
                          <a:solidFill>
                            <a:srgbClr val="595959"/>
                          </a:solidFill>
                        </a:rPr>
                        <a:t> </a:t>
                      </a:r>
                      <a:r>
                        <a:rPr lang="en-US" altLang="ko-KR" sz="1600" err="1">
                          <a:solidFill>
                            <a:srgbClr val="595959"/>
                          </a:solidFill>
                        </a:rPr>
                        <a:t>번역</a:t>
                      </a:r>
                      <a:r>
                        <a:rPr lang="en-US" altLang="ko-KR" sz="1600">
                          <a:solidFill>
                            <a:srgbClr val="595959"/>
                          </a:solidFill>
                        </a:rPr>
                        <a:t> </a:t>
                      </a:r>
                      <a:r>
                        <a:rPr lang="en-US" altLang="ko-KR" sz="1600" err="1">
                          <a:solidFill>
                            <a:srgbClr val="595959"/>
                          </a:solidFill>
                        </a:rPr>
                        <a:t>대화</a:t>
                      </a:r>
                      <a:r>
                        <a:rPr lang="en-US" altLang="ko-KR" sz="1600">
                          <a:solidFill>
                            <a:srgbClr val="595959"/>
                          </a:solidFill>
                        </a:rPr>
                        <a:t> </a:t>
                      </a:r>
                      <a:r>
                        <a:rPr lang="en-US" altLang="ko-KR" sz="1600" err="1">
                          <a:solidFill>
                            <a:srgbClr val="595959"/>
                          </a:solidFill>
                        </a:rPr>
                        <a:t>기능</a:t>
                      </a:r>
                      <a:r>
                        <a:rPr lang="en-US" altLang="ko-KR" sz="1600">
                          <a:solidFill>
                            <a:srgbClr val="595959"/>
                          </a:solidFill>
                        </a:rPr>
                        <a:t> </a:t>
                      </a:r>
                      <a:r>
                        <a:rPr lang="en-US" altLang="ko-KR" sz="1600" err="1">
                          <a:solidFill>
                            <a:srgbClr val="595959"/>
                          </a:solidFill>
                        </a:rPr>
                        <a:t>지원</a:t>
                      </a:r>
                      <a:endParaRPr lang="en-US" altLang="ko-KR" sz="1600">
                        <a:solidFill>
                          <a:srgbClr val="595959"/>
                        </a:solidFill>
                      </a:endParaRPr>
                    </a:p>
                    <a:p>
                      <a:pPr lvl="0" algn="l"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b="1">
                          <a:solidFill>
                            <a:srgbClr val="F62828"/>
                          </a:solidFill>
                        </a:rPr>
                        <a:t>단점</a:t>
                      </a:r>
                    </a:p>
                    <a:p>
                      <a:pPr marL="0" lvl="0" indent="0" algn="l">
                        <a:buFont typeface="mn-ea"/>
                        <a:buNone/>
                      </a:pPr>
                      <a:r>
                        <a:rPr lang="en-US" altLang="ko-KR" sz="1600">
                          <a:solidFill>
                            <a:srgbClr val="595959"/>
                          </a:solidFill>
                        </a:rPr>
                        <a:t> - </a:t>
                      </a:r>
                      <a:r>
                        <a:rPr lang="en-US" altLang="ko-KR" sz="1600" err="1">
                          <a:solidFill>
                            <a:srgbClr val="595959"/>
                          </a:solidFill>
                        </a:rPr>
                        <a:t>픽셀</a:t>
                      </a:r>
                      <a:r>
                        <a:rPr lang="en-US" altLang="ko-KR" sz="1600">
                          <a:solidFill>
                            <a:srgbClr val="595959"/>
                          </a:solidFill>
                        </a:rPr>
                        <a:t> </a:t>
                      </a:r>
                      <a:r>
                        <a:rPr lang="en-US" altLang="ko-KR" sz="1600" err="1">
                          <a:solidFill>
                            <a:srgbClr val="595959"/>
                          </a:solidFill>
                        </a:rPr>
                        <a:t>버즈와</a:t>
                      </a:r>
                      <a:r>
                        <a:rPr lang="en-US" altLang="ko-KR" sz="1600">
                          <a:solidFill>
                            <a:srgbClr val="595959"/>
                          </a:solidFill>
                        </a:rPr>
                        <a:t> </a:t>
                      </a:r>
                      <a:r>
                        <a:rPr lang="en-US" altLang="ko-KR" sz="1600" err="1">
                          <a:solidFill>
                            <a:srgbClr val="595959"/>
                          </a:solidFill>
                        </a:rPr>
                        <a:t>픽셀폰에서만</a:t>
                      </a:r>
                      <a:r>
                        <a:rPr lang="en-US" altLang="ko-KR" sz="1600">
                          <a:solidFill>
                            <a:srgbClr val="595959"/>
                          </a:solidFill>
                        </a:rPr>
                        <a:t> </a:t>
                      </a:r>
                      <a:r>
                        <a:rPr lang="en-US" altLang="ko-KR" sz="1600" err="1">
                          <a:solidFill>
                            <a:srgbClr val="595959"/>
                          </a:solidFill>
                        </a:rPr>
                        <a:t>서비스</a:t>
                      </a:r>
                      <a:r>
                        <a:rPr lang="en-US" altLang="ko-KR" sz="1600">
                          <a:solidFill>
                            <a:srgbClr val="595959"/>
                          </a:solidFill>
                        </a:rPr>
                        <a:t> </a:t>
                      </a:r>
                      <a:r>
                        <a:rPr lang="en-US" altLang="ko-KR" sz="1600" err="1">
                          <a:solidFill>
                            <a:srgbClr val="595959"/>
                          </a:solidFill>
                        </a:rPr>
                        <a:t>제공</a:t>
                      </a:r>
                      <a:r>
                        <a:rPr lang="en-US" altLang="ko-KR" sz="1600">
                          <a:solidFill>
                            <a:srgbClr val="595959"/>
                          </a:solidFill>
                        </a:rPr>
                        <a:t>, </a:t>
                      </a:r>
                      <a:r>
                        <a:rPr lang="en-US" altLang="ko-KR" sz="1600" err="1">
                          <a:solidFill>
                            <a:srgbClr val="595959"/>
                          </a:solidFill>
                        </a:rPr>
                        <a:t>온라인</a:t>
                      </a:r>
                      <a:r>
                        <a:rPr lang="en-US" altLang="ko-KR" sz="1600">
                          <a:solidFill>
                            <a:srgbClr val="595959"/>
                          </a:solidFill>
                        </a:rPr>
                        <a:t> </a:t>
                      </a:r>
                      <a:r>
                        <a:rPr lang="en-US" altLang="ko-KR" sz="1600" err="1">
                          <a:solidFill>
                            <a:srgbClr val="595959"/>
                          </a:solidFill>
                        </a:rPr>
                        <a:t>통화</a:t>
                      </a:r>
                      <a:r>
                        <a:rPr lang="en-US" altLang="ko-KR" sz="1600">
                          <a:solidFill>
                            <a:srgbClr val="595959"/>
                          </a:solidFill>
                        </a:rPr>
                        <a:t> </a:t>
                      </a:r>
                      <a:r>
                        <a:rPr lang="en-US" altLang="ko-KR" sz="1600" err="1">
                          <a:solidFill>
                            <a:srgbClr val="595959"/>
                          </a:solidFill>
                        </a:rPr>
                        <a:t>불가</a:t>
                      </a:r>
                      <a:endParaRPr lang="en-US" altLang="ko-KR" sz="160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488226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CF4DD3C-F0B7-C498-0770-25D50C50DA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867789"/>
              </p:ext>
            </p:extLst>
          </p:nvPr>
        </p:nvGraphicFramePr>
        <p:xfrm>
          <a:off x="455341" y="1062645"/>
          <a:ext cx="11327926" cy="2117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9296">
                  <a:extLst>
                    <a:ext uri="{9D8B030D-6E8A-4147-A177-3AD203B41FA5}">
                      <a16:colId xmlns:a16="http://schemas.microsoft.com/office/drawing/2014/main" val="3618756761"/>
                    </a:ext>
                  </a:extLst>
                </a:gridCol>
                <a:gridCol w="8088630">
                  <a:extLst>
                    <a:ext uri="{9D8B030D-6E8A-4147-A177-3AD203B41FA5}">
                      <a16:colId xmlns:a16="http://schemas.microsoft.com/office/drawing/2014/main" val="493479448"/>
                    </a:ext>
                  </a:extLst>
                </a:gridCol>
              </a:tblGrid>
              <a:tr h="593637"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lt1"/>
                          </a:solidFill>
                        </a:rPr>
                        <a:t>유사</a:t>
                      </a:r>
                      <a:r>
                        <a:rPr lang="en-US" sz="160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ko-KR" altLang="en-US" sz="1600">
                          <a:solidFill>
                            <a:schemeClr val="lt1"/>
                          </a:solidFill>
                        </a:rPr>
                        <a:t>서비스</a:t>
                      </a:r>
                      <a:endParaRPr lang="en-US" sz="1600">
                        <a:solidFill>
                          <a:schemeClr val="l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lt1"/>
                          </a:solidFill>
                        </a:rPr>
                        <a:t>특징</a:t>
                      </a:r>
                      <a:endParaRPr lang="en-US" sz="1600">
                        <a:solidFill>
                          <a:schemeClr val="l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7466073"/>
                  </a:ext>
                </a:extLst>
              </a:tr>
              <a:tr h="1523737">
                <a:tc>
                  <a:txBody>
                    <a:bodyPr/>
                    <a:lstStyle/>
                    <a:p>
                      <a:pPr lvl="0" algn="ctr">
                        <a:lnSpc>
                          <a:spcPct val="120000"/>
                        </a:lnSpc>
                        <a:buNone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에이닷(A.)전화</a:t>
                      </a:r>
                      <a:endParaRPr lang="ko-KR" altLang="en-US" err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1800" b="1">
                          <a:solidFill>
                            <a:srgbClr val="595959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800" b="1">
                          <a:solidFill>
                            <a:srgbClr val="595959"/>
                          </a:solidFill>
                        </a:rPr>
                        <a:t> </a:t>
                      </a:r>
                      <a:r>
                        <a:rPr lang="en-US" altLang="ko-KR" sz="1800" b="1" err="1">
                          <a:solidFill>
                            <a:srgbClr val="595959"/>
                          </a:solidFill>
                        </a:rPr>
                        <a:t>AI를</a:t>
                      </a:r>
                      <a:r>
                        <a:rPr lang="en-US" altLang="ko-KR" sz="1800" b="1">
                          <a:solidFill>
                            <a:srgbClr val="595959"/>
                          </a:solidFill>
                        </a:rPr>
                        <a:t> </a:t>
                      </a:r>
                      <a:r>
                        <a:rPr lang="en-US" altLang="ko-KR" sz="1800" b="1" err="1">
                          <a:solidFill>
                            <a:srgbClr val="595959"/>
                          </a:solidFill>
                        </a:rPr>
                        <a:t>사용하여</a:t>
                      </a:r>
                      <a:r>
                        <a:rPr lang="en-US" altLang="ko-KR" sz="1800" b="1">
                          <a:solidFill>
                            <a:srgbClr val="595959"/>
                          </a:solidFill>
                        </a:rPr>
                        <a:t> </a:t>
                      </a:r>
                      <a:r>
                        <a:rPr lang="en-US" altLang="ko-KR" sz="1800" b="1" err="1">
                          <a:solidFill>
                            <a:srgbClr val="595959"/>
                          </a:solidFill>
                        </a:rPr>
                        <a:t>통화시</a:t>
                      </a:r>
                      <a:r>
                        <a:rPr lang="en-US" altLang="ko-KR" sz="1800" b="1">
                          <a:solidFill>
                            <a:srgbClr val="595959"/>
                          </a:solidFill>
                        </a:rPr>
                        <a:t> </a:t>
                      </a:r>
                      <a:r>
                        <a:rPr lang="en-US" altLang="ko-KR" sz="1800" b="1" err="1">
                          <a:solidFill>
                            <a:srgbClr val="595959"/>
                          </a:solidFill>
                        </a:rPr>
                        <a:t>다양한</a:t>
                      </a:r>
                      <a:r>
                        <a:rPr lang="en-US" altLang="ko-KR" sz="1800" b="1">
                          <a:solidFill>
                            <a:srgbClr val="595959"/>
                          </a:solidFill>
                        </a:rPr>
                        <a:t> </a:t>
                      </a:r>
                      <a:r>
                        <a:rPr lang="en-US" altLang="ko-KR" sz="1800" b="1" err="1">
                          <a:solidFill>
                            <a:srgbClr val="595959"/>
                          </a:solidFill>
                        </a:rPr>
                        <a:t>기능을</a:t>
                      </a:r>
                      <a:r>
                        <a:rPr lang="en-US" altLang="ko-KR" sz="1800" b="1">
                          <a:solidFill>
                            <a:srgbClr val="595959"/>
                          </a:solidFill>
                        </a:rPr>
                        <a:t> </a:t>
                      </a:r>
                      <a:r>
                        <a:rPr lang="en-US" altLang="ko-KR" sz="1800" b="1" err="1">
                          <a:solidFill>
                            <a:srgbClr val="595959"/>
                          </a:solidFill>
                        </a:rPr>
                        <a:t>제공하는</a:t>
                      </a:r>
                      <a:r>
                        <a:rPr lang="en-US" altLang="ko-KR" sz="1800" b="1">
                          <a:solidFill>
                            <a:srgbClr val="595959"/>
                          </a:solidFill>
                        </a:rPr>
                        <a:t> </a:t>
                      </a:r>
                      <a:r>
                        <a:rPr lang="en-US" altLang="ko-KR" sz="1800" b="1" err="1">
                          <a:solidFill>
                            <a:srgbClr val="595959"/>
                          </a:solidFill>
                        </a:rPr>
                        <a:t>서비스</a:t>
                      </a:r>
                      <a:endParaRPr lang="en-US" altLang="ko-KR" sz="1800" b="1">
                        <a:solidFill>
                          <a:srgbClr val="595959"/>
                        </a:solidFill>
                      </a:endParaRPr>
                    </a:p>
                    <a:p>
                      <a:pPr algn="l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b="1">
                          <a:solidFill>
                            <a:srgbClr val="3057B9"/>
                          </a:solidFill>
                        </a:rPr>
                        <a:t>장점</a:t>
                      </a:r>
                    </a:p>
                    <a:p>
                      <a:pPr marL="0" lvl="0" indent="0" algn="l">
                        <a:buFont typeface="mn-ea"/>
                        <a:buNone/>
                      </a:pPr>
                      <a:r>
                        <a:rPr lang="en-US" altLang="ko-KR" sz="1600" b="1">
                          <a:solidFill>
                            <a:srgbClr val="595959"/>
                          </a:solidFill>
                        </a:rPr>
                        <a:t> - </a:t>
                      </a:r>
                      <a:r>
                        <a:rPr lang="en-US" altLang="ko-KR" sz="1600" b="1" err="1">
                          <a:solidFill>
                            <a:srgbClr val="595959"/>
                          </a:solidFill>
                        </a:rPr>
                        <a:t>통화</a:t>
                      </a:r>
                      <a:r>
                        <a:rPr lang="en-US" altLang="ko-KR" sz="1600" b="1">
                          <a:solidFill>
                            <a:srgbClr val="595959"/>
                          </a:solidFill>
                        </a:rPr>
                        <a:t> 시 </a:t>
                      </a:r>
                      <a:r>
                        <a:rPr lang="ko-KR" altLang="en-US" sz="1600" b="1">
                          <a:solidFill>
                            <a:srgbClr val="595959"/>
                          </a:solidFill>
                        </a:rPr>
                        <a:t>한국어, 중국어, 일본어, 영어 4개국어 실시간 통역 통화 서비스 제공</a:t>
                      </a:r>
                      <a:endParaRPr lang="en-US" altLang="ko-KR" sz="1400" b="0" i="0" u="none" strike="noStrike" noProof="0">
                        <a:solidFill>
                          <a:srgbClr val="121212"/>
                        </a:solidFill>
                        <a:latin typeface="Tahoma"/>
                      </a:endParaRPr>
                    </a:p>
                    <a:p>
                      <a:pPr marL="0" lvl="0" indent="0" algn="l">
                        <a:buFont typeface="mn-ea"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lang="ko-KR" altLang="en-US" sz="400" b="1">
                        <a:solidFill>
                          <a:srgbClr val="595959"/>
                        </a:solidFill>
                      </a:endParaRPr>
                    </a:p>
                    <a:p>
                      <a:pPr lvl="0" algn="l"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b="1">
                          <a:solidFill>
                            <a:srgbClr val="F62828"/>
                          </a:solidFill>
                        </a:rPr>
                        <a:t>단점</a:t>
                      </a:r>
                    </a:p>
                    <a:p>
                      <a:pPr marL="0" lvl="0" indent="0" algn="l">
                        <a:buFont typeface="mn-ea"/>
                        <a:buNone/>
                      </a:pPr>
                      <a:r>
                        <a:rPr lang="en-US" altLang="ko-KR" sz="1600" b="1">
                          <a:solidFill>
                            <a:srgbClr val="595959"/>
                          </a:solidFill>
                        </a:rPr>
                        <a:t> - </a:t>
                      </a:r>
                      <a:r>
                        <a:rPr lang="ko-KR" altLang="en-US" sz="1600" b="1">
                          <a:solidFill>
                            <a:srgbClr val="595959"/>
                          </a:solidFill>
                        </a:rPr>
                        <a:t>아이폰을 쓰면서 </a:t>
                      </a:r>
                      <a:r>
                        <a:rPr lang="en-US" altLang="ko-KR" sz="1600" b="1">
                          <a:solidFill>
                            <a:srgbClr val="595959"/>
                          </a:solidFill>
                        </a:rPr>
                        <a:t>SKT </a:t>
                      </a:r>
                      <a:r>
                        <a:rPr lang="ko-KR" altLang="en-US" sz="1600" b="1">
                          <a:solidFill>
                            <a:srgbClr val="595959"/>
                          </a:solidFill>
                        </a:rPr>
                        <a:t>통신사</a:t>
                      </a:r>
                      <a:r>
                        <a:rPr lang="en-US" altLang="ko-KR" sz="1600" b="1">
                          <a:solidFill>
                            <a:srgbClr val="595959"/>
                          </a:solidFill>
                        </a:rPr>
                        <a:t> </a:t>
                      </a:r>
                      <a:r>
                        <a:rPr lang="en-US" altLang="ko-KR" sz="1600" b="1" err="1">
                          <a:solidFill>
                            <a:srgbClr val="595959"/>
                          </a:solidFill>
                        </a:rPr>
                        <a:t>사용자만</a:t>
                      </a:r>
                      <a:r>
                        <a:rPr lang="en-US" altLang="ko-KR" sz="1600" b="1">
                          <a:solidFill>
                            <a:srgbClr val="595959"/>
                          </a:solidFill>
                        </a:rPr>
                        <a:t> </a:t>
                      </a:r>
                      <a:r>
                        <a:rPr lang="en-US" altLang="ko-KR" sz="1600" b="1" err="1">
                          <a:solidFill>
                            <a:srgbClr val="595959"/>
                          </a:solidFill>
                        </a:rPr>
                        <a:t>사용</a:t>
                      </a:r>
                      <a:r>
                        <a:rPr lang="en-US" altLang="ko-KR" sz="1600" b="1">
                          <a:solidFill>
                            <a:srgbClr val="595959"/>
                          </a:solidFill>
                        </a:rPr>
                        <a:t> </a:t>
                      </a:r>
                      <a:r>
                        <a:rPr lang="en-US" altLang="ko-KR" sz="1600" b="1" err="1">
                          <a:solidFill>
                            <a:srgbClr val="595959"/>
                          </a:solidFill>
                        </a:rPr>
                        <a:t>가능</a:t>
                      </a:r>
                      <a:endParaRPr lang="en-US" altLang="ko-KR" sz="1600" b="1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518131"/>
                  </a:ext>
                </a:extLst>
              </a:tr>
            </a:tbl>
          </a:graphicData>
        </a:graphic>
      </p:graphicFrame>
      <p:sp>
        <p:nvSpPr>
          <p:cNvPr id="7" name="TextBox 5">
            <a:extLst>
              <a:ext uri="{FF2B5EF4-FFF2-40B4-BE49-F238E27FC236}">
                <a16:creationId xmlns:a16="http://schemas.microsoft.com/office/drawing/2014/main" id="{F5C36485-E051-47B7-3CD0-E2866F21E0EF}"/>
              </a:ext>
            </a:extLst>
          </p:cNvPr>
          <p:cNvSpPr txBox="1"/>
          <p:nvPr/>
        </p:nvSpPr>
        <p:spPr>
          <a:xfrm>
            <a:off x="583709" y="345588"/>
            <a:ext cx="78408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>
                <a:latin typeface="+mn-lt"/>
                <a:ea typeface="+mn-ea"/>
                <a:cs typeface="+mn-cs"/>
              </a:defRPr>
            </a:pPr>
            <a:r>
              <a:rPr lang="en-US" altLang="ko-KR">
                <a:solidFill>
                  <a:schemeClr val="dk1"/>
                </a:solidFill>
              </a:rPr>
              <a:t>Part 1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6C549A6-10DA-BDB4-1AB1-C070385B76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37637" y="3628910"/>
            <a:ext cx="2185639" cy="1097079"/>
          </a:xfrm>
          <a:prstGeom prst="rect">
            <a:avLst/>
          </a:prstGeom>
        </p:spPr>
      </p:pic>
      <p:sp>
        <p:nvSpPr>
          <p:cNvPr id="2" name="TextBox 4">
            <a:extLst>
              <a:ext uri="{FF2B5EF4-FFF2-40B4-BE49-F238E27FC236}">
                <a16:creationId xmlns:a16="http://schemas.microsoft.com/office/drawing/2014/main" id="{309227D0-DEBE-1EB6-747E-A6E8BA469280}"/>
              </a:ext>
            </a:extLst>
          </p:cNvPr>
          <p:cNvSpPr txBox="1"/>
          <p:nvPr/>
        </p:nvSpPr>
        <p:spPr>
          <a:xfrm>
            <a:off x="1676400" y="330199"/>
            <a:ext cx="1891665" cy="4001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91440" tIns="45720" rIns="91440" bIns="45720" anchor="t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</a:defRPr>
            </a:pPr>
            <a:r>
              <a:rPr lang="ko-KR" altLang="en-US" sz="2000" b="0" spc="-300">
                <a:solidFill>
                  <a:schemeClr val="dk1"/>
                </a:solidFill>
              </a:rPr>
              <a:t>관련  연구  및  사례</a:t>
            </a:r>
          </a:p>
        </p:txBody>
      </p:sp>
      <p:pic>
        <p:nvPicPr>
          <p:cNvPr id="4" name="그림 3" descr="휴대 전화, 정보기기, 텍스트, 휴대용 통신 장치이(가) 표시된 사진&#10;&#10;자동 생성된 설명">
            <a:extLst>
              <a:ext uri="{FF2B5EF4-FFF2-40B4-BE49-F238E27FC236}">
                <a16:creationId xmlns:a16="http://schemas.microsoft.com/office/drawing/2014/main" id="{C319AC2D-4633-AB8F-8F50-3F13816D5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985" y="2026722"/>
            <a:ext cx="1706624" cy="1110049"/>
          </a:xfrm>
          <a:prstGeom prst="rect">
            <a:avLst/>
          </a:prstGeom>
        </p:spPr>
      </p:pic>
      <p:pic>
        <p:nvPicPr>
          <p:cNvPr id="10" name="그림 9" descr="컴퓨터 마우스, 주변기기, 헤드폰, 텍스트이(가) 표시된 사진&#10;&#10;자동 생성된 설명">
            <a:extLst>
              <a:ext uri="{FF2B5EF4-FFF2-40B4-BE49-F238E27FC236}">
                <a16:creationId xmlns:a16="http://schemas.microsoft.com/office/drawing/2014/main" id="{C84AC907-5091-F833-2AFF-F570F0975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3121" y="5363282"/>
            <a:ext cx="1635641" cy="104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7702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3709" y="345588"/>
            <a:ext cx="78408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>
                <a:latin typeface="+mn-lt"/>
                <a:ea typeface="+mn-ea"/>
                <a:cs typeface="+mn-cs"/>
              </a:defRPr>
            </a:pPr>
            <a:r>
              <a:rPr lang="en-US" altLang="ko-KR">
                <a:solidFill>
                  <a:schemeClr val="dk1"/>
                </a:solidFill>
              </a:rPr>
              <a:t>Part 1</a:t>
            </a:r>
            <a:endParaRPr lang="ko-KR" altLang="en-US">
              <a:solidFill>
                <a:schemeClr val="dk1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4"/>
          <p:cNvSpPr txBox="1"/>
          <p:nvPr/>
        </p:nvSpPr>
        <p:spPr>
          <a:xfrm>
            <a:off x="1676400" y="330199"/>
            <a:ext cx="2596515" cy="4001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91440" tIns="45720" rIns="91440" bIns="45720" anchor="t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</a:defRPr>
            </a:pPr>
            <a:r>
              <a:rPr lang="ko-KR" altLang="en-US" sz="2000" b="0" spc="-300">
                <a:solidFill>
                  <a:schemeClr val="dk1"/>
                </a:solidFill>
              </a:rPr>
              <a:t>연구  개발  효과  및  필요성</a:t>
            </a:r>
            <a:endParaRPr lang="ko-KR" altLang="en-US" sz="2000" b="0" spc="-300">
              <a:solidFill>
                <a:schemeClr val="dk1"/>
              </a:solidFill>
            </a:endParaRPr>
          </a:p>
        </p:txBody>
      </p:sp>
      <p:graphicFrame>
        <p:nvGraphicFramePr>
          <p:cNvPr id="7" name="표 2"/>
          <p:cNvGraphicFramePr>
            <a:graphicFrameLocks noGrp="1"/>
          </p:cNvGraphicFramePr>
          <p:nvPr/>
        </p:nvGraphicFramePr>
        <p:xfrm>
          <a:off x="1252043" y="1156067"/>
          <a:ext cx="9389918" cy="51973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2871"/>
                <a:gridCol w="1865706"/>
                <a:gridCol w="1800242"/>
                <a:gridCol w="1800242"/>
                <a:gridCol w="1810857"/>
              </a:tblGrid>
              <a:tr h="885147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600" b="1">
                          <a:latin typeface="+mn-lt"/>
                          <a:ea typeface="+mn-ea"/>
                          <a:cs typeface="+mn-cs"/>
                        </a:rPr>
                        <a:t>특징</a:t>
                      </a:r>
                      <a:endParaRPr lang="ko-KR" altLang="en-US" sz="1600" b="1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600" b="1">
                          <a:latin typeface="+mn-lt"/>
                          <a:ea typeface="+mn-ea"/>
                          <a:cs typeface="+mn-cs"/>
                        </a:rPr>
                        <a:t>에이닷 전화</a:t>
                      </a:r>
                      <a:endParaRPr lang="ko-KR" altLang="en-US" sz="1600" b="1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en-US" altLang="ko-KR" sz="1600" b="1">
                          <a:latin typeface="+mn-lt"/>
                          <a:ea typeface="+mn-ea"/>
                          <a:cs typeface="+mn-cs"/>
                        </a:rPr>
                        <a:t>Zoom</a:t>
                      </a:r>
                      <a:endParaRPr lang="ko-KR" altLang="en-US" sz="1600" b="1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en-US" altLang="ko-KR" sz="1600" b="1">
                          <a:latin typeface="+mn-lt"/>
                          <a:ea typeface="+mn-ea"/>
                          <a:cs typeface="+mn-cs"/>
                        </a:rPr>
                        <a:t>Google </a:t>
                      </a:r>
                      <a:r>
                        <a:rPr lang="ko-KR" altLang="en-US" sz="1600" b="1">
                          <a:latin typeface="+mn-lt"/>
                          <a:ea typeface="+mn-ea"/>
                          <a:cs typeface="+mn-cs"/>
                        </a:rPr>
                        <a:t>픽셀 버즈</a:t>
                      </a:r>
                      <a:endParaRPr lang="en-US" altLang="ko-KR" sz="1600" b="1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en-US" altLang="ko-KR" sz="1600" b="1">
                          <a:latin typeface="+mn-lt"/>
                          <a:ea typeface="+mn-ea"/>
                          <a:cs typeface="+mn-cs"/>
                        </a:rPr>
                        <a:t>Ringo</a:t>
                      </a:r>
                      <a:endParaRPr lang="en-US" altLang="ko-KR" sz="1600" b="1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078062"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모든 기기 호환성</a:t>
                      </a:r>
                      <a:endParaRPr lang="en-US" altLang="ko-KR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6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US" altLang="ko-KR" sz="1600"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ctr">
                        <a:buNone/>
                        <a:defRPr/>
                      </a:pPr>
                      <a:r>
                        <a:rPr lang="en-US" altLang="ko-KR" sz="1600">
                          <a:latin typeface="+mn-lt"/>
                          <a:ea typeface="+mn-ea"/>
                          <a:cs typeface="+mn-cs"/>
                        </a:rPr>
                        <a:t>(아이폰</a:t>
                      </a:r>
                      <a:r>
                        <a:rPr lang="ko-KR" altLang="en-US" sz="1600">
                          <a:latin typeface="+mn-lt"/>
                          <a:ea typeface="+mn-ea"/>
                          <a:cs typeface="+mn-cs"/>
                        </a:rPr>
                        <a:t>을 쓰는</a:t>
                      </a:r>
                      <a:r>
                        <a:rPr lang="en-US" altLang="ko-KR" sz="1600">
                          <a:latin typeface="+mn-lt"/>
                          <a:ea typeface="+mn-ea"/>
                          <a:cs typeface="+mn-cs"/>
                        </a:rPr>
                        <a:t> SKT 유저만 가능)</a:t>
                      </a:r>
                      <a:endParaRPr lang="ko-KR" altLang="en-US" sz="1600"/>
                    </a:p>
                  </a:txBody>
                  <a:tcPr marL="91440" marR="91440" anchor="ctr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en-US" altLang="ko-KR" sz="16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en-US" altLang="ko-KR" sz="1600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600">
                          <a:latin typeface="+mn-lt"/>
                          <a:ea typeface="+mn-ea"/>
                          <a:cs typeface="+mn-cs"/>
                        </a:rPr>
                        <a:t>X </a:t>
                      </a:r>
                      <a:endParaRPr lang="en-US" altLang="ko-KR" sz="1600"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ctr">
                        <a:buNone/>
                        <a:defRPr/>
                      </a:pPr>
                      <a:r>
                        <a:rPr lang="en-US" altLang="ko-KR" sz="1600">
                          <a:latin typeface="+mn-lt"/>
                          <a:ea typeface="+mn-ea"/>
                          <a:cs typeface="+mn-cs"/>
                        </a:rPr>
                        <a:t>(픽셀폰, 픽셀버즈 구입 필요)</a:t>
                      </a:r>
                      <a:endParaRPr lang="en-US" altLang="ko-KR" sz="1600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en-US" altLang="ko-KR" sz="1600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07806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통역 통화 기능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600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en-US" altLang="ko-KR" sz="16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US" altLang="ko-KR" sz="1600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600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600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07806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번역 자막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600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600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en-US" altLang="ko-KR" sz="16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600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600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07806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온라인 통화</a:t>
                      </a:r>
                      <a:endParaRPr lang="en-US" altLang="ko-KR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600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en-US" altLang="ko-KR" sz="16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600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en-US" altLang="ko-KR" sz="16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600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600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3175">
                      <a:solidFill>
                        <a:schemeClr val="tx1"/>
                      </a:solidFill>
                    </a:lnL>
                    <a:lnR w="3175">
                      <a:solidFill>
                        <a:schemeClr val="tx1"/>
                      </a:solidFill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3709" y="345588"/>
            <a:ext cx="78408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>
                <a:latin typeface="+mn-lt"/>
                <a:ea typeface="+mn-ea"/>
                <a:cs typeface="+mn-cs"/>
              </a:defRPr>
            </a:pPr>
            <a:r>
              <a:rPr lang="en-US" altLang="ko-KR">
                <a:solidFill>
                  <a:schemeClr val="dk1"/>
                </a:solidFill>
              </a:rPr>
              <a:t>Part 1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6224" y="1368518"/>
            <a:ext cx="11615776" cy="104892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eaLnBrk="0" hangingPunct="0">
              <a:spcBef>
                <a:spcPct val="20000"/>
              </a:spcBef>
              <a:buClr>
                <a:srgbClr val="CC6600"/>
              </a:buClr>
              <a:buFont typeface="mn-ea"/>
              <a:buNone/>
              <a:defRPr>
                <a:latin typeface="+mn-lt"/>
                <a:ea typeface="+mn-ea"/>
                <a:cs typeface="+mn-cs"/>
              </a:defRPr>
            </a:pPr>
            <a:r>
              <a:rPr lang="ko-KR" altLang="en-US" sz="2800" b="1">
                <a:solidFill>
                  <a:srgbClr val="3057B9"/>
                </a:solidFill>
              </a:rPr>
              <a:t>최종목표</a:t>
            </a:r>
          </a:p>
          <a:p>
            <a:pPr>
              <a:defRPr>
                <a:latin typeface="+mn-lt"/>
                <a:ea typeface="+mn-ea"/>
                <a:cs typeface="+mn-cs"/>
              </a:defRPr>
            </a:pPr>
            <a:endParaRPr lang="en-US" altLang="ko-KR" sz="1500">
              <a:solidFill>
                <a:srgbClr val="404040"/>
              </a:solidFill>
            </a:endParaRPr>
          </a:p>
          <a:p>
            <a:pPr>
              <a:defRPr>
                <a:latin typeface="+mn-lt"/>
                <a:ea typeface="+mn-ea"/>
                <a:cs typeface="+mn-cs"/>
              </a:defRPr>
            </a:pPr>
            <a:r>
              <a:rPr lang="en-US" altLang="ko-KR" sz="2000">
                <a:solidFill>
                  <a:srgbClr val="404040"/>
                </a:solidFill>
              </a:rPr>
              <a:t> - </a:t>
            </a:r>
            <a:r>
              <a:rPr lang="ko-KR" altLang="en-US" sz="2000">
                <a:solidFill>
                  <a:srgbClr val="404040"/>
                </a:solidFill>
              </a:rPr>
              <a:t>사용자간 통화 시 음성을 번역해 음성으로 들려주는 통역 통화 서비스</a:t>
            </a:r>
            <a:endParaRPr lang="ko-KR" altLang="en-US" sz="2000">
              <a:solidFill>
                <a:srgbClr val="404040"/>
              </a:solidFill>
              <a:cs typeface="Tahom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4"/>
          <p:cNvSpPr txBox="1"/>
          <p:nvPr/>
        </p:nvSpPr>
        <p:spPr>
          <a:xfrm>
            <a:off x="1676400" y="330199"/>
            <a:ext cx="1062990" cy="4001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91440" tIns="45720" rIns="91440" bIns="45720" anchor="t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</a:defRPr>
            </a:pPr>
            <a:r>
              <a:rPr lang="ko-KR" altLang="en-US" sz="2000" b="0" spc="-300">
                <a:solidFill>
                  <a:schemeClr val="dk1"/>
                </a:solidFill>
              </a:rPr>
              <a:t>개발 목표</a:t>
            </a:r>
          </a:p>
        </p:txBody>
      </p:sp>
      <p:sp>
        <p:nvSpPr>
          <p:cNvPr id="19" name="TextBox 15"/>
          <p:cNvSpPr txBox="1"/>
          <p:nvPr/>
        </p:nvSpPr>
        <p:spPr>
          <a:xfrm>
            <a:off x="576223" y="3039248"/>
            <a:ext cx="11615777" cy="3435846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</a:defRPr>
            </a:pPr>
            <a:r>
              <a:rPr lang="ko-KR" altLang="en-US" sz="2800" b="1">
                <a:solidFill>
                  <a:srgbClr val="3057B9"/>
                </a:solidFill>
              </a:rPr>
              <a:t>최종 목표로 하는 성능 지표</a:t>
            </a:r>
          </a:p>
          <a:p>
            <a:pPr>
              <a:lnSpc>
                <a:spcPct val="130000"/>
              </a:lnSpc>
              <a:defRPr>
                <a:latin typeface="+mn-lt"/>
                <a:ea typeface="+mn-ea"/>
                <a:cs typeface="+mn-cs"/>
              </a:defRPr>
            </a:pPr>
            <a:r>
              <a:rPr lang="en-US" altLang="ko-KR" sz="2000">
                <a:solidFill>
                  <a:srgbClr val="404040"/>
                </a:solidFill>
              </a:rPr>
              <a:t>1.</a:t>
            </a:r>
            <a:r>
              <a:rPr lang="ko-KR" altLang="en-US" sz="2000">
                <a:solidFill>
                  <a:srgbClr val="404040"/>
                </a:solidFill>
              </a:rPr>
              <a:t> 영어, 중국어, 일본어, 한국어 포함 4개 국어 이상으로 통역 음성 채팅 서비스 제공</a:t>
            </a:r>
          </a:p>
          <a:p>
            <a:pPr>
              <a:lnSpc>
                <a:spcPct val="130000"/>
              </a:lnSpc>
              <a:defRPr>
                <a:latin typeface="+mn-lt"/>
                <a:ea typeface="+mn-ea"/>
                <a:cs typeface="+mn-cs"/>
              </a:defRPr>
            </a:pPr>
            <a:r>
              <a:rPr lang="en-US" altLang="ko-KR" sz="2000">
                <a:solidFill>
                  <a:srgbClr val="404040"/>
                </a:solidFill>
              </a:rPr>
              <a:t> </a:t>
            </a:r>
            <a:r>
              <a:rPr lang="en-US" altLang="ko-KR">
                <a:solidFill>
                  <a:srgbClr val="404040"/>
                </a:solidFill>
              </a:rPr>
              <a:t>- </a:t>
            </a:r>
            <a:r>
              <a:rPr lang="ko-KR" altLang="en-US">
                <a:solidFill>
                  <a:srgbClr val="404040"/>
                </a:solidFill>
              </a:rPr>
              <a:t>시험 방법 : 데모 시 구현한 모든 언어 테스트</a:t>
            </a:r>
          </a:p>
          <a:p>
            <a:pPr>
              <a:defRPr>
                <a:latin typeface="+mn-lt"/>
                <a:ea typeface="+mn-ea"/>
                <a:cs typeface="+mn-cs"/>
              </a:defRPr>
            </a:pPr>
            <a:endParaRPr lang="ko-KR" altLang="en-US" sz="2000">
              <a:solidFill>
                <a:srgbClr val="404040"/>
              </a:solidFill>
            </a:endParaRPr>
          </a:p>
          <a:p>
            <a:pPr>
              <a:lnSpc>
                <a:spcPct val="130000"/>
              </a:lnSpc>
              <a:defRPr>
                <a:latin typeface="+mn-lt"/>
                <a:ea typeface="+mn-ea"/>
                <a:cs typeface="+mn-cs"/>
              </a:defRPr>
            </a:pPr>
            <a:r>
              <a:rPr lang="en-US" altLang="ko-KR" sz="2000">
                <a:solidFill>
                  <a:srgbClr val="404040"/>
                </a:solidFill>
              </a:rPr>
              <a:t>2.</a:t>
            </a:r>
            <a:r>
              <a:rPr lang="ko-KR" altLang="en-US" sz="2000">
                <a:solidFill>
                  <a:srgbClr val="404040"/>
                </a:solidFill>
              </a:rPr>
              <a:t> 사용자가 말한 후 상대방에게 번역된 내용을 2초 내에 들려줌</a:t>
            </a:r>
          </a:p>
          <a:p>
            <a:pPr>
              <a:lnSpc>
                <a:spcPct val="130000"/>
              </a:lnSpc>
              <a:defRPr>
                <a:latin typeface="+mn-lt"/>
                <a:ea typeface="+mn-ea"/>
                <a:cs typeface="+mn-cs"/>
              </a:defRPr>
            </a:pPr>
            <a:r>
              <a:rPr lang="en-US" altLang="ko-KR">
                <a:solidFill>
                  <a:srgbClr val="404040"/>
                </a:solidFill>
              </a:rPr>
              <a:t> - </a:t>
            </a:r>
            <a:r>
              <a:rPr lang="ko-KR" altLang="en-US">
                <a:solidFill>
                  <a:srgbClr val="404040"/>
                </a:solidFill>
              </a:rPr>
              <a:t>시험 방법 </a:t>
            </a:r>
            <a:r>
              <a:rPr lang="en-US" altLang="ko-KR">
                <a:solidFill>
                  <a:srgbClr val="404040"/>
                </a:solidFill>
              </a:rPr>
              <a:t>:</a:t>
            </a:r>
            <a:r>
              <a:rPr lang="ko-KR" altLang="en-US">
                <a:solidFill>
                  <a:srgbClr val="404040"/>
                </a:solidFill>
              </a:rPr>
              <a:t> 데모 시 시간함수를 활용하여 시간측정</a:t>
            </a:r>
          </a:p>
          <a:p>
            <a:pPr>
              <a:lnSpc>
                <a:spcPct val="130000"/>
              </a:lnSpc>
              <a:defRPr>
                <a:latin typeface="+mn-lt"/>
                <a:ea typeface="+mn-ea"/>
                <a:cs typeface="+mn-cs"/>
              </a:defRPr>
            </a:pPr>
            <a:endParaRPr lang="ko-KR" altLang="en-US">
              <a:solidFill>
                <a:srgbClr val="404040"/>
              </a:solidFill>
              <a:cs typeface="Tahoma"/>
            </a:endParaRPr>
          </a:p>
          <a:p>
            <a:pPr>
              <a:lnSpc>
                <a:spcPct val="130000"/>
              </a:lnSpc>
              <a:defRPr>
                <a:latin typeface="+mn-lt"/>
                <a:ea typeface="+mn-ea"/>
                <a:cs typeface="+mn-cs"/>
              </a:defRPr>
            </a:pPr>
            <a:r>
              <a:rPr lang="en-US" altLang="ko-KR">
                <a:solidFill>
                  <a:schemeClr val="tx1"/>
                </a:solidFill>
              </a:rPr>
              <a:t>3.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방언을 표준어로 변경하는데 정확도를 </a:t>
            </a:r>
            <a:r>
              <a:rPr lang="en-US" altLang="ko-KR">
                <a:solidFill>
                  <a:schemeClr val="tx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80% </a:t>
            </a:r>
            <a:r>
              <a:rPr lang="ko-KR" altLang="en-US">
                <a:solidFill>
                  <a:schemeClr val="tx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이상으로 변경</a:t>
            </a:r>
            <a:endParaRPr lang="ko-KR" altLang="en-US">
              <a:solidFill>
                <a:srgbClr val="404040"/>
              </a:solidFill>
            </a:endParaRPr>
          </a:p>
          <a:p>
            <a:pPr>
              <a:lnSpc>
                <a:spcPct val="130000"/>
              </a:lnSpc>
              <a:defRPr>
                <a:latin typeface="+mn-lt"/>
                <a:ea typeface="+mn-ea"/>
                <a:cs typeface="+mn-cs"/>
              </a:defRPr>
            </a:pPr>
            <a:r>
              <a:rPr lang="en-US" altLang="ko-KR">
                <a:solidFill>
                  <a:srgbClr val="404040"/>
                </a:solidFill>
              </a:rPr>
              <a:t> - </a:t>
            </a:r>
            <a:r>
              <a:rPr lang="ko-KR" altLang="en-US">
                <a:solidFill>
                  <a:srgbClr val="404040"/>
                </a:solidFill>
              </a:rPr>
              <a:t>시험 방법 </a:t>
            </a:r>
            <a:r>
              <a:rPr lang="en-US" altLang="ko-KR">
                <a:solidFill>
                  <a:srgbClr val="404040"/>
                </a:solidFill>
              </a:rPr>
              <a:t>:</a:t>
            </a:r>
            <a:r>
              <a:rPr lang="ko-KR" altLang="en-US">
                <a:solidFill>
                  <a:srgbClr val="404040"/>
                </a:solidFill>
              </a:rPr>
              <a:t> 데모 시 손실 함수를 이용해 측정</a:t>
            </a:r>
            <a:endParaRPr lang="ko-KR" altLang="en-US">
              <a:solidFill>
                <a:srgbClr val="404040"/>
              </a:solidFill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1" animBg="1"/>
    </p:bldLst>
  </p:timing>
</p:sld>
</file>

<file path=ppt/theme/_rels/theme1.xml.rels><?xml version="1.0" encoding="UTF-8" standalone="yes" ?><Relationships xmlns="http://schemas.openxmlformats.org/package/2006/relationships"><Relationship Id="rId1" Type="http://schemas.openxmlformats.org/officeDocument/2006/relationships/image" Target="../media/image1.jpeg"  /></Relationships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무중력">
  <a:themeElements>
    <a:clrScheme name="무중력">
      <a:dk1>
        <a:sysClr val="windowText" lastClr="000000"/>
      </a:dk1>
      <a:lt1>
        <a:sysClr val="window" lastClr="ffffff"/>
      </a:lt1>
      <a:dk2>
        <a:srgbClr val="466991"/>
      </a:dk2>
      <a:lt2>
        <a:srgbClr val="c9d6e5"/>
      </a:lt2>
      <a:accent1>
        <a:srgbClr val="477f9b"/>
      </a:accent1>
      <a:accent2>
        <a:srgbClr val="a2afb7"/>
      </a:accent2>
      <a:accent3>
        <a:srgbClr val="434343"/>
      </a:accent3>
      <a:accent4>
        <a:srgbClr val="00b0f0"/>
      </a:accent4>
      <a:accent5>
        <a:srgbClr val="8495a0"/>
      </a:accent5>
      <a:accent6>
        <a:srgbClr val="777777"/>
      </a:accent6>
      <a:hlink>
        <a:srgbClr val="28d3ea"/>
      </a:hlink>
      <a:folHlink>
        <a:srgbClr val="0033cc"/>
      </a:folHlink>
    </a:clrScheme>
    <a:fontScheme name="무중력">
      <a:majorFont>
        <a:latin typeface="Tahoma"/>
        <a:ea typeface=""/>
        <a:cs typeface=""/>
        <a:font script="Jpan" typeface="MS PGothic"/>
        <a:font script="Hang" typeface="한컴 소망 B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Tahoma"/>
        <a:ea typeface=""/>
        <a:cs typeface="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무중력">
      <a:fillStyleLst>
        <a:gradFill rotWithShape="1">
          <a:gsLst>
            <a:gs pos="0">
              <a:schemeClr val="phClr"/>
            </a:gs>
            <a:gs pos="100000">
              <a:schemeClr val="phClr">
                <a:tint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atMod val="300000"/>
              </a:schemeClr>
            </a:gs>
            <a:gs pos="35000">
              <a:schemeClr val="phClr">
                <a:tint val="4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tint val="100000"/>
                <a:shade val="90000"/>
                <a:satMod val="160000"/>
              </a:schemeClr>
            </a:gs>
          </a:gsLst>
          <a:lin ang="16200000" scaled="0"/>
        </a:gradFill>
      </a:fillStyleLst>
      <a:lnStyleLst>
        <a:ln w="12700" cap="sq" cmpd="dbl" algn="ctr">
          <a:solidFill>
            <a:schemeClr val="phClr">
              <a:shade val="80000"/>
              <a:satMod val="105000"/>
            </a:schemeClr>
          </a:solidFill>
          <a:prstDash val="solid"/>
        </a:ln>
        <a:ln w="25400" cap="flat" cmpd="sng" algn="ctr">
          <a:solidFill>
            <a:schemeClr val="phClr">
              <a:shade val="5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0"/>
                <a:satMod val="350000"/>
              </a:schemeClr>
            </a:gs>
            <a:gs pos="100000">
              <a:schemeClr val="phClr">
                <a:tint val="80000"/>
                <a:shade val="80000"/>
                <a:satMod val="100000"/>
              </a:schemeClr>
            </a:gs>
          </a:gsLst>
          <a:path path="circle">
            <a:fillToRect l="50000" t="50000" r="50000" b="50000"/>
          </a:path>
        </a:gradFill>
        <a:blipFill rotWithShape="1">
          <a:blip r:embed="rId1">
            <a:alphaModFix/>
            <a:duotone>
              <a:schemeClr val="phClr">
                <a:shade val="50000"/>
                <a:alpha val="20000"/>
                <a:hueMod val="97000"/>
                <a:satMod val="200000"/>
                <a:lumMod val="60000"/>
              </a:schemeClr>
              <a:schemeClr val="phClr">
                <a:tint val="0"/>
                <a:alpha val="20000"/>
              </a:schemeClr>
            </a:duotone>
            <a:lum/>
          </a:blip>
          <a:stretch>
            <a:fillRect/>
          </a:stretch>
        </a:blip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937</ep:Words>
  <ep:PresentationFormat>와이드스크린</ep:PresentationFormat>
  <ep:Paragraphs>252</ep:Paragraphs>
  <ep:Slides>20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ep:HeadingPairs>
  <ep:TitlesOfParts>
    <vt:vector size="21" baseType="lpstr">
      <vt:lpstr>무중력</vt:lpstr>
      <vt:lpstr>PowerPoint 프레젠테이션</vt:lpstr>
      <vt:lpstr>슬라이드 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2021-10-22T06:13:27.000</dcterms:created>
  <dc:creator>Yu Saebyeol</dc:creator>
  <cp:lastModifiedBy>arris</cp:lastModifiedBy>
  <dcterms:modified xsi:type="dcterms:W3CDTF">2024-01-02T11:06:43.931</dcterms:modified>
  <cp:revision>13</cp:revision>
  <dc:title>PowerPoint 프레젠테이션</dc:title>
  <cp:version>1000.0000.01</cp:version>
</cp:coreProperties>
</file>