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11"/>
  </p:notesMasterIdLst>
  <p:sldIdLst>
    <p:sldId id="256" r:id="rId2"/>
    <p:sldId id="269" r:id="rId3"/>
    <p:sldId id="276" r:id="rId4"/>
    <p:sldId id="273" r:id="rId5"/>
    <p:sldId id="277" r:id="rId6"/>
    <p:sldId id="274" r:id="rId7"/>
    <p:sldId id="258" r:id="rId8"/>
    <p:sldId id="270" r:id="rId9"/>
    <p:sldId id="26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4" autoAdjust="0"/>
    <p:restoredTop sz="69858" autoAdjust="0"/>
  </p:normalViewPr>
  <p:slideViewPr>
    <p:cSldViewPr snapToGrid="0">
      <p:cViewPr varScale="1">
        <p:scale>
          <a:sx n="65" d="100"/>
          <a:sy n="65" d="100"/>
        </p:scale>
        <p:origin x="1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BE648-4BDC-46EB-8ABE-640A487A44F5}" type="datetimeFigureOut">
              <a:rPr kumimoji="1" lang="ja-JP" altLang="en-US" smtClean="0"/>
              <a:t>2020/11/18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3440F-3C06-471E-AC42-C6F62E3905C0}" type="slidenum">
              <a:rPr kumimoji="1" lang="ja-JP" altLang="en-US" smtClean="0"/>
              <a:t>‹#›</a:t>
            </a:fld>
            <a:endParaRPr kumimoji="1" lang="ja-JP" altLang="en-US"/>
          </a:p>
        </p:txBody>
      </p:sp>
    </p:spTree>
    <p:extLst>
      <p:ext uri="{BB962C8B-B14F-4D97-AF65-F5344CB8AC3E}">
        <p14:creationId xmlns:p14="http://schemas.microsoft.com/office/powerpoint/2010/main" val="1331513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a:t>今</a:t>
            </a:r>
            <a:r>
              <a:rPr kumimoji="1" lang="ja-JP" altLang="en-US" sz="2000" dirty="0"/>
              <a:t>から</a:t>
            </a:r>
            <a:r>
              <a:rPr kumimoji="1" lang="en-US" altLang="ja-JP" sz="2000" dirty="0"/>
              <a:t>NBU</a:t>
            </a:r>
            <a:r>
              <a:rPr kumimoji="1" lang="ja-JP" altLang="en-US" sz="2000" dirty="0"/>
              <a:t>宇宙エレベータプロジェクト</a:t>
            </a:r>
            <a:r>
              <a:rPr kumimoji="1" lang="ja-JP" altLang="en-US" sz="2000"/>
              <a:t>の成果報告を</a:t>
            </a:r>
            <a:r>
              <a:rPr kumimoji="1" lang="ja-JP" altLang="en-US" sz="2000" dirty="0"/>
              <a:t>させていただきます。</a:t>
            </a:r>
            <a:endParaRPr kumimoji="1" lang="en-US" altLang="ja-JP" sz="2000" dirty="0"/>
          </a:p>
          <a:p>
            <a:r>
              <a:rPr kumimoji="1" lang="ja-JP" altLang="en-US" sz="2000"/>
              <a:t>航空宇宙工学科</a:t>
            </a:r>
            <a:r>
              <a:rPr kumimoji="1" lang="en-US" altLang="ja-JP" sz="2000" dirty="0"/>
              <a:t>3</a:t>
            </a:r>
            <a:r>
              <a:rPr kumimoji="1" lang="ja-JP" altLang="en-US" sz="2000"/>
              <a:t>年、黒川汐音と</a:t>
            </a:r>
            <a:r>
              <a:rPr kumimoji="1" lang="en-US" altLang="ja-JP" sz="2000" dirty="0"/>
              <a:t>2</a:t>
            </a:r>
            <a:r>
              <a:rPr kumimoji="1" lang="ja-JP" altLang="en-US" sz="2000"/>
              <a:t>年清水健太申します。よろしく</a:t>
            </a:r>
            <a:r>
              <a:rPr kumimoji="1" lang="ja-JP" altLang="en-US" sz="2000" dirty="0"/>
              <a:t>お願い</a:t>
            </a:r>
            <a:r>
              <a:rPr kumimoji="1" lang="ja-JP" altLang="en-US" sz="2000"/>
              <a:t>いたします。</a:t>
            </a:r>
            <a:endParaRPr kumimoji="1" lang="ja-JP" altLang="en-US" sz="2000" dirty="0"/>
          </a:p>
        </p:txBody>
      </p:sp>
      <p:sp>
        <p:nvSpPr>
          <p:cNvPr id="4" name="スライド番号プレースホルダー 3"/>
          <p:cNvSpPr>
            <a:spLocks noGrp="1"/>
          </p:cNvSpPr>
          <p:nvPr>
            <p:ph type="sldNum" sz="quarter" idx="10"/>
          </p:nvPr>
        </p:nvSpPr>
        <p:spPr/>
        <p:txBody>
          <a:bodyPr/>
          <a:lstStyle/>
          <a:p>
            <a:fld id="{AE13440F-3C06-471E-AC42-C6F62E3905C0}" type="slidenum">
              <a:rPr kumimoji="1" lang="ja-JP" altLang="en-US" smtClean="0"/>
              <a:t>1</a:t>
            </a:fld>
            <a:endParaRPr kumimoji="1" lang="ja-JP" altLang="en-US"/>
          </a:p>
        </p:txBody>
      </p:sp>
    </p:spTree>
    <p:extLst>
      <p:ext uri="{BB962C8B-B14F-4D97-AF65-F5344CB8AC3E}">
        <p14:creationId xmlns:p14="http://schemas.microsoft.com/office/powerpoint/2010/main" val="128468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発表</a:t>
            </a:r>
            <a:r>
              <a:rPr kumimoji="1" lang="ja-JP" altLang="en-US" dirty="0"/>
              <a:t>の流れはこのようになっております。</a:t>
            </a:r>
            <a:endParaRPr kumimoji="1" lang="en-US" altLang="ja-JP" dirty="0"/>
          </a:p>
          <a:p>
            <a:r>
              <a:rPr kumimoji="1" lang="ja-JP" altLang="en-US"/>
              <a:t>まず、昨年度の活動、</a:t>
            </a:r>
            <a:r>
              <a:rPr kumimoji="1" lang="en-US" altLang="ja-JP" dirty="0"/>
              <a:t>2</a:t>
            </a:r>
            <a:r>
              <a:rPr kumimoji="1" lang="ja-JP" altLang="en-US"/>
              <a:t>番目に、昨年の大会に関して、</a:t>
            </a:r>
            <a:r>
              <a:rPr kumimoji="1" lang="en-US" altLang="ja-JP" dirty="0"/>
              <a:t>3</a:t>
            </a:r>
            <a:r>
              <a:rPr kumimoji="1" lang="ja-JP" altLang="en-US"/>
              <a:t>番目に、去年このものづくりコンテストでいただいたお金の詳細、</a:t>
            </a:r>
            <a:endParaRPr kumimoji="1" lang="en-US" altLang="ja-JP" dirty="0"/>
          </a:p>
          <a:p>
            <a:r>
              <a:rPr kumimoji="1" lang="ja-JP" altLang="en-US"/>
              <a:t>最後に今後の活動に関して</a:t>
            </a:r>
            <a:r>
              <a:rPr kumimoji="1" lang="ja-JP" altLang="en-US" dirty="0"/>
              <a:t>お話しさせていただきたいと思います。</a:t>
            </a:r>
          </a:p>
        </p:txBody>
      </p:sp>
      <p:sp>
        <p:nvSpPr>
          <p:cNvPr id="4" name="スライド番号プレースホルダー 3"/>
          <p:cNvSpPr>
            <a:spLocks noGrp="1"/>
          </p:cNvSpPr>
          <p:nvPr>
            <p:ph type="sldNum" sz="quarter" idx="10"/>
          </p:nvPr>
        </p:nvSpPr>
        <p:spPr/>
        <p:txBody>
          <a:bodyPr/>
          <a:lstStyle/>
          <a:p>
            <a:fld id="{AE13440F-3C06-471E-AC42-C6F62E3905C0}" type="slidenum">
              <a:rPr kumimoji="1" lang="ja-JP" altLang="en-US" smtClean="0"/>
              <a:t>2</a:t>
            </a:fld>
            <a:endParaRPr kumimoji="1" lang="ja-JP" altLang="en-US"/>
          </a:p>
        </p:txBody>
      </p:sp>
    </p:spTree>
    <p:extLst>
      <p:ext uri="{BB962C8B-B14F-4D97-AF65-F5344CB8AC3E}">
        <p14:creationId xmlns:p14="http://schemas.microsoft.com/office/powerpoint/2010/main" val="410399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まず、昨年度の活動として、競技会出場のため、自作機体の設計、製造を行いました。こちらのが</a:t>
            </a:r>
            <a:r>
              <a:rPr kumimoji="1" lang="en-US" altLang="ja-JP" dirty="0"/>
              <a:t>CATIA</a:t>
            </a:r>
            <a:r>
              <a:rPr kumimoji="1" lang="ja-JP" altLang="en-US"/>
              <a:t>を用いて設計したクライマーの</a:t>
            </a:r>
            <a:r>
              <a:rPr kumimoji="1" lang="en-US" altLang="ja-JP" dirty="0"/>
              <a:t>3D</a:t>
            </a:r>
            <a:r>
              <a:rPr kumimoji="1" lang="ja-JP" altLang="en-US"/>
              <a:t>モデルになります。</a:t>
            </a:r>
            <a:endParaRPr kumimoji="1" lang="en-US" altLang="ja-JP" dirty="0"/>
          </a:p>
          <a:p>
            <a:r>
              <a:rPr kumimoji="1" lang="ja-JP" altLang="en-US"/>
              <a:t>この設計モデルが審査を通過し、９月の１４、１５日に福島ロボットテストフィールドで行われた</a:t>
            </a:r>
            <a:r>
              <a:rPr lang="en-US" altLang="ja-JP" dirty="0"/>
              <a:t>SPEC</a:t>
            </a:r>
            <a:r>
              <a:rPr lang="ja-JP" altLang="en-US"/>
              <a:t>ｘ</a:t>
            </a:r>
            <a:r>
              <a:rPr lang="en-US" altLang="ja-JP" dirty="0"/>
              <a:t>ROC</a:t>
            </a:r>
            <a:r>
              <a:rPr lang="ja-JP" altLang="en-US"/>
              <a:t>　に参加する事ができました。</a:t>
            </a:r>
            <a:endParaRPr kumimoji="1" lang="ja-JP" altLang="en-US"/>
          </a:p>
        </p:txBody>
      </p:sp>
      <p:sp>
        <p:nvSpPr>
          <p:cNvPr id="4" name="スライド番号プレースホルダー 3"/>
          <p:cNvSpPr>
            <a:spLocks noGrp="1"/>
          </p:cNvSpPr>
          <p:nvPr>
            <p:ph type="sldNum" sz="quarter" idx="5"/>
          </p:nvPr>
        </p:nvSpPr>
        <p:spPr/>
        <p:txBody>
          <a:bodyPr/>
          <a:lstStyle/>
          <a:p>
            <a:fld id="{AE13440F-3C06-471E-AC42-C6F62E3905C0}" type="slidenum">
              <a:rPr kumimoji="1" lang="ja-JP" altLang="en-US" smtClean="0"/>
              <a:t>3</a:t>
            </a:fld>
            <a:endParaRPr kumimoji="1" lang="ja-JP" altLang="en-US"/>
          </a:p>
        </p:txBody>
      </p:sp>
    </p:spTree>
    <p:extLst>
      <p:ext uri="{BB962C8B-B14F-4D97-AF65-F5344CB8AC3E}">
        <p14:creationId xmlns:p14="http://schemas.microsoft.com/office/powerpoint/2010/main" val="369826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この大会に関して少しご説明させていただきます。</a:t>
            </a:r>
            <a:endParaRPr kumimoji="1" lang="en-US" altLang="ja-JP" dirty="0"/>
          </a:p>
          <a:p>
            <a:endParaRPr kumimoji="1" lang="en-US" altLang="ja-JP" dirty="0"/>
          </a:p>
          <a:p>
            <a:r>
              <a:rPr kumimoji="1" lang="ja-JP" altLang="en-US" dirty="0"/>
              <a:t>大会の正式名所は、</a:t>
            </a:r>
            <a:r>
              <a:rPr kumimoji="1" lang="en-US" altLang="ja-JP" dirty="0" err="1"/>
              <a:t>SPace</a:t>
            </a:r>
            <a:r>
              <a:rPr kumimoji="1" lang="en-US" altLang="ja-JP" dirty="0"/>
              <a:t>  Elevator </a:t>
            </a:r>
            <a:r>
              <a:rPr lang="ja-JP" altLang="en-US" dirty="0"/>
              <a:t> </a:t>
            </a:r>
            <a:r>
              <a:rPr lang="en-US" altLang="ja-JP" dirty="0"/>
              <a:t>Climber × Robotics Challenge</a:t>
            </a:r>
            <a:r>
              <a:rPr lang="ja-JP" altLang="en-US" dirty="0"/>
              <a:t>といいます。</a:t>
            </a:r>
            <a:endParaRPr lang="en-US" altLang="ja-JP" dirty="0"/>
          </a:p>
          <a:p>
            <a:endParaRPr kumimoji="1" lang="en-US" altLang="ja-JP" dirty="0"/>
          </a:p>
          <a:p>
            <a:r>
              <a:rPr kumimoji="1" lang="ja-JP" altLang="en-US" dirty="0"/>
              <a:t>今回の大会から大きくレギュレーションが変更され、今まではクライマーと呼ばれる昇降機の上り下りのみだったのに加えて貨物の搭載が加わりました。</a:t>
            </a:r>
            <a:endParaRPr kumimoji="1" lang="en-US" altLang="ja-JP" dirty="0"/>
          </a:p>
          <a:p>
            <a:r>
              <a:rPr kumimoji="1" lang="ja-JP" altLang="en-US" dirty="0"/>
              <a:t>これにより、昇降機が今までの機体に比べてとても大きくなっています。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E13440F-3C06-471E-AC42-C6F62E3905C0}" type="slidenum">
              <a:rPr kumimoji="1" lang="ja-JP" altLang="en-US" smtClean="0"/>
              <a:t>4</a:t>
            </a:fld>
            <a:endParaRPr kumimoji="1" lang="ja-JP" altLang="en-US"/>
          </a:p>
        </p:txBody>
      </p:sp>
    </p:spTree>
    <p:extLst>
      <p:ext uri="{BB962C8B-B14F-4D97-AF65-F5344CB8AC3E}">
        <p14:creationId xmlns:p14="http://schemas.microsoft.com/office/powerpoint/2010/main" val="275322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実際に製作した機体がこちらになります。</a:t>
            </a:r>
          </a:p>
        </p:txBody>
      </p:sp>
      <p:sp>
        <p:nvSpPr>
          <p:cNvPr id="4" name="スライド番号プレースホルダー 3"/>
          <p:cNvSpPr>
            <a:spLocks noGrp="1"/>
          </p:cNvSpPr>
          <p:nvPr>
            <p:ph type="sldNum" sz="quarter" idx="5"/>
          </p:nvPr>
        </p:nvSpPr>
        <p:spPr/>
        <p:txBody>
          <a:bodyPr/>
          <a:lstStyle/>
          <a:p>
            <a:fld id="{AE13440F-3C06-471E-AC42-C6F62E3905C0}" type="slidenum">
              <a:rPr kumimoji="1" lang="ja-JP" altLang="en-US" smtClean="0"/>
              <a:t>5</a:t>
            </a:fld>
            <a:endParaRPr kumimoji="1" lang="ja-JP" altLang="en-US"/>
          </a:p>
        </p:txBody>
      </p:sp>
    </p:spTree>
    <p:extLst>
      <p:ext uri="{BB962C8B-B14F-4D97-AF65-F5344CB8AC3E}">
        <p14:creationId xmlns:p14="http://schemas.microsoft.com/office/powerpoint/2010/main" val="309300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次に、昨年度の競技会についてです。参加した競技会の結果としては、駆動部などに不備があり、昇降させる事ができませんでした。</a:t>
            </a:r>
            <a:endParaRPr kumimoji="1" lang="en-US" altLang="ja-JP" dirty="0"/>
          </a:p>
          <a:p>
            <a:pPr marL="0" indent="0">
              <a:buNone/>
            </a:pPr>
            <a:r>
              <a:rPr kumimoji="1" lang="ja-JP" altLang="en-US"/>
              <a:t>問題点として右の図で</a:t>
            </a:r>
            <a:r>
              <a:rPr lang="ja-JP" altLang="en-US" sz="1200"/>
              <a:t>ギアとモータを繋ぐアダプタの精度が悪くモータ側のギアが傾いていた。それによりモータの回転がうまくローラーに伝わらなかった。</a:t>
            </a:r>
            <a:endParaRPr lang="en-US" altLang="ja-JP" sz="1200" dirty="0"/>
          </a:p>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AE13440F-3C06-471E-AC42-C6F62E3905C0}" type="slidenum">
              <a:rPr kumimoji="1" lang="ja-JP" altLang="en-US" smtClean="0"/>
              <a:t>6</a:t>
            </a:fld>
            <a:endParaRPr kumimoji="1" lang="ja-JP" altLang="en-US"/>
          </a:p>
        </p:txBody>
      </p:sp>
    </p:spTree>
    <p:extLst>
      <p:ext uri="{BB962C8B-B14F-4D97-AF65-F5344CB8AC3E}">
        <p14:creationId xmlns:p14="http://schemas.microsoft.com/office/powerpoint/2010/main" val="380965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では次に、</a:t>
            </a:r>
            <a:r>
              <a:rPr kumimoji="1" lang="ja-JP" altLang="en-US" dirty="0"/>
              <a:t>昨年度いただいたお金の使い道の詳細です。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昨年</a:t>
            </a:r>
            <a:r>
              <a:rPr lang="en-US" altLang="ja-JP" dirty="0"/>
              <a:t>SPEC</a:t>
            </a:r>
            <a:r>
              <a:rPr lang="ja-JP" altLang="en-US"/>
              <a:t>ｘ</a:t>
            </a:r>
            <a:r>
              <a:rPr lang="en-US" altLang="ja-JP" dirty="0"/>
              <a:t>ROC</a:t>
            </a:r>
            <a:r>
              <a:rPr lang="ja-JP" altLang="en-US"/>
              <a:t>という競技会に参加し、その際、昇降機（クライマー）の材料費、競技会へ参加費、交通費、宿泊費など全て合わせ合計</a:t>
            </a:r>
            <a:r>
              <a:rPr kumimoji="1" lang="en-US" altLang="ja-JP" sz="1200" b="0" i="0" u="none" strike="noStrike" kern="1200" dirty="0">
                <a:solidFill>
                  <a:schemeClr val="tx1"/>
                </a:solidFill>
                <a:effectLst/>
                <a:latin typeface="+mn-lt"/>
                <a:ea typeface="+mn-ea"/>
                <a:cs typeface="+mn-cs"/>
              </a:rPr>
              <a:t>627,601</a:t>
            </a:r>
            <a:r>
              <a:rPr lang="ja-JP" altLang="en-US"/>
              <a:t> 円の支出がありました。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その内、材料費、交通費の一部として、各</a:t>
            </a:r>
            <a:r>
              <a:rPr lang="en-US" altLang="ja-JP" dirty="0"/>
              <a:t>51,740</a:t>
            </a:r>
            <a:r>
              <a:rPr lang="ja-JP" altLang="en-US"/>
              <a:t>円、</a:t>
            </a:r>
            <a:r>
              <a:rPr lang="en-US" altLang="ja-JP" dirty="0"/>
              <a:t>95260</a:t>
            </a:r>
            <a:r>
              <a:rPr lang="ja-JP" altLang="en-US"/>
              <a:t>円の合計</a:t>
            </a:r>
            <a:r>
              <a:rPr lang="en-US" altLang="ja-JP" dirty="0"/>
              <a:t>147,000</a:t>
            </a:r>
            <a:r>
              <a:rPr lang="ja-JP" altLang="en-US"/>
              <a:t>円で支援して頂いた全額使わせていただきました。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AE13440F-3C06-471E-AC42-C6F62E3905C0}" type="slidenum">
              <a:rPr kumimoji="1" lang="ja-JP" altLang="en-US" smtClean="0"/>
              <a:t>7</a:t>
            </a:fld>
            <a:endParaRPr kumimoji="1" lang="ja-JP" altLang="en-US"/>
          </a:p>
        </p:txBody>
      </p:sp>
    </p:spTree>
    <p:extLst>
      <p:ext uri="{BB962C8B-B14F-4D97-AF65-F5344CB8AC3E}">
        <p14:creationId xmlns:p14="http://schemas.microsoft.com/office/powerpoint/2010/main" val="2174272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次に、今後の活動についてご説明</a:t>
            </a:r>
            <a:r>
              <a:rPr kumimoji="1" lang="ja-JP" altLang="en-US" dirty="0"/>
              <a:t>いたします。</a:t>
            </a:r>
            <a:endParaRPr kumimoji="1" lang="en-US" altLang="ja-JP" dirty="0"/>
          </a:p>
          <a:p>
            <a:r>
              <a:rPr kumimoji="1" lang="ja-JP" altLang="en-US"/>
              <a:t>まず、今年度、</a:t>
            </a:r>
            <a:r>
              <a:rPr kumimoji="1" lang="en-US" altLang="ja-JP" dirty="0"/>
              <a:t>2020</a:t>
            </a:r>
            <a:r>
              <a:rPr kumimoji="1" lang="ja-JP" altLang="en-US"/>
              <a:t>年の</a:t>
            </a:r>
            <a:r>
              <a:rPr kumimoji="1" lang="en-US" altLang="ja-JP" dirty="0"/>
              <a:t>8</a:t>
            </a:r>
            <a:r>
              <a:rPr kumimoji="1" lang="ja-JP" altLang="en-US"/>
              <a:t>月、</a:t>
            </a:r>
            <a:r>
              <a:rPr kumimoji="1" lang="en-US" altLang="ja-JP" dirty="0"/>
              <a:t>9</a:t>
            </a:r>
            <a:r>
              <a:rPr kumimoji="1" lang="ja-JP" altLang="en-US"/>
              <a:t>月に競技会の開催</a:t>
            </a:r>
            <a:r>
              <a:rPr kumimoji="1" lang="ja-JP" altLang="en-US" dirty="0"/>
              <a:t>が予定されていました</a:t>
            </a:r>
            <a:r>
              <a:rPr kumimoji="1" lang="ja-JP" altLang="en-US"/>
              <a:t>が、新型コロナウイルスの影響により、年度内の開催が中止になりました。</a:t>
            </a:r>
            <a:endParaRPr kumimoji="1" lang="en-US" altLang="ja-JP" dirty="0"/>
          </a:p>
          <a:p>
            <a:r>
              <a:rPr kumimoji="1" lang="ja-JP" altLang="en-US" dirty="0"/>
              <a:t>その</a:t>
            </a:r>
            <a:r>
              <a:rPr kumimoji="1" lang="ja-JP" altLang="en-US"/>
              <a:t>為、今年度の期間を活用し、来年度の競技会に向けて新しい機体の研究、開発を行っております。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AE13440F-3C06-471E-AC42-C6F62E3905C0}" type="slidenum">
              <a:rPr kumimoji="1" lang="ja-JP" altLang="en-US" smtClean="0"/>
              <a:t>8</a:t>
            </a:fld>
            <a:endParaRPr kumimoji="1" lang="ja-JP" altLang="en-US"/>
          </a:p>
        </p:txBody>
      </p:sp>
    </p:spTree>
    <p:extLst>
      <p:ext uri="{BB962C8B-B14F-4D97-AF65-F5344CB8AC3E}">
        <p14:creationId xmlns:p14="http://schemas.microsoft.com/office/powerpoint/2010/main" val="24884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最後になりましたが私たち宇宙エレベータープロジェクトに活動予算をいただきありがとう</a:t>
            </a:r>
            <a:r>
              <a:rPr kumimoji="1" lang="ja-JP" altLang="en-US"/>
              <a:t>ございました。昨年の競技会では、昇降させる事ができませんでしたがその失敗を糧に次の競技会に向けチーム</a:t>
            </a:r>
            <a:r>
              <a:rPr kumimoji="1" lang="ja-JP" altLang="en-US" dirty="0"/>
              <a:t>で一丸となって励んでおります。これからも見守っていただければ幸いです。ご清聴ありがとうございました。</a:t>
            </a:r>
          </a:p>
        </p:txBody>
      </p:sp>
      <p:sp>
        <p:nvSpPr>
          <p:cNvPr id="4" name="スライド番号プレースホルダー 3"/>
          <p:cNvSpPr>
            <a:spLocks noGrp="1"/>
          </p:cNvSpPr>
          <p:nvPr>
            <p:ph type="sldNum" sz="quarter" idx="10"/>
          </p:nvPr>
        </p:nvSpPr>
        <p:spPr/>
        <p:txBody>
          <a:bodyPr/>
          <a:lstStyle/>
          <a:p>
            <a:fld id="{E4B61677-2F26-4BC1-AF03-7BB3DFD825AC}" type="slidenum">
              <a:rPr kumimoji="1" lang="ja-JP" altLang="en-US" smtClean="0"/>
              <a:t>9</a:t>
            </a:fld>
            <a:endParaRPr kumimoji="1" lang="ja-JP" altLang="en-US"/>
          </a:p>
        </p:txBody>
      </p:sp>
    </p:spTree>
    <p:extLst>
      <p:ext uri="{BB962C8B-B14F-4D97-AF65-F5344CB8AC3E}">
        <p14:creationId xmlns:p14="http://schemas.microsoft.com/office/powerpoint/2010/main" val="214162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D4056-13CB-4FD1-AFA8-BF672A0262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577FF57-2600-4DF1-9389-BDE915B1D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521923-3104-460A-BFCC-325DED608BF3}"/>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746EEAEE-B97D-4B33-B67D-06B2E1296F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9238E3-EC41-49E9-BAED-301981B7DF55}"/>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367323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DC651-2329-4C85-B758-960A94908C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BE72EB-7FC8-4FF5-9CFD-AF0A52CE25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D3220A-66FD-4D31-A11F-C3EA78F9EFAC}"/>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996FBD99-952E-4655-B818-9D71041447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9F117D-06C5-4530-9EBE-8C1BD72454AD}"/>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101068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07DF651-2B1D-43AD-B6FC-7DD24B6F29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53B1F9-9FA9-453C-963D-AA3061E7CC7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9BEF9D-0540-4B65-B2D8-2999E68AF6E2}"/>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04C11828-E28F-4980-BD0E-244BBC5EFB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D0741D-1D58-4FF3-88B2-FB0B52C702D2}"/>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182667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CD15A-E195-4FBC-ABC8-F4AB5B4A6E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A1AF74-6959-47D8-9D0D-14A8D4081D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BE9E29-2530-4A61-B794-50D5870F1DF3}"/>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4BBEA5AF-2379-4110-B26E-6582B90C44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58E2DD-5CF1-40EC-B66F-0A01C9EA82CA}"/>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179827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7BFE7-5007-4C03-B583-6851D11324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223DFF-B8B6-4FEB-9A5F-34F476D6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9B0D9D1-1721-4EAC-ACF7-F3EE445E3DD0}"/>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1CCFF120-4E44-433D-836F-FFCC4A84C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C055C7-F301-47CE-83CF-8FFD9E01AFCA}"/>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358060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E4A14-7BD0-41CC-8BEE-8DE469C5B7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9DB7C9-2A2A-4479-AB91-2BC1711249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648B48-3532-4868-B68A-938BBE7E798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5894CB1-1B7C-4BED-A11F-24CE83762439}"/>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D07B1827-2202-4FED-B31F-68742B048F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17BE06-25FE-4ECA-B9E8-2056C54C440B}"/>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243511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4C159-840E-4EB4-8D8D-37E8CF0AE2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BDBC33-7096-45B3-9433-E17F13BB0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05E37D-A14E-4B22-A320-4EF7F7B43D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9916FEA-3196-48F9-A458-E15B3A70F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B07E6D0-E606-42A6-9F1D-8409886FD86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CC98187-DFAC-473E-96F3-6C3B6DAE344E}"/>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8" name="フッター プレースホルダー 7">
            <a:extLst>
              <a:ext uri="{FF2B5EF4-FFF2-40B4-BE49-F238E27FC236}">
                <a16:creationId xmlns:a16="http://schemas.microsoft.com/office/drawing/2014/main" id="{93595AFE-C1EB-447C-AF06-AEA65C5963D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FFB3525-A535-48B7-9061-B981966641C2}"/>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368938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12EFE-83D8-4FD4-9B1F-BF5C0D2CE0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A7DA08-0CF5-4250-94E9-53AF8E88B734}"/>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4" name="フッター プレースホルダー 3">
            <a:extLst>
              <a:ext uri="{FF2B5EF4-FFF2-40B4-BE49-F238E27FC236}">
                <a16:creationId xmlns:a16="http://schemas.microsoft.com/office/drawing/2014/main" id="{5D5A00EA-7B91-40CF-8C43-CD424196F29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2522B9-4EE6-4AA0-9CBF-85E469F27E65}"/>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414995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A9FBD58-057B-442D-9DF1-B15B147F2BBC}"/>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3" name="フッター プレースホルダー 2">
            <a:extLst>
              <a:ext uri="{FF2B5EF4-FFF2-40B4-BE49-F238E27FC236}">
                <a16:creationId xmlns:a16="http://schemas.microsoft.com/office/drawing/2014/main" id="{AE682625-5055-4346-82D0-2DA0ABABE2B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677654C-95AA-4312-93F6-7FD95D8A0CE5}"/>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372537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BA720-DD45-463E-A0C7-ADEF67BB1F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FB0424-D38A-4860-ABD2-120DDEEB7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AD441BE-DEF3-4E1D-B211-D0A0EBFD1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1AF175-5342-41C2-AEC6-8B5491EB9249}"/>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EC302DD7-CB79-4E1E-873D-CBAF45DAD6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1A19A2-F046-418F-A7AB-CB645973DF30}"/>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204285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B8BB7-A00C-4D36-AE57-D072E01B09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6447A31-9281-4C71-9E4F-555CD0DF6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2E07C1-B6F4-4FF7-B3F7-1410C567D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2E859B-7FB1-41CD-85E9-D95D4E7FFBA9}"/>
              </a:ext>
            </a:extLst>
          </p:cNvPr>
          <p:cNvSpPr>
            <a:spLocks noGrp="1"/>
          </p:cNvSpPr>
          <p:nvPr>
            <p:ph type="dt" sz="half" idx="10"/>
          </p:nvPr>
        </p:nvSpPr>
        <p:spPr/>
        <p:txBody>
          <a:bodyPr/>
          <a:lstStyle/>
          <a:p>
            <a:fld id="{689821CF-94D2-4AE2-ABA9-D532B04C5F7B}"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D6354379-989A-4BF9-B2FF-051881200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F64578-DC10-4D45-8DF2-C32FE95B1CE8}"/>
              </a:ext>
            </a:extLst>
          </p:cNvPr>
          <p:cNvSpPr>
            <a:spLocks noGrp="1"/>
          </p:cNvSpPr>
          <p:nvPr>
            <p:ph type="sldNum" sz="quarter" idx="12"/>
          </p:nvPr>
        </p:nvSpPr>
        <p:spPr/>
        <p:txBody>
          <a:body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174425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96AB9B-F343-4D38-992E-6A452C15B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B04D4A-C3DC-4593-A9E3-DCE025574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866715-F819-4E0E-90A2-307D0BF87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821CF-94D2-4AE2-ABA9-D532B04C5F7B}"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3057FCF0-E98D-4DE8-BAC8-37913B395D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238ADE-17CA-456E-8014-298BF841D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CFE42-3C0A-452B-93EE-099E0547B93E}" type="slidenum">
              <a:rPr kumimoji="1" lang="ja-JP" altLang="en-US" smtClean="0"/>
              <a:t>‹#›</a:t>
            </a:fld>
            <a:endParaRPr kumimoji="1" lang="ja-JP" altLang="en-US"/>
          </a:p>
        </p:txBody>
      </p:sp>
    </p:spTree>
    <p:extLst>
      <p:ext uri="{BB962C8B-B14F-4D97-AF65-F5344CB8AC3E}">
        <p14:creationId xmlns:p14="http://schemas.microsoft.com/office/powerpoint/2010/main" val="397437134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Excel_______2.xlsx"/><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______1.xlsx"/><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package" Target="../embeddings/Microsoft_Excel_______3.xlsx"/><Relationship Id="rId4" Type="http://schemas.openxmlformats.org/officeDocument/2006/relationships/package" Target="../embeddings/Microsoft_Excel_______.xlsx"/><Relationship Id="rId9"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CB7E8-9724-4EAA-9162-82930E513835}"/>
              </a:ext>
            </a:extLst>
          </p:cNvPr>
          <p:cNvSpPr>
            <a:spLocks noGrp="1"/>
          </p:cNvSpPr>
          <p:nvPr>
            <p:ph type="ctrTitle"/>
          </p:nvPr>
        </p:nvSpPr>
        <p:spPr>
          <a:xfrm>
            <a:off x="451657" y="997672"/>
            <a:ext cx="10286999" cy="2879384"/>
          </a:xfrm>
        </p:spPr>
        <p:txBody>
          <a:bodyPr>
            <a:normAutofit/>
          </a:bodyPr>
          <a:lstStyle/>
          <a:p>
            <a:pPr algn="l"/>
            <a:r>
              <a:rPr kumimoji="1" lang="en-US" altLang="ja-JP" sz="5400" dirty="0"/>
              <a:t>NBU</a:t>
            </a:r>
            <a:br>
              <a:rPr kumimoji="1" lang="en-US" altLang="ja-JP" sz="5400" dirty="0"/>
            </a:br>
            <a:r>
              <a:rPr kumimoji="1" lang="ja-JP" altLang="en-US" sz="5400" dirty="0"/>
              <a:t>宇宙エレベータープロジェクト</a:t>
            </a:r>
          </a:p>
        </p:txBody>
      </p:sp>
      <p:sp>
        <p:nvSpPr>
          <p:cNvPr id="3" name="字幕 2">
            <a:extLst>
              <a:ext uri="{FF2B5EF4-FFF2-40B4-BE49-F238E27FC236}">
                <a16:creationId xmlns:a16="http://schemas.microsoft.com/office/drawing/2014/main" id="{648808A7-731A-4EE6-82CF-0E81582EDB12}"/>
              </a:ext>
            </a:extLst>
          </p:cNvPr>
          <p:cNvSpPr>
            <a:spLocks noGrp="1"/>
          </p:cNvSpPr>
          <p:nvPr>
            <p:ph type="subTitle" idx="1"/>
          </p:nvPr>
        </p:nvSpPr>
        <p:spPr>
          <a:xfrm>
            <a:off x="1569938" y="4732304"/>
            <a:ext cx="10286999" cy="1820342"/>
          </a:xfrm>
        </p:spPr>
        <p:txBody>
          <a:bodyPr>
            <a:normAutofit fontScale="92500" lnSpcReduction="20000"/>
          </a:bodyPr>
          <a:lstStyle/>
          <a:p>
            <a:r>
              <a:rPr kumimoji="1" lang="ja-JP" altLang="en-US" dirty="0"/>
              <a:t>　　　　　　</a:t>
            </a:r>
            <a:endParaRPr kumimoji="1" lang="en-US" altLang="ja-JP" dirty="0"/>
          </a:p>
          <a:p>
            <a:r>
              <a:rPr kumimoji="1" lang="ja-JP" altLang="en-US" sz="3400"/>
              <a:t>　　　　　　　発表者</a:t>
            </a:r>
            <a:endParaRPr kumimoji="1" lang="en-US" altLang="ja-JP" sz="3400" dirty="0"/>
          </a:p>
          <a:p>
            <a:pPr algn="r"/>
            <a:r>
              <a:rPr kumimoji="1" lang="ja-JP" altLang="en-US" sz="3400" dirty="0"/>
              <a:t>　　　　　　　　　　　　　　　</a:t>
            </a:r>
            <a:r>
              <a:rPr kumimoji="1" lang="en-US" altLang="ja-JP" sz="3400" dirty="0"/>
              <a:t>3</a:t>
            </a:r>
            <a:r>
              <a:rPr kumimoji="1" lang="ja-JP" altLang="en-US" sz="3400"/>
              <a:t>年　黒川　汐音</a:t>
            </a:r>
            <a:endParaRPr kumimoji="1" lang="en-US" altLang="ja-JP" sz="3400" dirty="0"/>
          </a:p>
          <a:p>
            <a:pPr algn="r"/>
            <a:r>
              <a:rPr kumimoji="1" lang="en-US" altLang="ja-JP" sz="3400" dirty="0"/>
              <a:t>2</a:t>
            </a:r>
            <a:r>
              <a:rPr kumimoji="1" lang="ja-JP" altLang="en-US" sz="3400"/>
              <a:t>年　清水　健太　</a:t>
            </a:r>
            <a:endParaRPr kumimoji="1" lang="en-US" altLang="ja-JP" sz="3400" dirty="0"/>
          </a:p>
        </p:txBody>
      </p:sp>
    </p:spTree>
    <p:extLst>
      <p:ext uri="{BB962C8B-B14F-4D97-AF65-F5344CB8AC3E}">
        <p14:creationId xmlns:p14="http://schemas.microsoft.com/office/powerpoint/2010/main" val="49421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C05C1-5369-44E0-A320-74771F181E9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082DA892-FF77-4AD4-86E6-5A729B280CC4}"/>
              </a:ext>
            </a:extLst>
          </p:cNvPr>
          <p:cNvSpPr>
            <a:spLocks noGrp="1"/>
          </p:cNvSpPr>
          <p:nvPr>
            <p:ph idx="1"/>
          </p:nvPr>
        </p:nvSpPr>
        <p:spPr>
          <a:xfrm>
            <a:off x="838199" y="1825624"/>
            <a:ext cx="10918371" cy="3546475"/>
          </a:xfrm>
        </p:spPr>
        <p:txBody>
          <a:bodyPr>
            <a:normAutofit/>
          </a:bodyPr>
          <a:lstStyle/>
          <a:p>
            <a:pPr marL="0" indent="0">
              <a:buNone/>
            </a:pPr>
            <a:r>
              <a:rPr kumimoji="1" lang="en-US" altLang="ja-JP" sz="4000" dirty="0"/>
              <a:t>1</a:t>
            </a:r>
            <a:r>
              <a:rPr kumimoji="1" lang="ja-JP" altLang="en-US" sz="4000"/>
              <a:t>．昨年度</a:t>
            </a:r>
            <a:r>
              <a:rPr lang="ja-JP" altLang="en-US" sz="4000"/>
              <a:t>の活動</a:t>
            </a:r>
            <a:endParaRPr lang="en-US" altLang="ja-JP" sz="4000" dirty="0"/>
          </a:p>
          <a:p>
            <a:pPr marL="0" indent="0">
              <a:buNone/>
            </a:pPr>
            <a:r>
              <a:rPr kumimoji="1" lang="en-US" altLang="ja-JP" sz="4000" dirty="0"/>
              <a:t>2</a:t>
            </a:r>
            <a:r>
              <a:rPr kumimoji="1" lang="ja-JP" altLang="en-US" sz="4000"/>
              <a:t>．</a:t>
            </a:r>
            <a:r>
              <a:rPr lang="ja-JP" altLang="en-US" sz="4000"/>
              <a:t>昨年の競技会</a:t>
            </a:r>
            <a:endParaRPr kumimoji="1" lang="en-US" altLang="ja-JP" sz="4000" dirty="0"/>
          </a:p>
          <a:p>
            <a:pPr marL="0" indent="0">
              <a:buNone/>
            </a:pPr>
            <a:r>
              <a:rPr kumimoji="1" lang="en-US" altLang="ja-JP" sz="4000" dirty="0"/>
              <a:t>3</a:t>
            </a:r>
            <a:r>
              <a:rPr lang="ja-JP" altLang="en-US" sz="4000"/>
              <a:t>．去年の予算</a:t>
            </a:r>
            <a:endParaRPr kumimoji="1" lang="en-US" altLang="ja-JP" sz="4000" dirty="0"/>
          </a:p>
          <a:p>
            <a:pPr marL="0" indent="0">
              <a:buNone/>
            </a:pPr>
            <a:r>
              <a:rPr kumimoji="1" lang="en-US" altLang="ja-JP" sz="4000" dirty="0"/>
              <a:t>4</a:t>
            </a:r>
            <a:r>
              <a:rPr lang="ja-JP" altLang="en-US" sz="4000"/>
              <a:t>．今後</a:t>
            </a:r>
            <a:r>
              <a:rPr kumimoji="1" lang="ja-JP" altLang="en-US" sz="4000"/>
              <a:t>の</a:t>
            </a:r>
            <a:r>
              <a:rPr kumimoji="1" lang="ja-JP" altLang="en-US" sz="4000" dirty="0"/>
              <a:t>活動</a:t>
            </a:r>
            <a:endParaRPr kumimoji="1" lang="en-US" altLang="ja-JP" sz="4000" dirty="0"/>
          </a:p>
        </p:txBody>
      </p:sp>
    </p:spTree>
    <p:extLst>
      <p:ext uri="{BB962C8B-B14F-4D97-AF65-F5344CB8AC3E}">
        <p14:creationId xmlns:p14="http://schemas.microsoft.com/office/powerpoint/2010/main" val="412600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A97733-E7A3-8142-8D14-157044C6E789}"/>
              </a:ext>
            </a:extLst>
          </p:cNvPr>
          <p:cNvSpPr>
            <a:spLocks noGrp="1"/>
          </p:cNvSpPr>
          <p:nvPr>
            <p:ph type="title"/>
          </p:nvPr>
        </p:nvSpPr>
        <p:spPr/>
        <p:txBody>
          <a:bodyPr/>
          <a:lstStyle/>
          <a:p>
            <a:r>
              <a:rPr lang="ja-JP" altLang="en-US"/>
              <a:t>昨年度の活動</a:t>
            </a:r>
            <a:endParaRPr kumimoji="1" lang="ja-JP" altLang="en-US"/>
          </a:p>
        </p:txBody>
      </p:sp>
      <p:sp>
        <p:nvSpPr>
          <p:cNvPr id="3" name="コンテンツ プレースホルダー 2">
            <a:extLst>
              <a:ext uri="{FF2B5EF4-FFF2-40B4-BE49-F238E27FC236}">
                <a16:creationId xmlns:a16="http://schemas.microsoft.com/office/drawing/2014/main" id="{008F0EAF-DB58-9247-B59B-702FACF10CCA}"/>
              </a:ext>
            </a:extLst>
          </p:cNvPr>
          <p:cNvSpPr>
            <a:spLocks noGrp="1"/>
          </p:cNvSpPr>
          <p:nvPr>
            <p:ph idx="1"/>
          </p:nvPr>
        </p:nvSpPr>
        <p:spPr/>
        <p:txBody>
          <a:bodyPr/>
          <a:lstStyle/>
          <a:p>
            <a:pPr marL="0" indent="0">
              <a:buNone/>
            </a:pPr>
            <a:endParaRPr lang="en-US" altLang="ja-JP" dirty="0"/>
          </a:p>
          <a:p>
            <a:pPr marL="0" indent="0">
              <a:buNone/>
            </a:pPr>
            <a:r>
              <a:rPr lang="en-US" altLang="ja-JP" dirty="0"/>
              <a:t>•</a:t>
            </a:r>
            <a:r>
              <a:rPr lang="ja-JP" altLang="en-US"/>
              <a:t>自作機体の設計、製造</a:t>
            </a:r>
            <a:endParaRPr lang="en-US" altLang="ja-JP" dirty="0"/>
          </a:p>
          <a:p>
            <a:pPr marL="0" indent="0">
              <a:buNone/>
            </a:pPr>
            <a:endParaRPr lang="en-US" altLang="ja-JP" dirty="0"/>
          </a:p>
          <a:p>
            <a:pPr marL="0" indent="0">
              <a:buNone/>
            </a:pPr>
            <a:endParaRPr lang="en-US" altLang="ja-JP" dirty="0"/>
          </a:p>
          <a:p>
            <a:pPr marL="0" indent="0">
              <a:buNone/>
            </a:pPr>
            <a:r>
              <a:rPr lang="en-US" altLang="ja-JP" dirty="0"/>
              <a:t>•SPEC</a:t>
            </a:r>
            <a:r>
              <a:rPr lang="ja-JP" altLang="en-US"/>
              <a:t>ｘ</a:t>
            </a:r>
            <a:r>
              <a:rPr lang="en-US" altLang="ja-JP" dirty="0"/>
              <a:t>ROC</a:t>
            </a:r>
            <a:r>
              <a:rPr lang="ja-JP" altLang="en-US"/>
              <a:t>　</a:t>
            </a:r>
            <a:r>
              <a:rPr kumimoji="1" lang="ja-JP" altLang="en-US"/>
              <a:t>参加</a:t>
            </a:r>
            <a:endParaRPr lang="en-US" altLang="ja-JP" dirty="0"/>
          </a:p>
          <a:p>
            <a:pPr marL="0" indent="0">
              <a:buNone/>
            </a:pPr>
            <a:r>
              <a:rPr lang="ja-JP" altLang="en-US"/>
              <a:t>日程：</a:t>
            </a:r>
            <a:r>
              <a:rPr lang="en-US" altLang="ja-JP" dirty="0"/>
              <a:t>9</a:t>
            </a:r>
            <a:r>
              <a:rPr lang="ja-JP" altLang="en-US"/>
              <a:t>月</a:t>
            </a:r>
            <a:r>
              <a:rPr lang="en-US" altLang="ja-JP" dirty="0"/>
              <a:t>14</a:t>
            </a:r>
            <a:r>
              <a:rPr lang="ja-JP" altLang="en-US"/>
              <a:t>日、</a:t>
            </a:r>
            <a:r>
              <a:rPr lang="en-US" altLang="ja-JP" dirty="0"/>
              <a:t>15</a:t>
            </a:r>
            <a:r>
              <a:rPr lang="ja-JP" altLang="en-US"/>
              <a:t>日</a:t>
            </a:r>
            <a:endParaRPr lang="en-US" altLang="ja-JP" dirty="0"/>
          </a:p>
          <a:p>
            <a:pPr marL="0" indent="0">
              <a:buNone/>
            </a:pPr>
            <a:r>
              <a:rPr lang="ja-JP" altLang="en-US"/>
              <a:t>開催地：福島県</a:t>
            </a:r>
            <a:r>
              <a:rPr lang="ja-JP" altLang="ja-JP"/>
              <a:t>南相馬市福島ロボットテストフィールド</a:t>
            </a:r>
            <a:endParaRPr lang="en-US" altLang="ja-JP" dirty="0"/>
          </a:p>
          <a:p>
            <a:pPr marL="0" indent="0">
              <a:buNone/>
            </a:pPr>
            <a:endParaRPr kumimoji="1" lang="ja-JP" altLang="en-US"/>
          </a:p>
        </p:txBody>
      </p:sp>
      <p:pic>
        <p:nvPicPr>
          <p:cNvPr id="4" name="図 3">
            <a:extLst>
              <a:ext uri="{FF2B5EF4-FFF2-40B4-BE49-F238E27FC236}">
                <a16:creationId xmlns:a16="http://schemas.microsoft.com/office/drawing/2014/main" id="{DC90128F-ADE7-0B44-A081-D5BA20EE54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33615" y="1572979"/>
            <a:ext cx="4571625" cy="2573352"/>
          </a:xfrm>
          <a:prstGeom prst="rect">
            <a:avLst/>
          </a:prstGeom>
          <a:noFill/>
          <a:ln>
            <a:noFill/>
          </a:ln>
        </p:spPr>
      </p:pic>
    </p:spTree>
    <p:extLst>
      <p:ext uri="{BB962C8B-B14F-4D97-AF65-F5344CB8AC3E}">
        <p14:creationId xmlns:p14="http://schemas.microsoft.com/office/powerpoint/2010/main" val="198560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F12B1-5820-498F-9E1D-D9F94068E6E5}"/>
              </a:ext>
            </a:extLst>
          </p:cNvPr>
          <p:cNvSpPr>
            <a:spLocks noGrp="1"/>
          </p:cNvSpPr>
          <p:nvPr>
            <p:ph type="title"/>
          </p:nvPr>
        </p:nvSpPr>
        <p:spPr/>
        <p:txBody>
          <a:bodyPr/>
          <a:lstStyle/>
          <a:p>
            <a:r>
              <a:rPr kumimoji="1" lang="ja-JP" altLang="en-US" dirty="0"/>
              <a:t>大会概要</a:t>
            </a:r>
          </a:p>
        </p:txBody>
      </p:sp>
      <p:sp>
        <p:nvSpPr>
          <p:cNvPr id="3" name="コンテンツ プレースホルダー 2">
            <a:extLst>
              <a:ext uri="{FF2B5EF4-FFF2-40B4-BE49-F238E27FC236}">
                <a16:creationId xmlns:a16="http://schemas.microsoft.com/office/drawing/2014/main" id="{D5E8BE81-315C-4C57-8773-7C1ABDC7AC81}"/>
              </a:ext>
            </a:extLst>
          </p:cNvPr>
          <p:cNvSpPr>
            <a:spLocks noGrp="1"/>
          </p:cNvSpPr>
          <p:nvPr>
            <p:ph idx="1"/>
          </p:nvPr>
        </p:nvSpPr>
        <p:spPr>
          <a:xfrm>
            <a:off x="838200" y="1825625"/>
            <a:ext cx="11036968" cy="4667250"/>
          </a:xfrm>
        </p:spPr>
        <p:txBody>
          <a:bodyPr/>
          <a:lstStyle/>
          <a:p>
            <a:pPr marL="0" indent="0">
              <a:buNone/>
            </a:pPr>
            <a:r>
              <a:rPr kumimoji="1" lang="ja-JP" altLang="en-US" dirty="0"/>
              <a:t>・</a:t>
            </a:r>
            <a:r>
              <a:rPr kumimoji="1" lang="en-US" altLang="ja-JP" dirty="0"/>
              <a:t>SPEC</a:t>
            </a:r>
            <a:r>
              <a:rPr kumimoji="1" lang="ja-JP" altLang="en-US" dirty="0" err="1"/>
              <a:t>ｘ</a:t>
            </a:r>
            <a:r>
              <a:rPr kumimoji="1" lang="en-US" altLang="ja-JP" dirty="0"/>
              <a:t>ROC</a:t>
            </a:r>
          </a:p>
          <a:p>
            <a:pPr marL="0" indent="0">
              <a:buNone/>
            </a:pPr>
            <a:r>
              <a:rPr kumimoji="1" lang="ja-JP" altLang="en-US" dirty="0"/>
              <a:t>　　　　→</a:t>
            </a:r>
            <a:r>
              <a:rPr kumimoji="1" lang="en-US" altLang="ja-JP" dirty="0" err="1">
                <a:solidFill>
                  <a:srgbClr val="FF0000"/>
                </a:solidFill>
              </a:rPr>
              <a:t>SP</a:t>
            </a:r>
            <a:r>
              <a:rPr kumimoji="1" lang="en-US" altLang="ja-JP" dirty="0" err="1"/>
              <a:t>ace</a:t>
            </a:r>
            <a:r>
              <a:rPr kumimoji="1" lang="en-US" altLang="ja-JP" dirty="0"/>
              <a:t>  </a:t>
            </a:r>
            <a:r>
              <a:rPr kumimoji="1" lang="en-US" altLang="ja-JP" dirty="0">
                <a:solidFill>
                  <a:srgbClr val="FF0000"/>
                </a:solidFill>
              </a:rPr>
              <a:t>E</a:t>
            </a:r>
            <a:r>
              <a:rPr kumimoji="1" lang="en-US" altLang="ja-JP" dirty="0"/>
              <a:t>levator </a:t>
            </a:r>
            <a:r>
              <a:rPr lang="ja-JP" altLang="en-US" dirty="0"/>
              <a:t> </a:t>
            </a:r>
            <a:r>
              <a:rPr lang="en-US" altLang="ja-JP" dirty="0">
                <a:solidFill>
                  <a:srgbClr val="FF0000"/>
                </a:solidFill>
              </a:rPr>
              <a:t>C</a:t>
            </a:r>
            <a:r>
              <a:rPr lang="en-US" altLang="ja-JP" dirty="0"/>
              <a:t>limber × </a:t>
            </a:r>
            <a:r>
              <a:rPr lang="en-US" altLang="ja-JP" dirty="0" err="1">
                <a:solidFill>
                  <a:srgbClr val="FF0000"/>
                </a:solidFill>
              </a:rPr>
              <a:t>RO</a:t>
            </a:r>
            <a:r>
              <a:rPr lang="en-US" altLang="ja-JP" dirty="0" err="1"/>
              <a:t>botics</a:t>
            </a:r>
            <a:r>
              <a:rPr lang="en-US" altLang="ja-JP" dirty="0"/>
              <a:t> </a:t>
            </a:r>
            <a:r>
              <a:rPr lang="en-US" altLang="ja-JP" dirty="0">
                <a:solidFill>
                  <a:srgbClr val="FF0000"/>
                </a:solidFill>
              </a:rPr>
              <a:t>C</a:t>
            </a:r>
            <a:r>
              <a:rPr lang="en-US" altLang="ja-JP" dirty="0"/>
              <a:t>hallenge</a:t>
            </a:r>
          </a:p>
          <a:p>
            <a:pPr marL="0" indent="0">
              <a:buNone/>
            </a:pPr>
            <a:endParaRPr kumimoji="1" lang="en-US" altLang="ja-JP" dirty="0"/>
          </a:p>
          <a:p>
            <a:pPr marL="0" indent="0">
              <a:buNone/>
            </a:pPr>
            <a:endParaRPr lang="en-US" altLang="ja-JP" dirty="0"/>
          </a:p>
          <a:p>
            <a:pPr marL="0" indent="0">
              <a:buNone/>
            </a:pPr>
            <a:r>
              <a:rPr lang="ja-JP" altLang="en-US" dirty="0"/>
              <a:t>目的→・宇宙空間での作業に使用されるロボット搭載を想定</a:t>
            </a:r>
            <a:endParaRPr lang="en-US" altLang="ja-JP" dirty="0"/>
          </a:p>
          <a:p>
            <a:pPr marL="0" indent="0">
              <a:buNone/>
            </a:pPr>
            <a:r>
              <a:rPr lang="ja-JP" altLang="en-US"/>
              <a:t>　　　・クライマーの昇降に加えて貨物を搭載しての昇降</a:t>
            </a:r>
            <a:endParaRPr lang="en-US" altLang="ja-JP" dirty="0"/>
          </a:p>
          <a:p>
            <a:pPr marL="0" indent="0">
              <a:buNone/>
            </a:pPr>
            <a:endParaRPr lang="en-US" altLang="ja-JP" dirty="0"/>
          </a:p>
        </p:txBody>
      </p:sp>
    </p:spTree>
    <p:extLst>
      <p:ext uri="{BB962C8B-B14F-4D97-AF65-F5344CB8AC3E}">
        <p14:creationId xmlns:p14="http://schemas.microsoft.com/office/powerpoint/2010/main" val="283782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B4E5E-DA53-ED40-8A2A-94E44CB44219}"/>
              </a:ext>
            </a:extLst>
          </p:cNvPr>
          <p:cNvSpPr>
            <a:spLocks noGrp="1"/>
          </p:cNvSpPr>
          <p:nvPr>
            <p:ph type="title"/>
          </p:nvPr>
        </p:nvSpPr>
        <p:spPr/>
        <p:txBody>
          <a:bodyPr/>
          <a:lstStyle/>
          <a:p>
            <a:r>
              <a:rPr lang="ja-JP" altLang="en-US"/>
              <a:t>昨年度の活動</a:t>
            </a:r>
            <a:endParaRPr kumimoji="1" lang="ja-JP" altLang="en-US"/>
          </a:p>
        </p:txBody>
      </p:sp>
      <p:pic>
        <p:nvPicPr>
          <p:cNvPr id="8" name="コンテンツ プレースホルダー 7">
            <a:extLst>
              <a:ext uri="{FF2B5EF4-FFF2-40B4-BE49-F238E27FC236}">
                <a16:creationId xmlns:a16="http://schemas.microsoft.com/office/drawing/2014/main" id="{21D5178B-309B-244D-AB49-9AB1B27E724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rot="10800000">
            <a:off x="3362960" y="2076112"/>
            <a:ext cx="5543550" cy="3534886"/>
          </a:xfrm>
          <a:prstGeom prst="rect">
            <a:avLst/>
          </a:prstGeom>
        </p:spPr>
      </p:pic>
      <p:sp>
        <p:nvSpPr>
          <p:cNvPr id="9" name="テキスト ボックス 8">
            <a:extLst>
              <a:ext uri="{FF2B5EF4-FFF2-40B4-BE49-F238E27FC236}">
                <a16:creationId xmlns:a16="http://schemas.microsoft.com/office/drawing/2014/main" id="{6EBEA796-0A95-3640-A075-79F8AD4612B0}"/>
              </a:ext>
            </a:extLst>
          </p:cNvPr>
          <p:cNvSpPr txBox="1"/>
          <p:nvPr/>
        </p:nvSpPr>
        <p:spPr>
          <a:xfrm>
            <a:off x="965200" y="1614447"/>
            <a:ext cx="2954655" cy="461665"/>
          </a:xfrm>
          <a:prstGeom prst="rect">
            <a:avLst/>
          </a:prstGeom>
          <a:noFill/>
        </p:spPr>
        <p:txBody>
          <a:bodyPr wrap="none" rtlCol="0">
            <a:spAutoFit/>
          </a:bodyPr>
          <a:lstStyle/>
          <a:p>
            <a:r>
              <a:rPr kumimoji="1" lang="ja-JP" altLang="en-US" sz="2400"/>
              <a:t>実際に製作した機体</a:t>
            </a:r>
          </a:p>
        </p:txBody>
      </p:sp>
    </p:spTree>
    <p:extLst>
      <p:ext uri="{BB962C8B-B14F-4D97-AF65-F5344CB8AC3E}">
        <p14:creationId xmlns:p14="http://schemas.microsoft.com/office/powerpoint/2010/main" val="134063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14D738-CDB2-7E49-A9B7-C4B74583B37D}"/>
              </a:ext>
            </a:extLst>
          </p:cNvPr>
          <p:cNvSpPr>
            <a:spLocks noGrp="1"/>
          </p:cNvSpPr>
          <p:nvPr>
            <p:ph type="title"/>
          </p:nvPr>
        </p:nvSpPr>
        <p:spPr/>
        <p:txBody>
          <a:bodyPr/>
          <a:lstStyle/>
          <a:p>
            <a:r>
              <a:rPr kumimoji="1" lang="ja-JP" altLang="en-US"/>
              <a:t>昨年度の競技会</a:t>
            </a:r>
          </a:p>
        </p:txBody>
      </p:sp>
      <p:sp>
        <p:nvSpPr>
          <p:cNvPr id="3" name="コンテンツ プレースホルダー 2">
            <a:extLst>
              <a:ext uri="{FF2B5EF4-FFF2-40B4-BE49-F238E27FC236}">
                <a16:creationId xmlns:a16="http://schemas.microsoft.com/office/drawing/2014/main" id="{1652C7D9-9319-E645-A62B-8F5FC3778DF4}"/>
              </a:ext>
            </a:extLst>
          </p:cNvPr>
          <p:cNvSpPr>
            <a:spLocks noGrp="1"/>
          </p:cNvSpPr>
          <p:nvPr>
            <p:ph idx="1"/>
          </p:nvPr>
        </p:nvSpPr>
        <p:spPr/>
        <p:txBody>
          <a:bodyPr/>
          <a:lstStyle/>
          <a:p>
            <a:pPr marL="0" indent="0">
              <a:buNone/>
            </a:pPr>
            <a:endParaRPr lang="en-US" altLang="ja-JP" dirty="0"/>
          </a:p>
          <a:p>
            <a:pPr marL="0" indent="0">
              <a:buNone/>
            </a:pPr>
            <a:r>
              <a:rPr lang="ja-JP" altLang="en-US"/>
              <a:t>結果</a:t>
            </a:r>
            <a:endParaRPr lang="en-US" altLang="ja-JP" dirty="0"/>
          </a:p>
          <a:p>
            <a:pPr marL="0" indent="0">
              <a:buNone/>
            </a:pPr>
            <a:r>
              <a:rPr lang="ja-JP" altLang="en-US"/>
              <a:t>クライマー駆動部に</a:t>
            </a:r>
            <a:endParaRPr lang="en-US" altLang="ja-JP" dirty="0"/>
          </a:p>
          <a:p>
            <a:pPr marL="0" indent="0">
              <a:buNone/>
            </a:pPr>
            <a:r>
              <a:rPr lang="ja-JP" altLang="en-US"/>
              <a:t>不備があり昇降できず</a:t>
            </a:r>
            <a:endParaRPr lang="en-US" altLang="ja-JP" dirty="0"/>
          </a:p>
          <a:p>
            <a:pPr marL="0" indent="0">
              <a:buNone/>
            </a:pPr>
            <a:r>
              <a:rPr lang="ja-JP" altLang="ja-JP"/>
              <a:t> </a:t>
            </a:r>
            <a:endParaRPr lang="en-US" altLang="ja-JP" dirty="0"/>
          </a:p>
          <a:p>
            <a:pPr marL="0" indent="0">
              <a:buNone/>
            </a:pPr>
            <a:r>
              <a:rPr lang="ja-JP" altLang="en-US" sz="2000"/>
              <a:t>問題点：</a:t>
            </a:r>
            <a:endParaRPr lang="en-US" altLang="ja-JP" sz="2000" dirty="0"/>
          </a:p>
          <a:p>
            <a:pPr marL="0" indent="0">
              <a:buNone/>
            </a:pPr>
            <a:r>
              <a:rPr lang="ja-JP" altLang="en-US" sz="2000"/>
              <a:t>ギアとモータを繋ぐアダプタの</a:t>
            </a:r>
            <a:endParaRPr lang="en-US" altLang="ja-JP" sz="2000" dirty="0"/>
          </a:p>
          <a:p>
            <a:pPr marL="0" indent="0">
              <a:buNone/>
            </a:pPr>
            <a:r>
              <a:rPr lang="ja-JP" altLang="en-US" sz="2000"/>
              <a:t>精度が悪くモータ側のギアが傾いていた。</a:t>
            </a:r>
            <a:endParaRPr lang="en-US" altLang="ja-JP" sz="2000" dirty="0"/>
          </a:p>
        </p:txBody>
      </p:sp>
      <p:grpSp>
        <p:nvGrpSpPr>
          <p:cNvPr id="4" name="グループ化 3">
            <a:extLst>
              <a:ext uri="{FF2B5EF4-FFF2-40B4-BE49-F238E27FC236}">
                <a16:creationId xmlns:a16="http://schemas.microsoft.com/office/drawing/2014/main" id="{58162684-F77D-5143-B0F9-EA1C46049BAE}"/>
              </a:ext>
            </a:extLst>
          </p:cNvPr>
          <p:cNvGrpSpPr/>
          <p:nvPr/>
        </p:nvGrpSpPr>
        <p:grpSpPr>
          <a:xfrm>
            <a:off x="6096000" y="1985964"/>
            <a:ext cx="5691188" cy="3547268"/>
            <a:chOff x="3395981" y="1403985"/>
            <a:chExt cx="5981697" cy="4376573"/>
          </a:xfrm>
        </p:grpSpPr>
        <p:pic>
          <p:nvPicPr>
            <p:cNvPr id="5" name="コンテンツ プレースホルダー 3">
              <a:extLst>
                <a:ext uri="{FF2B5EF4-FFF2-40B4-BE49-F238E27FC236}">
                  <a16:creationId xmlns:a16="http://schemas.microsoft.com/office/drawing/2014/main" id="{6DBA327A-2477-4F48-A949-918514B6C88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95981" y="1403985"/>
              <a:ext cx="5981697" cy="4376573"/>
            </a:xfrm>
            <a:prstGeom prst="rect">
              <a:avLst/>
            </a:prstGeom>
          </p:spPr>
        </p:pic>
        <p:cxnSp>
          <p:nvCxnSpPr>
            <p:cNvPr id="6" name="直線コネクタ 5">
              <a:extLst>
                <a:ext uri="{FF2B5EF4-FFF2-40B4-BE49-F238E27FC236}">
                  <a16:creationId xmlns:a16="http://schemas.microsoft.com/office/drawing/2014/main" id="{44C8F030-649F-EF40-B2B2-BC9846F2D439}"/>
                </a:ext>
              </a:extLst>
            </p:cNvPr>
            <p:cNvCxnSpPr/>
            <p:nvPr/>
          </p:nvCxnSpPr>
          <p:spPr>
            <a:xfrm flipH="1">
              <a:off x="5592445" y="1403985"/>
              <a:ext cx="200025" cy="394335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CA85D40-A0FA-A84C-97F7-85EC23E7FEDA}"/>
                </a:ext>
              </a:extLst>
            </p:cNvPr>
            <p:cNvCxnSpPr/>
            <p:nvPr/>
          </p:nvCxnSpPr>
          <p:spPr>
            <a:xfrm>
              <a:off x="3468370" y="3940404"/>
              <a:ext cx="4933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3D55A0-5EB2-D54C-A622-40F45434CF04}"/>
                </a:ext>
              </a:extLst>
            </p:cNvPr>
            <p:cNvCxnSpPr/>
            <p:nvPr/>
          </p:nvCxnSpPr>
          <p:spPr>
            <a:xfrm flipV="1">
              <a:off x="3539164" y="3819488"/>
              <a:ext cx="8763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368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91BF3-4FE3-4969-BEDA-A33E7C498063}"/>
              </a:ext>
            </a:extLst>
          </p:cNvPr>
          <p:cNvSpPr>
            <a:spLocks noGrp="1"/>
          </p:cNvSpPr>
          <p:nvPr>
            <p:ph type="title"/>
          </p:nvPr>
        </p:nvSpPr>
        <p:spPr>
          <a:xfrm>
            <a:off x="239272" y="702008"/>
            <a:ext cx="10515600" cy="1325563"/>
          </a:xfrm>
        </p:spPr>
        <p:txBody>
          <a:bodyPr/>
          <a:lstStyle/>
          <a:p>
            <a:r>
              <a:rPr kumimoji="1" lang="ja-JP" altLang="en-US" dirty="0"/>
              <a:t>去年の予算</a:t>
            </a:r>
          </a:p>
        </p:txBody>
      </p:sp>
      <p:graphicFrame>
        <p:nvGraphicFramePr>
          <p:cNvPr id="9" name="オブジェクト 8">
            <a:extLst>
              <a:ext uri="{FF2B5EF4-FFF2-40B4-BE49-F238E27FC236}">
                <a16:creationId xmlns:a16="http://schemas.microsoft.com/office/drawing/2014/main" id="{A3BDE765-EAF5-5A4F-8D68-798D1C41BFB7}"/>
              </a:ext>
            </a:extLst>
          </p:cNvPr>
          <p:cNvGraphicFramePr>
            <a:graphicFrameLocks noChangeAspect="1"/>
          </p:cNvGraphicFramePr>
          <p:nvPr>
            <p:extLst>
              <p:ext uri="{D42A27DB-BD31-4B8C-83A1-F6EECF244321}">
                <p14:modId xmlns:p14="http://schemas.microsoft.com/office/powerpoint/2010/main" val="1827163070"/>
              </p:ext>
            </p:extLst>
          </p:nvPr>
        </p:nvGraphicFramePr>
        <p:xfrm>
          <a:off x="825284" y="2029303"/>
          <a:ext cx="4428642" cy="4126689"/>
        </p:xfrm>
        <a:graphic>
          <a:graphicData uri="http://schemas.openxmlformats.org/presentationml/2006/ole">
            <mc:AlternateContent xmlns:mc="http://schemas.openxmlformats.org/markup-compatibility/2006">
              <mc:Choice xmlns:v="urn:schemas-microsoft-com:vml" Requires="v">
                <p:oleObj spid="_x0000_s1103" name="シート" r:id="rId4" imgW="1676400" imgH="1562100" progId="Excel.Sheet.12">
                  <p:embed/>
                </p:oleObj>
              </mc:Choice>
              <mc:Fallback>
                <p:oleObj name="シート" r:id="rId4" imgW="1676400" imgH="1562100" progId="Excel.Sheet.12">
                  <p:embed/>
                  <p:pic>
                    <p:nvPicPr>
                      <p:cNvPr id="0" name=""/>
                      <p:cNvPicPr/>
                      <p:nvPr/>
                    </p:nvPicPr>
                    <p:blipFill>
                      <a:blip r:embed="rId5"/>
                      <a:stretch>
                        <a:fillRect/>
                      </a:stretch>
                    </p:blipFill>
                    <p:spPr>
                      <a:xfrm>
                        <a:off x="825284" y="2029303"/>
                        <a:ext cx="4428642" cy="4126689"/>
                      </a:xfrm>
                      <a:prstGeom prst="rect">
                        <a:avLst/>
                      </a:prstGeom>
                    </p:spPr>
                  </p:pic>
                </p:oleObj>
              </mc:Fallback>
            </mc:AlternateContent>
          </a:graphicData>
        </a:graphic>
      </p:graphicFrame>
      <p:grpSp>
        <p:nvGrpSpPr>
          <p:cNvPr id="15" name="グループ化 14">
            <a:extLst>
              <a:ext uri="{FF2B5EF4-FFF2-40B4-BE49-F238E27FC236}">
                <a16:creationId xmlns:a16="http://schemas.microsoft.com/office/drawing/2014/main" id="{ADBACB13-60BC-FF4C-BECA-F8845D0AD548}"/>
              </a:ext>
            </a:extLst>
          </p:cNvPr>
          <p:cNvGrpSpPr/>
          <p:nvPr/>
        </p:nvGrpSpPr>
        <p:grpSpPr>
          <a:xfrm>
            <a:off x="6537573" y="2027571"/>
            <a:ext cx="5387772" cy="1325563"/>
            <a:chOff x="6537573" y="2027571"/>
            <a:chExt cx="5387772" cy="1325563"/>
          </a:xfrm>
        </p:grpSpPr>
        <p:sp>
          <p:nvSpPr>
            <p:cNvPr id="7" name="四角形吹き出し 6">
              <a:extLst>
                <a:ext uri="{FF2B5EF4-FFF2-40B4-BE49-F238E27FC236}">
                  <a16:creationId xmlns:a16="http://schemas.microsoft.com/office/drawing/2014/main" id="{D6DD0976-79CC-9C4E-9F22-A9D3FA515B3C}"/>
                </a:ext>
              </a:extLst>
            </p:cNvPr>
            <p:cNvSpPr/>
            <p:nvPr/>
          </p:nvSpPr>
          <p:spPr>
            <a:xfrm>
              <a:off x="6938076" y="2027571"/>
              <a:ext cx="4839006" cy="1325563"/>
            </a:xfrm>
            <a:prstGeom prst="wedgeRectCallout">
              <a:avLst>
                <a:gd name="adj1" fmla="val -85485"/>
                <a:gd name="adj2" fmla="val -1938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graphicFrame>
          <p:nvGraphicFramePr>
            <p:cNvPr id="11" name="オブジェクト 10">
              <a:extLst>
                <a:ext uri="{FF2B5EF4-FFF2-40B4-BE49-F238E27FC236}">
                  <a16:creationId xmlns:a16="http://schemas.microsoft.com/office/drawing/2014/main" id="{203F2AEF-EC38-EC4E-B92F-1EE0226739F1}"/>
                </a:ext>
              </a:extLst>
            </p:cNvPr>
            <p:cNvGraphicFramePr>
              <a:graphicFrameLocks noChangeAspect="1"/>
            </p:cNvGraphicFramePr>
            <p:nvPr>
              <p:extLst>
                <p:ext uri="{D42A27DB-BD31-4B8C-83A1-F6EECF244321}">
                  <p14:modId xmlns:p14="http://schemas.microsoft.com/office/powerpoint/2010/main" val="2823794126"/>
                </p:ext>
              </p:extLst>
            </p:nvPr>
          </p:nvGraphicFramePr>
          <p:xfrm>
            <a:off x="6537573" y="2027571"/>
            <a:ext cx="5387772" cy="1325563"/>
          </p:xfrm>
          <a:graphic>
            <a:graphicData uri="http://schemas.openxmlformats.org/presentationml/2006/ole">
              <mc:AlternateContent xmlns:mc="http://schemas.openxmlformats.org/markup-compatibility/2006">
                <mc:Choice xmlns:v="urn:schemas-microsoft-com:vml" Requires="v">
                  <p:oleObj spid="_x0000_s1104" name="シート" r:id="rId6" imgW="3200400" imgH="787400" progId="Excel.Sheet.12">
                    <p:embed/>
                  </p:oleObj>
                </mc:Choice>
                <mc:Fallback>
                  <p:oleObj name="シート" r:id="rId6" imgW="3200400" imgH="787400" progId="Excel.Sheet.12">
                    <p:embed/>
                    <p:pic>
                      <p:nvPicPr>
                        <p:cNvPr id="0" name=""/>
                        <p:cNvPicPr/>
                        <p:nvPr/>
                      </p:nvPicPr>
                      <p:blipFill>
                        <a:blip r:embed="rId7"/>
                        <a:stretch>
                          <a:fillRect/>
                        </a:stretch>
                      </p:blipFill>
                      <p:spPr>
                        <a:xfrm>
                          <a:off x="6537573" y="2027571"/>
                          <a:ext cx="5387772" cy="1325563"/>
                        </a:xfrm>
                        <a:prstGeom prst="rect">
                          <a:avLst/>
                        </a:prstGeom>
                        <a:solidFill>
                          <a:schemeClr val="bg1"/>
                        </a:solidFill>
                      </p:spPr>
                    </p:pic>
                  </p:oleObj>
                </mc:Fallback>
              </mc:AlternateContent>
            </a:graphicData>
          </a:graphic>
        </p:graphicFrame>
      </p:grpSp>
      <p:grpSp>
        <p:nvGrpSpPr>
          <p:cNvPr id="16" name="グループ化 15">
            <a:extLst>
              <a:ext uri="{FF2B5EF4-FFF2-40B4-BE49-F238E27FC236}">
                <a16:creationId xmlns:a16="http://schemas.microsoft.com/office/drawing/2014/main" id="{C5F708FE-0624-3946-8D2C-F7DEBBC9A990}"/>
              </a:ext>
            </a:extLst>
          </p:cNvPr>
          <p:cNvGrpSpPr/>
          <p:nvPr/>
        </p:nvGrpSpPr>
        <p:grpSpPr>
          <a:xfrm>
            <a:off x="6537572" y="3756523"/>
            <a:ext cx="5387774" cy="1669221"/>
            <a:chOff x="6537572" y="3756523"/>
            <a:chExt cx="5387774" cy="1669221"/>
          </a:xfrm>
        </p:grpSpPr>
        <p:sp>
          <p:nvSpPr>
            <p:cNvPr id="12" name="四角形吹き出し 11">
              <a:extLst>
                <a:ext uri="{FF2B5EF4-FFF2-40B4-BE49-F238E27FC236}">
                  <a16:creationId xmlns:a16="http://schemas.microsoft.com/office/drawing/2014/main" id="{D7235990-45C8-BC45-AE50-07FC7C23CFF9}"/>
                </a:ext>
              </a:extLst>
            </p:cNvPr>
            <p:cNvSpPr/>
            <p:nvPr/>
          </p:nvSpPr>
          <p:spPr>
            <a:xfrm>
              <a:off x="6537574" y="3756523"/>
              <a:ext cx="5387772" cy="1325563"/>
            </a:xfrm>
            <a:prstGeom prst="wedgeRectCallout">
              <a:avLst>
                <a:gd name="adj1" fmla="val -73611"/>
                <a:gd name="adj2" fmla="val -9074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graphicFrame>
          <p:nvGraphicFramePr>
            <p:cNvPr id="13" name="オブジェクト 12">
              <a:extLst>
                <a:ext uri="{FF2B5EF4-FFF2-40B4-BE49-F238E27FC236}">
                  <a16:creationId xmlns:a16="http://schemas.microsoft.com/office/drawing/2014/main" id="{0C0C3B3D-6AAA-8B4F-97EB-4F79BEE2AF0F}"/>
                </a:ext>
              </a:extLst>
            </p:cNvPr>
            <p:cNvGraphicFramePr>
              <a:graphicFrameLocks noChangeAspect="1"/>
            </p:cNvGraphicFramePr>
            <p:nvPr>
              <p:extLst>
                <p:ext uri="{D42A27DB-BD31-4B8C-83A1-F6EECF244321}">
                  <p14:modId xmlns:p14="http://schemas.microsoft.com/office/powerpoint/2010/main" val="2648509562"/>
                </p:ext>
              </p:extLst>
            </p:nvPr>
          </p:nvGraphicFramePr>
          <p:xfrm>
            <a:off x="6537572" y="3756523"/>
            <a:ext cx="5387771" cy="1669221"/>
          </p:xfrm>
          <a:graphic>
            <a:graphicData uri="http://schemas.openxmlformats.org/presentationml/2006/ole">
              <mc:AlternateContent xmlns:mc="http://schemas.openxmlformats.org/markup-compatibility/2006">
                <mc:Choice xmlns:v="urn:schemas-microsoft-com:vml" Requires="v">
                  <p:oleObj spid="_x0000_s1105" name="シート" r:id="rId8" imgW="3200400" imgH="1028700" progId="Excel.Sheet.12">
                    <p:embed/>
                  </p:oleObj>
                </mc:Choice>
                <mc:Fallback>
                  <p:oleObj name="シート" r:id="rId8" imgW="3200400" imgH="1028700" progId="Excel.Sheet.12">
                    <p:embed/>
                    <p:pic>
                      <p:nvPicPr>
                        <p:cNvPr id="0" name=""/>
                        <p:cNvPicPr/>
                        <p:nvPr/>
                      </p:nvPicPr>
                      <p:blipFill>
                        <a:blip r:embed="rId9"/>
                        <a:stretch>
                          <a:fillRect/>
                        </a:stretch>
                      </p:blipFill>
                      <p:spPr>
                        <a:xfrm>
                          <a:off x="6537572" y="3756523"/>
                          <a:ext cx="5387771" cy="1669221"/>
                        </a:xfrm>
                        <a:prstGeom prst="rect">
                          <a:avLst/>
                        </a:prstGeom>
                      </p:spPr>
                    </p:pic>
                  </p:oleObj>
                </mc:Fallback>
              </mc:AlternateContent>
            </a:graphicData>
          </a:graphic>
        </p:graphicFrame>
      </p:grpSp>
      <p:graphicFrame>
        <p:nvGraphicFramePr>
          <p:cNvPr id="14" name="オブジェクト 13">
            <a:extLst>
              <a:ext uri="{FF2B5EF4-FFF2-40B4-BE49-F238E27FC236}">
                <a16:creationId xmlns:a16="http://schemas.microsoft.com/office/drawing/2014/main" id="{BD9F7ECB-F29D-D148-BDBA-FF4EB2C042A2}"/>
              </a:ext>
            </a:extLst>
          </p:cNvPr>
          <p:cNvGraphicFramePr>
            <a:graphicFrameLocks noChangeAspect="1"/>
          </p:cNvGraphicFramePr>
          <p:nvPr>
            <p:extLst>
              <p:ext uri="{D42A27DB-BD31-4B8C-83A1-F6EECF244321}">
                <p14:modId xmlns:p14="http://schemas.microsoft.com/office/powerpoint/2010/main" val="447979421"/>
              </p:ext>
            </p:extLst>
          </p:nvPr>
        </p:nvGraphicFramePr>
        <p:xfrm>
          <a:off x="6537572" y="5782713"/>
          <a:ext cx="5387771" cy="523493"/>
        </p:xfrm>
        <a:graphic>
          <a:graphicData uri="http://schemas.openxmlformats.org/presentationml/2006/ole">
            <mc:AlternateContent xmlns:mc="http://schemas.openxmlformats.org/markup-compatibility/2006">
              <mc:Choice xmlns:v="urn:schemas-microsoft-com:vml" Requires="v">
                <p:oleObj spid="_x0000_s1106" name="シート" r:id="rId10" imgW="2743200" imgH="279400" progId="Excel.Sheet.12">
                  <p:embed/>
                </p:oleObj>
              </mc:Choice>
              <mc:Fallback>
                <p:oleObj name="シート" r:id="rId10" imgW="2743200" imgH="279400" progId="Excel.Sheet.12">
                  <p:embed/>
                  <p:pic>
                    <p:nvPicPr>
                      <p:cNvPr id="0" name=""/>
                      <p:cNvPicPr/>
                      <p:nvPr/>
                    </p:nvPicPr>
                    <p:blipFill>
                      <a:blip r:embed="rId11"/>
                      <a:stretch>
                        <a:fillRect/>
                      </a:stretch>
                    </p:blipFill>
                    <p:spPr>
                      <a:xfrm>
                        <a:off x="6537572" y="5782713"/>
                        <a:ext cx="5387771" cy="523493"/>
                      </a:xfrm>
                      <a:prstGeom prst="rect">
                        <a:avLst/>
                      </a:prstGeom>
                    </p:spPr>
                  </p:pic>
                </p:oleObj>
              </mc:Fallback>
            </mc:AlternateContent>
          </a:graphicData>
        </a:graphic>
      </p:graphicFrame>
    </p:spTree>
    <p:extLst>
      <p:ext uri="{BB962C8B-B14F-4D97-AF65-F5344CB8AC3E}">
        <p14:creationId xmlns:p14="http://schemas.microsoft.com/office/powerpoint/2010/main" val="249908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38175-E9D4-465C-BA5B-1CD07509F50C}"/>
              </a:ext>
            </a:extLst>
          </p:cNvPr>
          <p:cNvSpPr>
            <a:spLocks noGrp="1"/>
          </p:cNvSpPr>
          <p:nvPr>
            <p:ph type="title"/>
          </p:nvPr>
        </p:nvSpPr>
        <p:spPr/>
        <p:txBody>
          <a:bodyPr/>
          <a:lstStyle/>
          <a:p>
            <a:r>
              <a:rPr kumimoji="1" lang="ja-JP" altLang="en-US"/>
              <a:t>今後の活動</a:t>
            </a:r>
            <a:endParaRPr kumimoji="1" lang="ja-JP" altLang="en-US" dirty="0"/>
          </a:p>
        </p:txBody>
      </p:sp>
      <p:sp>
        <p:nvSpPr>
          <p:cNvPr id="3" name="コンテンツ プレースホルダー 2">
            <a:extLst>
              <a:ext uri="{FF2B5EF4-FFF2-40B4-BE49-F238E27FC236}">
                <a16:creationId xmlns:a16="http://schemas.microsoft.com/office/drawing/2014/main" id="{9C2883BF-0241-4CB3-A5C3-23EE549BC019}"/>
              </a:ext>
            </a:extLst>
          </p:cNvPr>
          <p:cNvSpPr>
            <a:spLocks noGrp="1"/>
          </p:cNvSpPr>
          <p:nvPr>
            <p:ph idx="1"/>
          </p:nvPr>
        </p:nvSpPr>
        <p:spPr/>
        <p:txBody>
          <a:bodyPr>
            <a:normAutofit fontScale="77500" lnSpcReduction="20000"/>
          </a:bodyPr>
          <a:lstStyle/>
          <a:p>
            <a:pPr marL="0" indent="0">
              <a:buNone/>
            </a:pPr>
            <a:r>
              <a:rPr kumimoji="1" lang="en-US" altLang="ja-JP" sz="4000" dirty="0"/>
              <a:t>•</a:t>
            </a:r>
            <a:r>
              <a:rPr kumimoji="1" lang="ja-JP" altLang="en-US" sz="4000"/>
              <a:t>今年度の競技会</a:t>
            </a:r>
            <a:endParaRPr kumimoji="1" lang="en-US" altLang="ja-JP" sz="4000" dirty="0"/>
          </a:p>
          <a:p>
            <a:pPr marL="0" indent="0">
              <a:buNone/>
            </a:pPr>
            <a:r>
              <a:rPr kumimoji="1" lang="ja-JP" altLang="en-US" sz="4000"/>
              <a:t>　</a:t>
            </a:r>
            <a:r>
              <a:rPr kumimoji="1" lang="en-US" altLang="ja-JP" sz="4000" dirty="0"/>
              <a:t>2020</a:t>
            </a:r>
            <a:r>
              <a:rPr kumimoji="1" lang="ja-JP" altLang="en-US" sz="4000"/>
              <a:t>年</a:t>
            </a:r>
            <a:r>
              <a:rPr lang="en-US" altLang="ja-JP" sz="4000" dirty="0"/>
              <a:t>8</a:t>
            </a:r>
            <a:r>
              <a:rPr kumimoji="1" lang="ja-JP" altLang="en-US" sz="4000"/>
              <a:t>月、９月開催</a:t>
            </a:r>
            <a:r>
              <a:rPr kumimoji="1" lang="ja-JP" altLang="en-US" sz="4000" dirty="0"/>
              <a:t>が予定</a:t>
            </a:r>
            <a:endParaRPr kumimoji="1" lang="en-US" altLang="ja-JP" sz="4000" dirty="0"/>
          </a:p>
          <a:p>
            <a:pPr marL="0" indent="0" algn="ctr">
              <a:buNone/>
            </a:pPr>
            <a:endParaRPr kumimoji="1" lang="en-US" altLang="ja-JP" sz="4000" dirty="0"/>
          </a:p>
          <a:p>
            <a:pPr marL="0" indent="0" algn="ctr">
              <a:buNone/>
            </a:pPr>
            <a:r>
              <a:rPr kumimoji="1" lang="ja-JP" altLang="en-US" sz="4000"/>
              <a:t>→</a:t>
            </a:r>
            <a:r>
              <a:rPr lang="ja-JP" altLang="en-US" sz="4000"/>
              <a:t>新型コロナウイルスの影響により</a:t>
            </a:r>
            <a:endParaRPr lang="en-US" altLang="ja-JP" sz="4000" dirty="0"/>
          </a:p>
          <a:p>
            <a:pPr marL="0" indent="0" algn="ctr">
              <a:buNone/>
            </a:pPr>
            <a:r>
              <a:rPr lang="ja-JP" altLang="en-US" sz="4000"/>
              <a:t>年度内の開催は中止</a:t>
            </a:r>
            <a:endParaRPr kumimoji="1" lang="en-US" altLang="ja-JP" sz="4000" dirty="0"/>
          </a:p>
          <a:p>
            <a:pPr marL="0" indent="0">
              <a:buNone/>
            </a:pPr>
            <a:endParaRPr lang="en-US" altLang="ja-JP" sz="4000" dirty="0"/>
          </a:p>
          <a:p>
            <a:pPr marL="0" indent="0">
              <a:buNone/>
            </a:pPr>
            <a:endParaRPr kumimoji="1" lang="en-US" altLang="ja-JP" sz="4000" dirty="0"/>
          </a:p>
          <a:p>
            <a:pPr marL="0" indent="0">
              <a:buNone/>
            </a:pPr>
            <a:endParaRPr lang="en-US" altLang="ja-JP" sz="4000" dirty="0"/>
          </a:p>
          <a:p>
            <a:pPr marL="0" indent="0" algn="ctr">
              <a:buNone/>
            </a:pPr>
            <a:r>
              <a:rPr kumimoji="1" lang="ja-JP" altLang="en-US" sz="4000"/>
              <a:t>　</a:t>
            </a:r>
            <a:endParaRPr kumimoji="1" lang="en-US" altLang="ja-JP" sz="4000" dirty="0"/>
          </a:p>
          <a:p>
            <a:pPr marL="0" indent="0">
              <a:buNone/>
            </a:pPr>
            <a:endParaRPr lang="en-US" altLang="ja-JP"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63B39441-7FDC-6346-B129-BAFFD12066DC}"/>
              </a:ext>
            </a:extLst>
          </p:cNvPr>
          <p:cNvSpPr txBox="1"/>
          <p:nvPr/>
        </p:nvSpPr>
        <p:spPr>
          <a:xfrm>
            <a:off x="2449286" y="4523014"/>
            <a:ext cx="7478485" cy="707886"/>
          </a:xfrm>
          <a:prstGeom prst="rect">
            <a:avLst/>
          </a:prstGeom>
          <a:noFill/>
        </p:spPr>
        <p:txBody>
          <a:bodyPr wrap="square" rtlCol="0">
            <a:spAutoFit/>
          </a:bodyPr>
          <a:lstStyle/>
          <a:p>
            <a:r>
              <a:rPr kumimoji="1" lang="ja-JP" altLang="en-US" sz="4000" b="1"/>
              <a:t>来年度競技会に向け機体作成中</a:t>
            </a:r>
          </a:p>
        </p:txBody>
      </p:sp>
    </p:spTree>
    <p:extLst>
      <p:ext uri="{BB962C8B-B14F-4D97-AF65-F5344CB8AC3E}">
        <p14:creationId xmlns:p14="http://schemas.microsoft.com/office/powerpoint/2010/main" val="342735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4235" y="2788555"/>
            <a:ext cx="9343529" cy="1280890"/>
          </a:xfrm>
        </p:spPr>
        <p:txBody>
          <a:bodyPr>
            <a:normAutofit fontScale="90000"/>
          </a:bodyPr>
          <a:lstStyle/>
          <a:p>
            <a:r>
              <a:rPr kumimoji="1" lang="ja-JP" altLang="en-US" dirty="0">
                <a:solidFill>
                  <a:schemeClr val="tx1"/>
                </a:solidFill>
              </a:rPr>
              <a:t>ご支援いただきありがとうございました。</a:t>
            </a:r>
          </a:p>
        </p:txBody>
      </p:sp>
    </p:spTree>
    <p:extLst>
      <p:ext uri="{BB962C8B-B14F-4D97-AF65-F5344CB8AC3E}">
        <p14:creationId xmlns:p14="http://schemas.microsoft.com/office/powerpoint/2010/main" val="12491219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2972</TotalTime>
  <Words>739</Words>
  <Application>Microsoft Macintosh PowerPoint</Application>
  <PresentationFormat>ワイド画面</PresentationFormat>
  <Paragraphs>81</Paragraphs>
  <Slides>9</Slides>
  <Notes>9</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Office テーマ</vt:lpstr>
      <vt:lpstr>シート</vt:lpstr>
      <vt:lpstr>NBU 宇宙エレベータープロジェクト</vt:lpstr>
      <vt:lpstr>目次</vt:lpstr>
      <vt:lpstr>昨年度の活動</vt:lpstr>
      <vt:lpstr>大会概要</vt:lpstr>
      <vt:lpstr>昨年度の活動</vt:lpstr>
      <vt:lpstr>昨年度の競技会</vt:lpstr>
      <vt:lpstr>去年の予算</vt:lpstr>
      <vt:lpstr>今後の活動</vt:lpstr>
      <vt:lpstr>ご支援いただきありがとうございました。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NBU 宇宙エレベータープロジェクト</dc:title>
  <dc:creator>本田 桜子</dc:creator>
  <cp:lastModifiedBy>黒川　汐音 s1826019</cp:lastModifiedBy>
  <cp:revision>81</cp:revision>
  <dcterms:created xsi:type="dcterms:W3CDTF">2018-07-18T07:09:59Z</dcterms:created>
  <dcterms:modified xsi:type="dcterms:W3CDTF">2020-11-18T09:26:52Z</dcterms:modified>
</cp:coreProperties>
</file>