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1"/>
  </p:sldMasterIdLst>
  <p:notesMasterIdLst>
    <p:notesMasterId r:id="rId14"/>
  </p:notesMasterIdLst>
  <p:sldIdLst>
    <p:sldId id="256" r:id="rId2"/>
    <p:sldId id="257" r:id="rId3"/>
    <p:sldId id="269" r:id="rId4"/>
    <p:sldId id="258" r:id="rId5"/>
    <p:sldId id="259" r:id="rId6"/>
    <p:sldId id="260" r:id="rId7"/>
    <p:sldId id="268" r:id="rId8"/>
    <p:sldId id="271" r:id="rId9"/>
    <p:sldId id="261" r:id="rId10"/>
    <p:sldId id="262"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69" autoAdjust="0"/>
    <p:restoredTop sz="62363" autoAdjust="0"/>
  </p:normalViewPr>
  <p:slideViewPr>
    <p:cSldViewPr snapToGrid="0">
      <p:cViewPr varScale="1">
        <p:scale>
          <a:sx n="76" d="100"/>
          <a:sy n="76" d="100"/>
        </p:scale>
        <p:origin x="164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29B468-EE58-4E1B-B2BD-5911CEAC9217}"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57E4C3FA-022A-4643-9D34-6BB621DB5530}">
      <dgm:prSet/>
      <dgm:spPr/>
      <dgm:t>
        <a:bodyPr/>
        <a:lstStyle/>
        <a:p>
          <a:r>
            <a:rPr kumimoji="1" lang="en-US" dirty="0"/>
            <a:t>1</a:t>
          </a:r>
          <a:r>
            <a:rPr kumimoji="1" lang="ja-JP"/>
            <a:t>・・・宇宙エレベータプロジェクトとは</a:t>
          </a:r>
          <a:endParaRPr lang="en-US" dirty="0"/>
        </a:p>
      </dgm:t>
    </dgm:pt>
    <dgm:pt modelId="{063ECA7A-3DAF-494F-A252-BA840E8856B7}" type="parTrans" cxnId="{33D4646A-AD23-430F-B2E9-66013CDC9B40}">
      <dgm:prSet/>
      <dgm:spPr/>
      <dgm:t>
        <a:bodyPr/>
        <a:lstStyle/>
        <a:p>
          <a:endParaRPr lang="en-US"/>
        </a:p>
      </dgm:t>
    </dgm:pt>
    <dgm:pt modelId="{0966409B-D3E8-4F6F-9D7A-9A69E4651EE7}" type="sibTrans" cxnId="{33D4646A-AD23-430F-B2E9-66013CDC9B40}">
      <dgm:prSet/>
      <dgm:spPr/>
      <dgm:t>
        <a:bodyPr/>
        <a:lstStyle/>
        <a:p>
          <a:endParaRPr lang="en-US"/>
        </a:p>
      </dgm:t>
    </dgm:pt>
    <dgm:pt modelId="{D25722C3-B0C7-4A95-B9E3-375C54C9EA29}">
      <dgm:prSet/>
      <dgm:spPr/>
      <dgm:t>
        <a:bodyPr/>
        <a:lstStyle/>
        <a:p>
          <a:r>
            <a:rPr kumimoji="1" lang="en-US" dirty="0"/>
            <a:t>2</a:t>
          </a:r>
          <a:r>
            <a:rPr kumimoji="1" lang="ja-JP"/>
            <a:t>・・・大会について</a:t>
          </a:r>
          <a:endParaRPr lang="en-US" dirty="0"/>
        </a:p>
      </dgm:t>
    </dgm:pt>
    <dgm:pt modelId="{20939A2E-CDB5-494A-9B2F-EFD32DE4FFE3}" type="parTrans" cxnId="{2468C7C8-9B9F-409B-A643-7F0C612DFFB7}">
      <dgm:prSet/>
      <dgm:spPr/>
      <dgm:t>
        <a:bodyPr/>
        <a:lstStyle/>
        <a:p>
          <a:endParaRPr lang="en-US"/>
        </a:p>
      </dgm:t>
    </dgm:pt>
    <dgm:pt modelId="{69F298AD-DC76-4303-B77B-BA3961E25F67}" type="sibTrans" cxnId="{2468C7C8-9B9F-409B-A643-7F0C612DFFB7}">
      <dgm:prSet/>
      <dgm:spPr/>
      <dgm:t>
        <a:bodyPr/>
        <a:lstStyle/>
        <a:p>
          <a:endParaRPr lang="en-US"/>
        </a:p>
      </dgm:t>
    </dgm:pt>
    <dgm:pt modelId="{B5EDF8A2-F5F7-4F4A-95C2-ED045E3F6B9C}">
      <dgm:prSet/>
      <dgm:spPr/>
      <dgm:t>
        <a:bodyPr/>
        <a:lstStyle/>
        <a:p>
          <a:r>
            <a:rPr kumimoji="1" lang="en-US" dirty="0"/>
            <a:t>3</a:t>
          </a:r>
          <a:r>
            <a:rPr kumimoji="1" lang="ja-JP"/>
            <a:t>・・・作業日程</a:t>
          </a:r>
          <a:endParaRPr lang="en-US" dirty="0"/>
        </a:p>
      </dgm:t>
    </dgm:pt>
    <dgm:pt modelId="{66DA8865-6012-42D1-88E6-9616231E7E0F}" type="parTrans" cxnId="{43C9BC1A-7BAC-4CC6-8BF9-C9FDB242FD60}">
      <dgm:prSet/>
      <dgm:spPr/>
      <dgm:t>
        <a:bodyPr/>
        <a:lstStyle/>
        <a:p>
          <a:endParaRPr lang="en-US"/>
        </a:p>
      </dgm:t>
    </dgm:pt>
    <dgm:pt modelId="{8CB817DD-2617-4889-BEEC-C7055635E701}" type="sibTrans" cxnId="{43C9BC1A-7BAC-4CC6-8BF9-C9FDB242FD60}">
      <dgm:prSet/>
      <dgm:spPr/>
      <dgm:t>
        <a:bodyPr/>
        <a:lstStyle/>
        <a:p>
          <a:endParaRPr lang="en-US"/>
        </a:p>
      </dgm:t>
    </dgm:pt>
    <dgm:pt modelId="{261F140C-9FB4-4D5E-8FB8-B8B5C78DBCAD}">
      <dgm:prSet/>
      <dgm:spPr/>
      <dgm:t>
        <a:bodyPr/>
        <a:lstStyle/>
        <a:p>
          <a:r>
            <a:rPr kumimoji="1" lang="en-US" dirty="0"/>
            <a:t>4</a:t>
          </a:r>
          <a:r>
            <a:rPr kumimoji="1" lang="ja-JP"/>
            <a:t>・・・活動予算</a:t>
          </a:r>
          <a:endParaRPr lang="en-US" dirty="0"/>
        </a:p>
      </dgm:t>
    </dgm:pt>
    <dgm:pt modelId="{8C757992-1A46-4060-AB67-E3D24EDF8803}" type="parTrans" cxnId="{E7AE7858-B410-472C-A8A1-700C3E4D0BB2}">
      <dgm:prSet/>
      <dgm:spPr/>
      <dgm:t>
        <a:bodyPr/>
        <a:lstStyle/>
        <a:p>
          <a:endParaRPr lang="en-US"/>
        </a:p>
      </dgm:t>
    </dgm:pt>
    <dgm:pt modelId="{7C723C93-0BC6-4390-991F-6B56B7E98892}" type="sibTrans" cxnId="{E7AE7858-B410-472C-A8A1-700C3E4D0BB2}">
      <dgm:prSet/>
      <dgm:spPr/>
      <dgm:t>
        <a:bodyPr/>
        <a:lstStyle/>
        <a:p>
          <a:endParaRPr lang="en-US"/>
        </a:p>
      </dgm:t>
    </dgm:pt>
    <dgm:pt modelId="{613C880F-1847-46FF-A66C-6090764DE387}">
      <dgm:prSet/>
      <dgm:spPr/>
      <dgm:t>
        <a:bodyPr/>
        <a:lstStyle/>
        <a:p>
          <a:r>
            <a:rPr kumimoji="1" lang="en-US" dirty="0"/>
            <a:t>5</a:t>
          </a:r>
          <a:r>
            <a:rPr kumimoji="1" lang="ja-JP"/>
            <a:t>・・・最後に</a:t>
          </a:r>
          <a:endParaRPr lang="en-US" dirty="0"/>
        </a:p>
      </dgm:t>
    </dgm:pt>
    <dgm:pt modelId="{15BD9195-C1A1-4A97-B92E-DE69F7E9D6DD}" type="parTrans" cxnId="{AB2B6BE8-7D08-4564-AC54-BBEC22C1CFF3}">
      <dgm:prSet/>
      <dgm:spPr/>
      <dgm:t>
        <a:bodyPr/>
        <a:lstStyle/>
        <a:p>
          <a:endParaRPr lang="en-US"/>
        </a:p>
      </dgm:t>
    </dgm:pt>
    <dgm:pt modelId="{026B703D-C2F6-421A-A18E-49C3CFC5F850}" type="sibTrans" cxnId="{AB2B6BE8-7D08-4564-AC54-BBEC22C1CFF3}">
      <dgm:prSet/>
      <dgm:spPr/>
      <dgm:t>
        <a:bodyPr/>
        <a:lstStyle/>
        <a:p>
          <a:endParaRPr lang="en-US"/>
        </a:p>
      </dgm:t>
    </dgm:pt>
    <dgm:pt modelId="{009FA214-75AF-E149-A25D-5F409D10CD97}" type="pres">
      <dgm:prSet presAssocID="{0129B468-EE58-4E1B-B2BD-5911CEAC9217}" presName="vert0" presStyleCnt="0">
        <dgm:presLayoutVars>
          <dgm:dir/>
          <dgm:animOne val="branch"/>
          <dgm:animLvl val="lvl"/>
        </dgm:presLayoutVars>
      </dgm:prSet>
      <dgm:spPr/>
    </dgm:pt>
    <dgm:pt modelId="{CBDA2D04-821B-6048-9F8D-68140F8DD799}" type="pres">
      <dgm:prSet presAssocID="{57E4C3FA-022A-4643-9D34-6BB621DB5530}" presName="thickLine" presStyleLbl="alignNode1" presStyleIdx="0" presStyleCnt="5"/>
      <dgm:spPr/>
    </dgm:pt>
    <dgm:pt modelId="{1D68BB0F-B6BE-344E-AFEC-CEDBD59B2BA5}" type="pres">
      <dgm:prSet presAssocID="{57E4C3FA-022A-4643-9D34-6BB621DB5530}" presName="horz1" presStyleCnt="0"/>
      <dgm:spPr/>
    </dgm:pt>
    <dgm:pt modelId="{FDBF27B1-FA1B-3945-8988-30A772A1C4D0}" type="pres">
      <dgm:prSet presAssocID="{57E4C3FA-022A-4643-9D34-6BB621DB5530}" presName="tx1" presStyleLbl="revTx" presStyleIdx="0" presStyleCnt="5"/>
      <dgm:spPr/>
    </dgm:pt>
    <dgm:pt modelId="{BA538199-A4E8-5344-BD3C-6C7AD191EE49}" type="pres">
      <dgm:prSet presAssocID="{57E4C3FA-022A-4643-9D34-6BB621DB5530}" presName="vert1" presStyleCnt="0"/>
      <dgm:spPr/>
    </dgm:pt>
    <dgm:pt modelId="{2E4691BF-5249-9044-94E1-C3EBADC998EA}" type="pres">
      <dgm:prSet presAssocID="{D25722C3-B0C7-4A95-B9E3-375C54C9EA29}" presName="thickLine" presStyleLbl="alignNode1" presStyleIdx="1" presStyleCnt="5"/>
      <dgm:spPr/>
    </dgm:pt>
    <dgm:pt modelId="{D1A32AA8-A0F4-4842-8CE8-7F5C136A7FD4}" type="pres">
      <dgm:prSet presAssocID="{D25722C3-B0C7-4A95-B9E3-375C54C9EA29}" presName="horz1" presStyleCnt="0"/>
      <dgm:spPr/>
    </dgm:pt>
    <dgm:pt modelId="{FD399A29-085B-1A4E-BE17-8BE110941C9B}" type="pres">
      <dgm:prSet presAssocID="{D25722C3-B0C7-4A95-B9E3-375C54C9EA29}" presName="tx1" presStyleLbl="revTx" presStyleIdx="1" presStyleCnt="5"/>
      <dgm:spPr/>
    </dgm:pt>
    <dgm:pt modelId="{508EA736-8F0D-6145-BE36-57375579CE10}" type="pres">
      <dgm:prSet presAssocID="{D25722C3-B0C7-4A95-B9E3-375C54C9EA29}" presName="vert1" presStyleCnt="0"/>
      <dgm:spPr/>
    </dgm:pt>
    <dgm:pt modelId="{E68AE25F-C38D-4E4E-BB57-188EC77A721C}" type="pres">
      <dgm:prSet presAssocID="{B5EDF8A2-F5F7-4F4A-95C2-ED045E3F6B9C}" presName="thickLine" presStyleLbl="alignNode1" presStyleIdx="2" presStyleCnt="5"/>
      <dgm:spPr/>
    </dgm:pt>
    <dgm:pt modelId="{25048B5D-1186-4D4B-932E-9D5E77F9C21F}" type="pres">
      <dgm:prSet presAssocID="{B5EDF8A2-F5F7-4F4A-95C2-ED045E3F6B9C}" presName="horz1" presStyleCnt="0"/>
      <dgm:spPr/>
    </dgm:pt>
    <dgm:pt modelId="{DAF72A9F-6043-A64A-808A-6F946541B32A}" type="pres">
      <dgm:prSet presAssocID="{B5EDF8A2-F5F7-4F4A-95C2-ED045E3F6B9C}" presName="tx1" presStyleLbl="revTx" presStyleIdx="2" presStyleCnt="5"/>
      <dgm:spPr/>
    </dgm:pt>
    <dgm:pt modelId="{1957219F-7D11-B245-B973-310D2DF391C0}" type="pres">
      <dgm:prSet presAssocID="{B5EDF8A2-F5F7-4F4A-95C2-ED045E3F6B9C}" presName="vert1" presStyleCnt="0"/>
      <dgm:spPr/>
    </dgm:pt>
    <dgm:pt modelId="{9253A831-7101-D14D-9960-72E77590BAB4}" type="pres">
      <dgm:prSet presAssocID="{261F140C-9FB4-4D5E-8FB8-B8B5C78DBCAD}" presName="thickLine" presStyleLbl="alignNode1" presStyleIdx="3" presStyleCnt="5"/>
      <dgm:spPr/>
    </dgm:pt>
    <dgm:pt modelId="{C917DF64-A22D-474C-A71F-08486E8612FF}" type="pres">
      <dgm:prSet presAssocID="{261F140C-9FB4-4D5E-8FB8-B8B5C78DBCAD}" presName="horz1" presStyleCnt="0"/>
      <dgm:spPr/>
    </dgm:pt>
    <dgm:pt modelId="{B898A692-4A13-1141-AC4C-435F3B1B7A92}" type="pres">
      <dgm:prSet presAssocID="{261F140C-9FB4-4D5E-8FB8-B8B5C78DBCAD}" presName="tx1" presStyleLbl="revTx" presStyleIdx="3" presStyleCnt="5"/>
      <dgm:spPr/>
    </dgm:pt>
    <dgm:pt modelId="{312D2CA9-4157-C842-8F05-4F6362AF2114}" type="pres">
      <dgm:prSet presAssocID="{261F140C-9FB4-4D5E-8FB8-B8B5C78DBCAD}" presName="vert1" presStyleCnt="0"/>
      <dgm:spPr/>
    </dgm:pt>
    <dgm:pt modelId="{B80A2C34-8B8E-C645-8CA9-EAEEAEBC616C}" type="pres">
      <dgm:prSet presAssocID="{613C880F-1847-46FF-A66C-6090764DE387}" presName="thickLine" presStyleLbl="alignNode1" presStyleIdx="4" presStyleCnt="5"/>
      <dgm:spPr/>
    </dgm:pt>
    <dgm:pt modelId="{2EB98305-85BC-8843-A681-1176CE907ADB}" type="pres">
      <dgm:prSet presAssocID="{613C880F-1847-46FF-A66C-6090764DE387}" presName="horz1" presStyleCnt="0"/>
      <dgm:spPr/>
    </dgm:pt>
    <dgm:pt modelId="{0B8E45DD-0CC6-C74B-B5E5-8B345CB28F25}" type="pres">
      <dgm:prSet presAssocID="{613C880F-1847-46FF-A66C-6090764DE387}" presName="tx1" presStyleLbl="revTx" presStyleIdx="4" presStyleCnt="5"/>
      <dgm:spPr/>
    </dgm:pt>
    <dgm:pt modelId="{526E6BD2-4FC0-2B44-8EF6-3A073FAD024E}" type="pres">
      <dgm:prSet presAssocID="{613C880F-1847-46FF-A66C-6090764DE387}" presName="vert1" presStyleCnt="0"/>
      <dgm:spPr/>
    </dgm:pt>
  </dgm:ptLst>
  <dgm:cxnLst>
    <dgm:cxn modelId="{43C9BC1A-7BAC-4CC6-8BF9-C9FDB242FD60}" srcId="{0129B468-EE58-4E1B-B2BD-5911CEAC9217}" destId="{B5EDF8A2-F5F7-4F4A-95C2-ED045E3F6B9C}" srcOrd="2" destOrd="0" parTransId="{66DA8865-6012-42D1-88E6-9616231E7E0F}" sibTransId="{8CB817DD-2617-4889-BEEC-C7055635E701}"/>
    <dgm:cxn modelId="{BEE31D3E-F438-7441-9487-B0B0081343F8}" type="presOf" srcId="{57E4C3FA-022A-4643-9D34-6BB621DB5530}" destId="{FDBF27B1-FA1B-3945-8988-30A772A1C4D0}" srcOrd="0" destOrd="0" presId="urn:microsoft.com/office/officeart/2008/layout/LinedList"/>
    <dgm:cxn modelId="{48A7E33F-FA8F-354B-9F4F-6872FBC907BE}" type="presOf" srcId="{613C880F-1847-46FF-A66C-6090764DE387}" destId="{0B8E45DD-0CC6-C74B-B5E5-8B345CB28F25}" srcOrd="0" destOrd="0" presId="urn:microsoft.com/office/officeart/2008/layout/LinedList"/>
    <dgm:cxn modelId="{E7AE7858-B410-472C-A8A1-700C3E4D0BB2}" srcId="{0129B468-EE58-4E1B-B2BD-5911CEAC9217}" destId="{261F140C-9FB4-4D5E-8FB8-B8B5C78DBCAD}" srcOrd="3" destOrd="0" parTransId="{8C757992-1A46-4060-AB67-E3D24EDF8803}" sibTransId="{7C723C93-0BC6-4390-991F-6B56B7E98892}"/>
    <dgm:cxn modelId="{33D4646A-AD23-430F-B2E9-66013CDC9B40}" srcId="{0129B468-EE58-4E1B-B2BD-5911CEAC9217}" destId="{57E4C3FA-022A-4643-9D34-6BB621DB5530}" srcOrd="0" destOrd="0" parTransId="{063ECA7A-3DAF-494F-A252-BA840E8856B7}" sibTransId="{0966409B-D3E8-4F6F-9D7A-9A69E4651EE7}"/>
    <dgm:cxn modelId="{26BCC16D-D1B7-9447-BA6E-54385D502C23}" type="presOf" srcId="{0129B468-EE58-4E1B-B2BD-5911CEAC9217}" destId="{009FA214-75AF-E149-A25D-5F409D10CD97}" srcOrd="0" destOrd="0" presId="urn:microsoft.com/office/officeart/2008/layout/LinedList"/>
    <dgm:cxn modelId="{ADF91EC5-1F1D-5B4A-9BD7-69E361D84CC9}" type="presOf" srcId="{D25722C3-B0C7-4A95-B9E3-375C54C9EA29}" destId="{FD399A29-085B-1A4E-BE17-8BE110941C9B}" srcOrd="0" destOrd="0" presId="urn:microsoft.com/office/officeart/2008/layout/LinedList"/>
    <dgm:cxn modelId="{2468C7C8-9B9F-409B-A643-7F0C612DFFB7}" srcId="{0129B468-EE58-4E1B-B2BD-5911CEAC9217}" destId="{D25722C3-B0C7-4A95-B9E3-375C54C9EA29}" srcOrd="1" destOrd="0" parTransId="{20939A2E-CDB5-494A-9B2F-EFD32DE4FFE3}" sibTransId="{69F298AD-DC76-4303-B77B-BA3961E25F67}"/>
    <dgm:cxn modelId="{CDAAC3DB-0AA1-224A-985A-D93CB76650C6}" type="presOf" srcId="{261F140C-9FB4-4D5E-8FB8-B8B5C78DBCAD}" destId="{B898A692-4A13-1141-AC4C-435F3B1B7A92}" srcOrd="0" destOrd="0" presId="urn:microsoft.com/office/officeart/2008/layout/LinedList"/>
    <dgm:cxn modelId="{AB2B6BE8-7D08-4564-AC54-BBEC22C1CFF3}" srcId="{0129B468-EE58-4E1B-B2BD-5911CEAC9217}" destId="{613C880F-1847-46FF-A66C-6090764DE387}" srcOrd="4" destOrd="0" parTransId="{15BD9195-C1A1-4A97-B92E-DE69F7E9D6DD}" sibTransId="{026B703D-C2F6-421A-A18E-49C3CFC5F850}"/>
    <dgm:cxn modelId="{9C6CD5F2-F4F9-1C48-92E8-B0930FCECE09}" type="presOf" srcId="{B5EDF8A2-F5F7-4F4A-95C2-ED045E3F6B9C}" destId="{DAF72A9F-6043-A64A-808A-6F946541B32A}" srcOrd="0" destOrd="0" presId="urn:microsoft.com/office/officeart/2008/layout/LinedList"/>
    <dgm:cxn modelId="{5FD79368-51F8-614F-B349-12FEBE2D6DBF}" type="presParOf" srcId="{009FA214-75AF-E149-A25D-5F409D10CD97}" destId="{CBDA2D04-821B-6048-9F8D-68140F8DD799}" srcOrd="0" destOrd="0" presId="urn:microsoft.com/office/officeart/2008/layout/LinedList"/>
    <dgm:cxn modelId="{9CABFE7D-AE3A-754C-BC92-6531C22885B2}" type="presParOf" srcId="{009FA214-75AF-E149-A25D-5F409D10CD97}" destId="{1D68BB0F-B6BE-344E-AFEC-CEDBD59B2BA5}" srcOrd="1" destOrd="0" presId="urn:microsoft.com/office/officeart/2008/layout/LinedList"/>
    <dgm:cxn modelId="{77D7DB41-3152-4046-B6FB-640279247151}" type="presParOf" srcId="{1D68BB0F-B6BE-344E-AFEC-CEDBD59B2BA5}" destId="{FDBF27B1-FA1B-3945-8988-30A772A1C4D0}" srcOrd="0" destOrd="0" presId="urn:microsoft.com/office/officeart/2008/layout/LinedList"/>
    <dgm:cxn modelId="{D236E6B5-789B-F04C-A09C-CFCED870A63B}" type="presParOf" srcId="{1D68BB0F-B6BE-344E-AFEC-CEDBD59B2BA5}" destId="{BA538199-A4E8-5344-BD3C-6C7AD191EE49}" srcOrd="1" destOrd="0" presId="urn:microsoft.com/office/officeart/2008/layout/LinedList"/>
    <dgm:cxn modelId="{B5D64A18-B7B8-1149-88FE-EF779612BF76}" type="presParOf" srcId="{009FA214-75AF-E149-A25D-5F409D10CD97}" destId="{2E4691BF-5249-9044-94E1-C3EBADC998EA}" srcOrd="2" destOrd="0" presId="urn:microsoft.com/office/officeart/2008/layout/LinedList"/>
    <dgm:cxn modelId="{7AEA0969-1C84-5D4F-A911-278ACF92DDBB}" type="presParOf" srcId="{009FA214-75AF-E149-A25D-5F409D10CD97}" destId="{D1A32AA8-A0F4-4842-8CE8-7F5C136A7FD4}" srcOrd="3" destOrd="0" presId="urn:microsoft.com/office/officeart/2008/layout/LinedList"/>
    <dgm:cxn modelId="{F755500F-5DE8-E94D-8F7D-5B465A6B4D77}" type="presParOf" srcId="{D1A32AA8-A0F4-4842-8CE8-7F5C136A7FD4}" destId="{FD399A29-085B-1A4E-BE17-8BE110941C9B}" srcOrd="0" destOrd="0" presId="urn:microsoft.com/office/officeart/2008/layout/LinedList"/>
    <dgm:cxn modelId="{93D86243-113A-9247-A3E4-976A9385A339}" type="presParOf" srcId="{D1A32AA8-A0F4-4842-8CE8-7F5C136A7FD4}" destId="{508EA736-8F0D-6145-BE36-57375579CE10}" srcOrd="1" destOrd="0" presId="urn:microsoft.com/office/officeart/2008/layout/LinedList"/>
    <dgm:cxn modelId="{731E2C99-5790-5648-85D2-D7A491E36708}" type="presParOf" srcId="{009FA214-75AF-E149-A25D-5F409D10CD97}" destId="{E68AE25F-C38D-4E4E-BB57-188EC77A721C}" srcOrd="4" destOrd="0" presId="urn:microsoft.com/office/officeart/2008/layout/LinedList"/>
    <dgm:cxn modelId="{1C953B39-823C-0542-A944-7E82FCA67373}" type="presParOf" srcId="{009FA214-75AF-E149-A25D-5F409D10CD97}" destId="{25048B5D-1186-4D4B-932E-9D5E77F9C21F}" srcOrd="5" destOrd="0" presId="urn:microsoft.com/office/officeart/2008/layout/LinedList"/>
    <dgm:cxn modelId="{4FBB03E5-D2E8-484D-A5DA-2940E6823CA8}" type="presParOf" srcId="{25048B5D-1186-4D4B-932E-9D5E77F9C21F}" destId="{DAF72A9F-6043-A64A-808A-6F946541B32A}" srcOrd="0" destOrd="0" presId="urn:microsoft.com/office/officeart/2008/layout/LinedList"/>
    <dgm:cxn modelId="{0926517C-5FD6-BD42-868B-961D34852C11}" type="presParOf" srcId="{25048B5D-1186-4D4B-932E-9D5E77F9C21F}" destId="{1957219F-7D11-B245-B973-310D2DF391C0}" srcOrd="1" destOrd="0" presId="urn:microsoft.com/office/officeart/2008/layout/LinedList"/>
    <dgm:cxn modelId="{057DFBFE-1852-FD43-8849-F6455F47F958}" type="presParOf" srcId="{009FA214-75AF-E149-A25D-5F409D10CD97}" destId="{9253A831-7101-D14D-9960-72E77590BAB4}" srcOrd="6" destOrd="0" presId="urn:microsoft.com/office/officeart/2008/layout/LinedList"/>
    <dgm:cxn modelId="{0DB13345-71D7-904C-BBB0-1370CF265D13}" type="presParOf" srcId="{009FA214-75AF-E149-A25D-5F409D10CD97}" destId="{C917DF64-A22D-474C-A71F-08486E8612FF}" srcOrd="7" destOrd="0" presId="urn:microsoft.com/office/officeart/2008/layout/LinedList"/>
    <dgm:cxn modelId="{4B9D230F-0498-4247-BB02-B1A941A67C6D}" type="presParOf" srcId="{C917DF64-A22D-474C-A71F-08486E8612FF}" destId="{B898A692-4A13-1141-AC4C-435F3B1B7A92}" srcOrd="0" destOrd="0" presId="urn:microsoft.com/office/officeart/2008/layout/LinedList"/>
    <dgm:cxn modelId="{5BAB26E5-513F-0443-89B9-A2D5C67F63A1}" type="presParOf" srcId="{C917DF64-A22D-474C-A71F-08486E8612FF}" destId="{312D2CA9-4157-C842-8F05-4F6362AF2114}" srcOrd="1" destOrd="0" presId="urn:microsoft.com/office/officeart/2008/layout/LinedList"/>
    <dgm:cxn modelId="{3750A5C6-7DB5-9841-AA5A-E955591A7278}" type="presParOf" srcId="{009FA214-75AF-E149-A25D-5F409D10CD97}" destId="{B80A2C34-8B8E-C645-8CA9-EAEEAEBC616C}" srcOrd="8" destOrd="0" presId="urn:microsoft.com/office/officeart/2008/layout/LinedList"/>
    <dgm:cxn modelId="{50F09D9A-AD7E-0848-ACD7-DA2595C66A79}" type="presParOf" srcId="{009FA214-75AF-E149-A25D-5F409D10CD97}" destId="{2EB98305-85BC-8843-A681-1176CE907ADB}" srcOrd="9" destOrd="0" presId="urn:microsoft.com/office/officeart/2008/layout/LinedList"/>
    <dgm:cxn modelId="{9E7078A3-0C3D-8441-9190-7F2CD19423BA}" type="presParOf" srcId="{2EB98305-85BC-8843-A681-1176CE907ADB}" destId="{0B8E45DD-0CC6-C74B-B5E5-8B345CB28F25}" srcOrd="0" destOrd="0" presId="urn:microsoft.com/office/officeart/2008/layout/LinedList"/>
    <dgm:cxn modelId="{9F284180-B37E-1646-9348-FECEAA921E07}" type="presParOf" srcId="{2EB98305-85BC-8843-A681-1176CE907ADB}" destId="{526E6BD2-4FC0-2B44-8EF6-3A073FAD024E}"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A2D04-821B-6048-9F8D-68140F8DD799}">
      <dsp:nvSpPr>
        <dsp:cNvPr id="0" name=""/>
        <dsp:cNvSpPr/>
      </dsp:nvSpPr>
      <dsp:spPr>
        <a:xfrm>
          <a:off x="0" y="631"/>
          <a:ext cx="5741533"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BF27B1-FA1B-3945-8988-30A772A1C4D0}">
      <dsp:nvSpPr>
        <dsp:cNvPr id="0" name=""/>
        <dsp:cNvSpPr/>
      </dsp:nvSpPr>
      <dsp:spPr>
        <a:xfrm>
          <a:off x="0" y="631"/>
          <a:ext cx="5741533" cy="1033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kumimoji="1" lang="en-US" sz="2800" kern="1200" dirty="0"/>
            <a:t>1</a:t>
          </a:r>
          <a:r>
            <a:rPr kumimoji="1" lang="ja-JP" sz="2800" kern="1200"/>
            <a:t>・・・宇宙エレベータプロジェクトとは</a:t>
          </a:r>
          <a:endParaRPr lang="en-US" sz="2800" kern="1200" dirty="0"/>
        </a:p>
      </dsp:txBody>
      <dsp:txXfrm>
        <a:off x="0" y="631"/>
        <a:ext cx="5741533" cy="1033944"/>
      </dsp:txXfrm>
    </dsp:sp>
    <dsp:sp modelId="{2E4691BF-5249-9044-94E1-C3EBADC998EA}">
      <dsp:nvSpPr>
        <dsp:cNvPr id="0" name=""/>
        <dsp:cNvSpPr/>
      </dsp:nvSpPr>
      <dsp:spPr>
        <a:xfrm>
          <a:off x="0" y="1034575"/>
          <a:ext cx="5741533"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399A29-085B-1A4E-BE17-8BE110941C9B}">
      <dsp:nvSpPr>
        <dsp:cNvPr id="0" name=""/>
        <dsp:cNvSpPr/>
      </dsp:nvSpPr>
      <dsp:spPr>
        <a:xfrm>
          <a:off x="0" y="1034575"/>
          <a:ext cx="5741533" cy="1033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kumimoji="1" lang="en-US" sz="2800" kern="1200" dirty="0"/>
            <a:t>2</a:t>
          </a:r>
          <a:r>
            <a:rPr kumimoji="1" lang="ja-JP" sz="2800" kern="1200"/>
            <a:t>・・・大会について</a:t>
          </a:r>
          <a:endParaRPr lang="en-US" sz="2800" kern="1200" dirty="0"/>
        </a:p>
      </dsp:txBody>
      <dsp:txXfrm>
        <a:off x="0" y="1034575"/>
        <a:ext cx="5741533" cy="1033944"/>
      </dsp:txXfrm>
    </dsp:sp>
    <dsp:sp modelId="{E68AE25F-C38D-4E4E-BB57-188EC77A721C}">
      <dsp:nvSpPr>
        <dsp:cNvPr id="0" name=""/>
        <dsp:cNvSpPr/>
      </dsp:nvSpPr>
      <dsp:spPr>
        <a:xfrm>
          <a:off x="0" y="2068519"/>
          <a:ext cx="5741533"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F72A9F-6043-A64A-808A-6F946541B32A}">
      <dsp:nvSpPr>
        <dsp:cNvPr id="0" name=""/>
        <dsp:cNvSpPr/>
      </dsp:nvSpPr>
      <dsp:spPr>
        <a:xfrm>
          <a:off x="0" y="2068519"/>
          <a:ext cx="5741533" cy="1033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kumimoji="1" lang="en-US" sz="2800" kern="1200" dirty="0"/>
            <a:t>3</a:t>
          </a:r>
          <a:r>
            <a:rPr kumimoji="1" lang="ja-JP" sz="2800" kern="1200"/>
            <a:t>・・・作業日程</a:t>
          </a:r>
          <a:endParaRPr lang="en-US" sz="2800" kern="1200" dirty="0"/>
        </a:p>
      </dsp:txBody>
      <dsp:txXfrm>
        <a:off x="0" y="2068519"/>
        <a:ext cx="5741533" cy="1033944"/>
      </dsp:txXfrm>
    </dsp:sp>
    <dsp:sp modelId="{9253A831-7101-D14D-9960-72E77590BAB4}">
      <dsp:nvSpPr>
        <dsp:cNvPr id="0" name=""/>
        <dsp:cNvSpPr/>
      </dsp:nvSpPr>
      <dsp:spPr>
        <a:xfrm>
          <a:off x="0" y="3102463"/>
          <a:ext cx="5741533"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98A692-4A13-1141-AC4C-435F3B1B7A92}">
      <dsp:nvSpPr>
        <dsp:cNvPr id="0" name=""/>
        <dsp:cNvSpPr/>
      </dsp:nvSpPr>
      <dsp:spPr>
        <a:xfrm>
          <a:off x="0" y="3102463"/>
          <a:ext cx="5741533" cy="1033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kumimoji="1" lang="en-US" sz="2800" kern="1200" dirty="0"/>
            <a:t>4</a:t>
          </a:r>
          <a:r>
            <a:rPr kumimoji="1" lang="ja-JP" sz="2800" kern="1200"/>
            <a:t>・・・活動予算</a:t>
          </a:r>
          <a:endParaRPr lang="en-US" sz="2800" kern="1200" dirty="0"/>
        </a:p>
      </dsp:txBody>
      <dsp:txXfrm>
        <a:off x="0" y="3102463"/>
        <a:ext cx="5741533" cy="1033944"/>
      </dsp:txXfrm>
    </dsp:sp>
    <dsp:sp modelId="{B80A2C34-8B8E-C645-8CA9-EAEEAEBC616C}">
      <dsp:nvSpPr>
        <dsp:cNvPr id="0" name=""/>
        <dsp:cNvSpPr/>
      </dsp:nvSpPr>
      <dsp:spPr>
        <a:xfrm>
          <a:off x="0" y="4136407"/>
          <a:ext cx="5741533" cy="0"/>
        </a:xfrm>
        <a:prstGeom prst="lin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8E45DD-0CC6-C74B-B5E5-8B345CB28F25}">
      <dsp:nvSpPr>
        <dsp:cNvPr id="0" name=""/>
        <dsp:cNvSpPr/>
      </dsp:nvSpPr>
      <dsp:spPr>
        <a:xfrm>
          <a:off x="0" y="4136407"/>
          <a:ext cx="5741533" cy="1033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kumimoji="1" lang="en-US" sz="2800" kern="1200" dirty="0"/>
            <a:t>5</a:t>
          </a:r>
          <a:r>
            <a:rPr kumimoji="1" lang="ja-JP" sz="2800" kern="1200"/>
            <a:t>・・・最後に</a:t>
          </a:r>
          <a:endParaRPr lang="en-US" sz="2800" kern="1200" dirty="0"/>
        </a:p>
      </dsp:txBody>
      <dsp:txXfrm>
        <a:off x="0" y="4136407"/>
        <a:ext cx="5741533" cy="103394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8DF07C-E7B7-4570-BC52-70A515E6A488}" type="datetimeFigureOut">
              <a:rPr kumimoji="1" lang="ja-JP" altLang="en-US" smtClean="0"/>
              <a:t>2020/11/19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F221AE-4CAA-421E-858A-4F6D654B828B}" type="slidenum">
              <a:rPr kumimoji="1" lang="ja-JP" altLang="en-US" smtClean="0"/>
              <a:t>‹#›</a:t>
            </a:fld>
            <a:endParaRPr kumimoji="1" lang="ja-JP" altLang="en-US"/>
          </a:p>
        </p:txBody>
      </p:sp>
    </p:spTree>
    <p:extLst>
      <p:ext uri="{BB962C8B-B14F-4D97-AF65-F5344CB8AC3E}">
        <p14:creationId xmlns:p14="http://schemas.microsoft.com/office/powerpoint/2010/main" val="31246934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では、今から</a:t>
            </a:r>
            <a:r>
              <a:rPr kumimoji="1" lang="en-US" altLang="ja-JP" dirty="0"/>
              <a:t>NBU</a:t>
            </a:r>
            <a:r>
              <a:rPr kumimoji="1" lang="ja-JP" altLang="en-US"/>
              <a:t>宇宙エレベータプロジェクトのものづくりコンテストの発表をはじめさせていただきます。</a:t>
            </a:r>
            <a:endParaRPr kumimoji="1" lang="en-US" altLang="ja-JP" dirty="0"/>
          </a:p>
          <a:p>
            <a:r>
              <a:rPr kumimoji="1" lang="ja-JP" altLang="en-US"/>
              <a:t>発表は航空宇宙工学科２年　岩本築樹と清水健太がさせていただきます。</a:t>
            </a:r>
            <a:endParaRPr kumimoji="1" lang="en-US" altLang="ja-JP" dirty="0"/>
          </a:p>
          <a:p>
            <a:r>
              <a:rPr kumimoji="1" lang="ja-JP" altLang="en-US"/>
              <a:t>よろしくお願いいたします</a:t>
            </a:r>
          </a:p>
        </p:txBody>
      </p:sp>
      <p:sp>
        <p:nvSpPr>
          <p:cNvPr id="4" name="スライド番号プレースホルダー 3"/>
          <p:cNvSpPr>
            <a:spLocks noGrp="1"/>
          </p:cNvSpPr>
          <p:nvPr>
            <p:ph type="sldNum" sz="quarter" idx="5"/>
          </p:nvPr>
        </p:nvSpPr>
        <p:spPr/>
        <p:txBody>
          <a:bodyPr/>
          <a:lstStyle/>
          <a:p>
            <a:fld id="{61F221AE-4CAA-421E-858A-4F6D654B828B}" type="slidenum">
              <a:rPr kumimoji="1" lang="ja-JP" altLang="en-US" smtClean="0"/>
              <a:t>1</a:t>
            </a:fld>
            <a:endParaRPr kumimoji="1" lang="ja-JP" altLang="en-US"/>
          </a:p>
        </p:txBody>
      </p:sp>
    </p:spTree>
    <p:extLst>
      <p:ext uri="{BB962C8B-B14F-4D97-AF65-F5344CB8AC3E}">
        <p14:creationId xmlns:p14="http://schemas.microsoft.com/office/powerpoint/2010/main" val="2510659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こちらが旅費の内訳です</a:t>
            </a:r>
            <a:endParaRPr kumimoji="1" lang="en-US" altLang="ja-JP" dirty="0"/>
          </a:p>
          <a:p>
            <a:r>
              <a:rPr kumimoji="1" lang="ja-JP" altLang="en-US"/>
              <a:t>大会が同じ場所なので、昨年度のものを参照しました。</a:t>
            </a:r>
            <a:endParaRPr kumimoji="1" lang="en-US" altLang="ja-JP" dirty="0"/>
          </a:p>
          <a:p>
            <a:r>
              <a:rPr kumimoji="1" lang="ja-JP" altLang="en-US"/>
              <a:t>こちらが１人　</a:t>
            </a:r>
            <a:r>
              <a:rPr kumimoji="1" lang="en-US" altLang="ja-JP" dirty="0"/>
              <a:t>7</a:t>
            </a:r>
            <a:r>
              <a:rPr kumimoji="1" lang="ja-JP" altLang="en-US"/>
              <a:t>人分</a:t>
            </a:r>
            <a:endParaRPr kumimoji="1" lang="en-US" altLang="ja-JP" dirty="0"/>
          </a:p>
          <a:p>
            <a:r>
              <a:rPr kumimoji="1" lang="ja-JP" altLang="en-US"/>
              <a:t>ので</a:t>
            </a:r>
            <a:endParaRPr kumimoji="1" lang="en-US" altLang="ja-JP" dirty="0"/>
          </a:p>
          <a:p>
            <a:r>
              <a:rPr kumimoji="1" lang="ja-JP" altLang="en-US"/>
              <a:t>先ほど示した</a:t>
            </a:r>
            <a:r>
              <a:rPr kumimoji="1" lang="en-US" altLang="ja-JP" dirty="0"/>
              <a:t>304500</a:t>
            </a:r>
            <a:r>
              <a:rPr kumimoji="1" lang="ja-JP" altLang="en-US"/>
              <a:t>円になっています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61F221AE-4CAA-421E-858A-4F6D654B828B}" type="slidenum">
              <a:rPr kumimoji="1" lang="ja-JP" altLang="en-US" smtClean="0"/>
              <a:t>10</a:t>
            </a:fld>
            <a:endParaRPr kumimoji="1" lang="ja-JP" altLang="en-US"/>
          </a:p>
        </p:txBody>
      </p:sp>
    </p:spTree>
    <p:extLst>
      <p:ext uri="{BB962C8B-B14F-4D97-AF65-F5344CB8AC3E}">
        <p14:creationId xmlns:p14="http://schemas.microsoft.com/office/powerpoint/2010/main" val="1055659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私達は、これから成長していくプロジェクトです。</a:t>
            </a:r>
            <a:endParaRPr kumimoji="1" lang="en-US" altLang="ja-JP" dirty="0"/>
          </a:p>
          <a:p>
            <a:r>
              <a:rPr kumimoji="1" lang="ja-JP" altLang="en-US"/>
              <a:t>是非、大会で十二分に力を発揮させるためにも、満額の２０万お願いしたく思っております。</a:t>
            </a:r>
            <a:endParaRPr kumimoji="1" lang="en-US" altLang="ja-JP" dirty="0"/>
          </a:p>
          <a:p>
            <a:r>
              <a:rPr kumimoji="1" lang="ja-JP" altLang="en-US"/>
              <a:t>よろしくお願いいたします。</a:t>
            </a:r>
          </a:p>
        </p:txBody>
      </p:sp>
      <p:sp>
        <p:nvSpPr>
          <p:cNvPr id="4" name="スライド番号プレースホルダー 3"/>
          <p:cNvSpPr>
            <a:spLocks noGrp="1"/>
          </p:cNvSpPr>
          <p:nvPr>
            <p:ph type="sldNum" sz="quarter" idx="5"/>
          </p:nvPr>
        </p:nvSpPr>
        <p:spPr/>
        <p:txBody>
          <a:bodyPr/>
          <a:lstStyle/>
          <a:p>
            <a:fld id="{61F221AE-4CAA-421E-858A-4F6D654B828B}" type="slidenum">
              <a:rPr kumimoji="1" lang="ja-JP" altLang="en-US" smtClean="0"/>
              <a:t>11</a:t>
            </a:fld>
            <a:endParaRPr kumimoji="1" lang="ja-JP" altLang="en-US"/>
          </a:p>
        </p:txBody>
      </p:sp>
    </p:spTree>
    <p:extLst>
      <p:ext uri="{BB962C8B-B14F-4D97-AF65-F5344CB8AC3E}">
        <p14:creationId xmlns:p14="http://schemas.microsoft.com/office/powerpoint/2010/main" val="3170803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ご清聴ありがとうございました。</a:t>
            </a:r>
          </a:p>
        </p:txBody>
      </p:sp>
      <p:sp>
        <p:nvSpPr>
          <p:cNvPr id="4" name="スライド番号プレースホルダー 3"/>
          <p:cNvSpPr>
            <a:spLocks noGrp="1"/>
          </p:cNvSpPr>
          <p:nvPr>
            <p:ph type="sldNum" sz="quarter" idx="5"/>
          </p:nvPr>
        </p:nvSpPr>
        <p:spPr/>
        <p:txBody>
          <a:bodyPr/>
          <a:lstStyle/>
          <a:p>
            <a:fld id="{61F221AE-4CAA-421E-858A-4F6D654B828B}" type="slidenum">
              <a:rPr kumimoji="1" lang="ja-JP" altLang="en-US" smtClean="0"/>
              <a:t>12</a:t>
            </a:fld>
            <a:endParaRPr kumimoji="1" lang="ja-JP" altLang="en-US"/>
          </a:p>
        </p:txBody>
      </p:sp>
    </p:spTree>
    <p:extLst>
      <p:ext uri="{BB962C8B-B14F-4D97-AF65-F5344CB8AC3E}">
        <p14:creationId xmlns:p14="http://schemas.microsoft.com/office/powerpoint/2010/main" val="2295638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まず今日の発表の流れです。</a:t>
            </a:r>
            <a:endParaRPr kumimoji="1" lang="en-US" altLang="ja-JP" dirty="0"/>
          </a:p>
          <a:p>
            <a:r>
              <a:rPr kumimoji="1" lang="ja-JP" altLang="en-US"/>
              <a:t>初めに宇宙エレベータプロジェクトの紹介、次に大会について、それから作業日程、活動予算、活動する意味について、最後にまとめを行います。</a:t>
            </a:r>
          </a:p>
        </p:txBody>
      </p:sp>
      <p:sp>
        <p:nvSpPr>
          <p:cNvPr id="4" name="スライド番号プレースホルダー 3"/>
          <p:cNvSpPr>
            <a:spLocks noGrp="1"/>
          </p:cNvSpPr>
          <p:nvPr>
            <p:ph type="sldNum" sz="quarter" idx="5"/>
          </p:nvPr>
        </p:nvSpPr>
        <p:spPr/>
        <p:txBody>
          <a:bodyPr/>
          <a:lstStyle/>
          <a:p>
            <a:fld id="{61F221AE-4CAA-421E-858A-4F6D654B828B}" type="slidenum">
              <a:rPr kumimoji="1" lang="ja-JP" altLang="en-US" smtClean="0"/>
              <a:t>2</a:t>
            </a:fld>
            <a:endParaRPr kumimoji="1" lang="ja-JP" altLang="en-US"/>
          </a:p>
        </p:txBody>
      </p:sp>
    </p:spTree>
    <p:extLst>
      <p:ext uri="{BB962C8B-B14F-4D97-AF65-F5344CB8AC3E}">
        <p14:creationId xmlns:p14="http://schemas.microsoft.com/office/powerpoint/2010/main" val="3953198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まず、宇宙エレベーターとは、文字通り地球と宇宙をむすぶこれまでにない輸送機関です。</a:t>
            </a:r>
            <a:endParaRPr kumimoji="1" lang="en-US" altLang="ja-JP" dirty="0"/>
          </a:p>
          <a:p>
            <a:r>
              <a:rPr kumimoji="1" lang="ja-JP" altLang="en-US"/>
              <a:t>少し前までは、空想の技術として考えられていましたが、科学の進歩に伴い現在では地球と宇宙をむすぶ輸送機関として期待を寄せられています。</a:t>
            </a:r>
            <a:endParaRPr kumimoji="1" lang="en-US" altLang="ja-JP" dirty="0"/>
          </a:p>
          <a:p>
            <a:r>
              <a:rPr kumimoji="1" lang="ja-JP" altLang="en-US"/>
              <a:t>宇宙エレベーターのことについて少しご説明させていただきます。</a:t>
            </a:r>
            <a:endParaRPr kumimoji="1" lang="en-US" altLang="ja-JP" dirty="0"/>
          </a:p>
          <a:p>
            <a:r>
              <a:rPr kumimoji="1" lang="ja-JP" altLang="en-US"/>
              <a:t>高度</a:t>
            </a:r>
            <a:r>
              <a:rPr kumimoji="1" lang="en-US" altLang="ja-JP" dirty="0"/>
              <a:t>36000km</a:t>
            </a:r>
            <a:r>
              <a:rPr kumimoji="1" lang="ja-JP" altLang="en-US"/>
              <a:t>のところにある正式同宇宙ステーションと海上または地上をテザーと呼ばれるヒモで行き来するのが宇宙エレベーターです。</a:t>
            </a:r>
            <a:endParaRPr kumimoji="1" lang="en-US" altLang="ja-JP" dirty="0"/>
          </a:p>
        </p:txBody>
      </p:sp>
      <p:sp>
        <p:nvSpPr>
          <p:cNvPr id="4" name="スライド番号プレースホルダー 3"/>
          <p:cNvSpPr>
            <a:spLocks noGrp="1"/>
          </p:cNvSpPr>
          <p:nvPr>
            <p:ph type="sldNum" sz="quarter" idx="10"/>
          </p:nvPr>
        </p:nvSpPr>
        <p:spPr/>
        <p:txBody>
          <a:bodyPr/>
          <a:lstStyle/>
          <a:p>
            <a:fld id="{F89EC020-AF07-48EA-BB17-89C3D893F171}" type="slidenum">
              <a:rPr kumimoji="1" lang="ja-JP" altLang="en-US" smtClean="0"/>
              <a:t>3</a:t>
            </a:fld>
            <a:endParaRPr kumimoji="1" lang="ja-JP" altLang="en-US"/>
          </a:p>
        </p:txBody>
      </p:sp>
    </p:spTree>
    <p:extLst>
      <p:ext uri="{BB962C8B-B14F-4D97-AF65-F5344CB8AC3E}">
        <p14:creationId xmlns:p14="http://schemas.microsoft.com/office/powerpoint/2010/main" val="833068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もし宇宙エレベーターが出来たら、メリットとして、ロケットに比べて、低コストで大量の荷物や人を運ぶことが可能、墜落や爆発の危険がない、天候の影響を受けにくい、有害物質を出さないために地球に優しい、そして何よりも一般人の宇宙旅行が簡単にできるようになるかもしれません。</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今は、このエレベーターを作るのに最適な物質、カーボンナノチューブが発見されたので、研究が加速され、国際会議が開かれるほか、技術開発のための競技コンテストなども毎年開催されています。</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F89EC020-AF07-48EA-BB17-89C3D893F171}" type="slidenum">
              <a:rPr kumimoji="1" lang="ja-JP" altLang="en-US" smtClean="0"/>
              <a:t>4</a:t>
            </a:fld>
            <a:endParaRPr kumimoji="1" lang="ja-JP" altLang="en-US"/>
          </a:p>
        </p:txBody>
      </p:sp>
    </p:spTree>
    <p:extLst>
      <p:ext uri="{BB962C8B-B14F-4D97-AF65-F5344CB8AC3E}">
        <p14:creationId xmlns:p14="http://schemas.microsoft.com/office/powerpoint/2010/main" val="2647850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大会についてご説明させていただきます。</a:t>
            </a:r>
            <a:endParaRPr kumimoji="1" lang="en-US" altLang="ja-JP" dirty="0"/>
          </a:p>
          <a:p>
            <a:r>
              <a:rPr kumimoji="1" lang="ja-JP" altLang="en-US"/>
              <a:t>今年度の大会は、今年の</a:t>
            </a:r>
            <a:r>
              <a:rPr kumimoji="1" lang="en-US" altLang="ja-JP" dirty="0"/>
              <a:t>8</a:t>
            </a:r>
            <a:r>
              <a:rPr kumimoji="1" lang="ja-JP" altLang="en-US"/>
              <a:t>月に福島県南相馬市にある福島ロボットテストフィールドで行われる予定でしたが、新型コロナウイルスの影響で出場中止になりました。</a:t>
            </a:r>
            <a:endParaRPr kumimoji="1" lang="en-US" altLang="ja-JP" dirty="0"/>
          </a:p>
          <a:p>
            <a:r>
              <a:rPr kumimoji="1" lang="ja-JP" altLang="en-US"/>
              <a:t>そのため、私たちは今、来年の大会に向けた活動を行っています。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61F221AE-4CAA-421E-858A-4F6D654B828B}" type="slidenum">
              <a:rPr kumimoji="1" lang="ja-JP" altLang="en-US" smtClean="0"/>
              <a:t>5</a:t>
            </a:fld>
            <a:endParaRPr kumimoji="1" lang="ja-JP" altLang="en-US"/>
          </a:p>
        </p:txBody>
      </p:sp>
    </p:spTree>
    <p:extLst>
      <p:ext uri="{BB962C8B-B14F-4D97-AF65-F5344CB8AC3E}">
        <p14:creationId xmlns:p14="http://schemas.microsoft.com/office/powerpoint/2010/main" val="313045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それがこちらになります。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大会の正式名称が、</a:t>
            </a:r>
            <a:r>
              <a:rPr lang="en-US" altLang="ja-JP" sz="1200" dirty="0" err="1">
                <a:solidFill>
                  <a:srgbClr val="FF0000"/>
                </a:solidFill>
              </a:rPr>
              <a:t>SP</a:t>
            </a:r>
            <a:r>
              <a:rPr lang="en-US" altLang="ja-JP" sz="1200" dirty="0" err="1"/>
              <a:t>ace</a:t>
            </a:r>
            <a:r>
              <a:rPr lang="en-US" altLang="ja-JP" sz="1200" dirty="0"/>
              <a:t>  </a:t>
            </a:r>
            <a:r>
              <a:rPr lang="en-US" altLang="ja-JP" sz="1200" dirty="0">
                <a:solidFill>
                  <a:srgbClr val="FF0000"/>
                </a:solidFill>
              </a:rPr>
              <a:t>E</a:t>
            </a:r>
            <a:r>
              <a:rPr lang="en-US" altLang="ja-JP" sz="1200" dirty="0"/>
              <a:t>levator </a:t>
            </a:r>
            <a:r>
              <a:rPr lang="ja-JP" altLang="en-US" sz="1200"/>
              <a:t> </a:t>
            </a:r>
            <a:r>
              <a:rPr lang="en-US" altLang="ja-JP" sz="1200" dirty="0">
                <a:solidFill>
                  <a:srgbClr val="FF0000"/>
                </a:solidFill>
              </a:rPr>
              <a:t>C</a:t>
            </a:r>
            <a:r>
              <a:rPr lang="en-US" altLang="ja-JP" sz="1200" dirty="0"/>
              <a:t>limber × </a:t>
            </a:r>
            <a:r>
              <a:rPr lang="en-US" altLang="ja-JP" sz="1200" dirty="0">
                <a:solidFill>
                  <a:srgbClr val="FF0000"/>
                </a:solidFill>
              </a:rPr>
              <a:t>R</a:t>
            </a:r>
            <a:r>
              <a:rPr lang="en-US" altLang="ja-JP" sz="1200" dirty="0"/>
              <a:t>obotics </a:t>
            </a:r>
            <a:r>
              <a:rPr lang="en-US" altLang="ja-JP" sz="1200" dirty="0">
                <a:solidFill>
                  <a:srgbClr val="FF0000"/>
                </a:solidFill>
              </a:rPr>
              <a:t>C</a:t>
            </a:r>
            <a:r>
              <a:rPr lang="en-US" altLang="ja-JP" sz="1200" dirty="0"/>
              <a:t>hallenge</a:t>
            </a:r>
            <a:r>
              <a:rPr lang="ja-JP" altLang="en-US" sz="1200"/>
              <a:t>、つまり、クライマーに荷物</a:t>
            </a:r>
            <a:r>
              <a:rPr lang="en-US" altLang="ja-JP" sz="1200" dirty="0"/>
              <a:t>(</a:t>
            </a:r>
            <a:r>
              <a:rPr lang="ja-JP" altLang="en-US" sz="1200"/>
              <a:t>ロボット</a:t>
            </a:r>
            <a:r>
              <a:rPr lang="en-US" altLang="ja-JP" sz="1200" dirty="0"/>
              <a:t>)</a:t>
            </a:r>
            <a:r>
              <a:rPr lang="ja-JP" altLang="en-US" sz="1200"/>
              <a:t>の積載が義務づけられました。</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a:t>この目的として、宇宙空間での作業に使用されるロボット搭載を想定、そのロボットが火星などでの地球外天体での地上部分作業に向けての想定がなされ、</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a:t>また、クライマーと貨物側の連携も重要と考えられています。</a:t>
            </a:r>
            <a:endParaRPr lang="en-US" altLang="ja-JP" sz="1200" dirty="0"/>
          </a:p>
          <a:p>
            <a:r>
              <a:rPr kumimoji="1" lang="ja-JP" altLang="en-US"/>
              <a:t>（ペイロード、重量物かきかえ　将来ロボット積載を想定して）</a:t>
            </a:r>
          </a:p>
        </p:txBody>
      </p:sp>
      <p:sp>
        <p:nvSpPr>
          <p:cNvPr id="4" name="スライド番号プレースホルダー 3"/>
          <p:cNvSpPr>
            <a:spLocks noGrp="1"/>
          </p:cNvSpPr>
          <p:nvPr>
            <p:ph type="sldNum" sz="quarter" idx="5"/>
          </p:nvPr>
        </p:nvSpPr>
        <p:spPr/>
        <p:txBody>
          <a:bodyPr/>
          <a:lstStyle/>
          <a:p>
            <a:fld id="{61F221AE-4CAA-421E-858A-4F6D654B828B}" type="slidenum">
              <a:rPr kumimoji="1" lang="ja-JP" altLang="en-US" smtClean="0"/>
              <a:t>6</a:t>
            </a:fld>
            <a:endParaRPr kumimoji="1" lang="ja-JP" altLang="en-US"/>
          </a:p>
        </p:txBody>
      </p:sp>
    </p:spTree>
    <p:extLst>
      <p:ext uri="{BB962C8B-B14F-4D97-AF65-F5344CB8AC3E}">
        <p14:creationId xmlns:p14="http://schemas.microsoft.com/office/powerpoint/2010/main" val="2666484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では、私達の大会での目標についてです。</a:t>
            </a:r>
            <a:endParaRPr kumimoji="1" lang="en-US" altLang="ja-JP" dirty="0"/>
          </a:p>
          <a:p>
            <a:r>
              <a:rPr kumimoji="1" lang="ja-JP" altLang="en-US"/>
              <a:t>まず、レギュレーションに沿った昇降を完成させること。</a:t>
            </a:r>
            <a:endParaRPr kumimoji="1" lang="en-US" altLang="ja-JP" dirty="0"/>
          </a:p>
          <a:p>
            <a:r>
              <a:rPr kumimoji="1" lang="ja-JP" altLang="en-US"/>
              <a:t>私達は来年の大会で出場が</a:t>
            </a:r>
            <a:r>
              <a:rPr kumimoji="1" lang="en-US" altLang="ja-JP" dirty="0"/>
              <a:t>3</a:t>
            </a:r>
            <a:r>
              <a:rPr kumimoji="1" lang="ja-JP" altLang="en-US"/>
              <a:t>回目とまだまだ発展途中です。前回の大会では、まだ他チームと競うところまでいけていません。</a:t>
            </a:r>
            <a:endParaRPr kumimoji="1" lang="en-US" altLang="ja-JP" dirty="0"/>
          </a:p>
          <a:p>
            <a:r>
              <a:rPr kumimoji="1" lang="ja-JP" altLang="en-US"/>
              <a:t>これでは宇宙エレベータの技術促進には何も力になれません。</a:t>
            </a:r>
            <a:endParaRPr kumimoji="1" lang="en-US" altLang="ja-JP" dirty="0"/>
          </a:p>
          <a:p>
            <a:r>
              <a:rPr kumimoji="1" lang="ja-JP" altLang="en-US"/>
              <a:t>なので、今回レギュレーションに沿った昇降の中で特に重点を置いてるのが</a:t>
            </a:r>
            <a:r>
              <a:rPr kumimoji="1" lang="en-US" altLang="ja-JP" dirty="0"/>
              <a:t>3</a:t>
            </a:r>
            <a:r>
              <a:rPr kumimoji="1" lang="ja-JP" altLang="en-US"/>
              <a:t>つ。</a:t>
            </a:r>
            <a:endParaRPr kumimoji="1" lang="en-US" altLang="ja-JP" dirty="0"/>
          </a:p>
          <a:p>
            <a:r>
              <a:rPr kumimoji="1" lang="ja-JP" altLang="en-US"/>
              <a:t>昨年の大会から始まった重量物の積載、そして大会側の目的にあげられている重量物とクライマーの連携、そして次に繋げるために昇降データの記録、の３点に重点を置いてます。</a:t>
            </a:r>
            <a:endParaRPr kumimoji="1" lang="en-US" altLang="ja-JP" dirty="0"/>
          </a:p>
          <a:p>
            <a:endParaRPr kumimoji="1" lang="en-US" altLang="ja-JP" dirty="0"/>
          </a:p>
          <a:p>
            <a:r>
              <a:rPr kumimoji="1" lang="ja-JP" altLang="en-US"/>
              <a:t>そしてもう一つは私達の出場部門、スピード部門での優勝です。</a:t>
            </a:r>
            <a:endParaRPr kumimoji="1" lang="en-US" altLang="ja-JP" dirty="0"/>
          </a:p>
          <a:p>
            <a:r>
              <a:rPr kumimoji="1" lang="ja-JP" altLang="en-US"/>
              <a:t>これまでの出場機体の結果から、この１５メーター毎秒を目標値に定めています。</a:t>
            </a:r>
            <a:endParaRPr kumimoji="1" lang="en-US" altLang="ja-JP" dirty="0"/>
          </a:p>
          <a:p>
            <a:r>
              <a:rPr kumimoji="1" lang="ja-JP" altLang="en-US"/>
              <a:t>（これまでの出場機体の結果を整理したところ、このスピードだと優勝できると考えた）</a:t>
            </a:r>
            <a:endParaRPr kumimoji="1" lang="en-US" altLang="ja-JP" dirty="0"/>
          </a:p>
        </p:txBody>
      </p:sp>
      <p:sp>
        <p:nvSpPr>
          <p:cNvPr id="4" name="スライド番号プレースホルダー 3"/>
          <p:cNvSpPr>
            <a:spLocks noGrp="1"/>
          </p:cNvSpPr>
          <p:nvPr>
            <p:ph type="sldNum" sz="quarter" idx="5"/>
          </p:nvPr>
        </p:nvSpPr>
        <p:spPr/>
        <p:txBody>
          <a:bodyPr/>
          <a:lstStyle/>
          <a:p>
            <a:fld id="{61F221AE-4CAA-421E-858A-4F6D654B828B}" type="slidenum">
              <a:rPr kumimoji="1" lang="ja-JP" altLang="en-US" smtClean="0"/>
              <a:t>7</a:t>
            </a:fld>
            <a:endParaRPr kumimoji="1" lang="ja-JP" altLang="en-US"/>
          </a:p>
        </p:txBody>
      </p:sp>
    </p:spTree>
    <p:extLst>
      <p:ext uri="{BB962C8B-B14F-4D97-AF65-F5344CB8AC3E}">
        <p14:creationId xmlns:p14="http://schemas.microsoft.com/office/powerpoint/2010/main" val="884927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次は作業についてです。</a:t>
            </a:r>
            <a:endParaRPr kumimoji="1" lang="en-US" altLang="ja-JP" dirty="0"/>
          </a:p>
          <a:p>
            <a:r>
              <a:rPr kumimoji="1" lang="ja-JP" altLang="en-US"/>
              <a:t>今年のシステム面の作業は、二種類のブレーキの開発、ソフトウェアの作業はスケールモデル開発とブラシレスモータの２駆動の同期です。</a:t>
            </a:r>
            <a:endParaRPr kumimoji="1" lang="en-US" altLang="ja-JP" dirty="0"/>
          </a:p>
          <a:p>
            <a:r>
              <a:rPr kumimoji="1" lang="ja-JP" altLang="en-US"/>
              <a:t>活動場所は主に</a:t>
            </a:r>
            <a:r>
              <a:rPr kumimoji="1" lang="en-US" altLang="ja-JP" dirty="0"/>
              <a:t>111B</a:t>
            </a:r>
            <a:r>
              <a:rPr kumimoji="1" lang="ja-JP" altLang="en-US"/>
              <a:t>と岡崎研究室で行っています。</a:t>
            </a:r>
            <a:endParaRPr kumimoji="1" lang="en-US" altLang="ja-JP" dirty="0"/>
          </a:p>
          <a:p>
            <a:r>
              <a:rPr kumimoji="1" lang="ja-JP" altLang="en-US"/>
              <a:t>新型コロナウイルスの影響もあり、今年は</a:t>
            </a:r>
            <a:r>
              <a:rPr kumimoji="1" lang="en-US" altLang="ja-JP" dirty="0"/>
              <a:t>7</a:t>
            </a:r>
            <a:r>
              <a:rPr kumimoji="1" lang="ja-JP" altLang="en-US"/>
              <a:t>月から構想検討を開始しました。</a:t>
            </a:r>
            <a:endParaRPr kumimoji="1" lang="en-US" altLang="ja-JP" dirty="0"/>
          </a:p>
          <a:p>
            <a:r>
              <a:rPr kumimoji="1" lang="ja-JP" altLang="en-US"/>
              <a:t>そして、</a:t>
            </a:r>
            <a:r>
              <a:rPr kumimoji="1" lang="en-US" altLang="ja-JP" dirty="0"/>
              <a:t>1</a:t>
            </a:r>
            <a:r>
              <a:rPr kumimoji="1" lang="ja-JP" altLang="en-US"/>
              <a:t>月中旬から基本設計</a:t>
            </a:r>
            <a:r>
              <a:rPr kumimoji="1" lang="en-US" altLang="ja-JP" dirty="0"/>
              <a:t>〜</a:t>
            </a:r>
          </a:p>
          <a:p>
            <a:r>
              <a:rPr kumimoji="1" lang="en-US" altLang="ja-JP" dirty="0"/>
              <a:t>5</a:t>
            </a:r>
            <a:r>
              <a:rPr kumimoji="1" lang="ja-JP" altLang="en-US"/>
              <a:t>月から大会までを予備日として設けています。</a:t>
            </a:r>
            <a:endParaRPr kumimoji="1" lang="en-US" altLang="ja-JP" dirty="0"/>
          </a:p>
          <a:p>
            <a:endParaRPr kumimoji="1" lang="en-US" altLang="ja-JP" dirty="0"/>
          </a:p>
          <a:p>
            <a:r>
              <a:rPr kumimoji="1" lang="en-US" altLang="ja-JP" sz="1200" b="0" i="0" kern="1200" dirty="0">
                <a:solidFill>
                  <a:schemeClr val="tx1"/>
                </a:solidFill>
                <a:effectLst/>
                <a:latin typeface="+mn-lt"/>
                <a:ea typeface="+mn-ea"/>
                <a:cs typeface="+mn-cs"/>
              </a:rPr>
              <a:t>(</a:t>
            </a:r>
            <a:r>
              <a:rPr kumimoji="1" lang="ja-JP" altLang="en-US" sz="1200" b="0" i="0" kern="1200">
                <a:solidFill>
                  <a:schemeClr val="tx1"/>
                </a:solidFill>
                <a:effectLst/>
                <a:latin typeface="+mn-lt"/>
                <a:ea typeface="+mn-ea"/>
                <a:cs typeface="+mn-cs"/>
              </a:rPr>
              <a:t>モーターの応答特性を調べて次にテンションセンサーの開発と</a:t>
            </a:r>
            <a:r>
              <a:rPr kumimoji="1" lang="en" altLang="ja-JP" sz="1200" b="0" i="0" kern="1200" dirty="0">
                <a:solidFill>
                  <a:schemeClr val="tx1"/>
                </a:solidFill>
                <a:effectLst/>
                <a:latin typeface="+mn-lt"/>
                <a:ea typeface="+mn-ea"/>
                <a:cs typeface="+mn-cs"/>
              </a:rPr>
              <a:t>PID</a:t>
            </a:r>
            <a:r>
              <a:rPr kumimoji="1" lang="ja-JP" altLang="en-US" sz="1200" b="0" i="0" kern="1200">
                <a:solidFill>
                  <a:schemeClr val="tx1"/>
                </a:solidFill>
                <a:effectLst/>
                <a:latin typeface="+mn-lt"/>
                <a:ea typeface="+mn-ea"/>
                <a:cs typeface="+mn-cs"/>
              </a:rPr>
              <a:t>制御の理解と実験、最終的に</a:t>
            </a:r>
            <a:r>
              <a:rPr kumimoji="1" lang="en-US" altLang="ja-JP" sz="1200" b="0" i="0" kern="1200" dirty="0">
                <a:solidFill>
                  <a:schemeClr val="tx1"/>
                </a:solidFill>
                <a:effectLst/>
                <a:latin typeface="+mn-lt"/>
                <a:ea typeface="+mn-ea"/>
                <a:cs typeface="+mn-cs"/>
              </a:rPr>
              <a:t>2</a:t>
            </a:r>
            <a:r>
              <a:rPr kumimoji="1" lang="ja-JP" altLang="en-US" sz="1200" b="0" i="0" kern="1200">
                <a:solidFill>
                  <a:schemeClr val="tx1"/>
                </a:solidFill>
                <a:effectLst/>
                <a:latin typeface="+mn-lt"/>
                <a:ea typeface="+mn-ea"/>
                <a:cs typeface="+mn-cs"/>
              </a:rPr>
              <a:t>駆動の動機をする。</a:t>
            </a:r>
            <a:r>
              <a:rPr kumimoji="1" lang="en-US" altLang="ja-JP" sz="1200" b="0" i="0" kern="1200" dirty="0">
                <a:solidFill>
                  <a:schemeClr val="tx1"/>
                </a:solidFill>
                <a:effectLst/>
                <a:latin typeface="+mn-lt"/>
                <a:ea typeface="+mn-ea"/>
                <a:cs typeface="+mn-cs"/>
              </a:rPr>
              <a:t>)</a:t>
            </a:r>
            <a:endParaRPr kumimoji="1" lang="ja-JP" altLang="en-US" sz="1200" kern="120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a:t>
            </a:r>
            <a:r>
              <a:rPr kumimoji="1" lang="ja-JP" altLang="en-US" sz="1200" b="0" i="0" kern="1200">
                <a:solidFill>
                  <a:schemeClr val="tx1"/>
                </a:solidFill>
                <a:effectLst/>
                <a:latin typeface="+mn-lt"/>
                <a:ea typeface="+mn-ea"/>
                <a:cs typeface="+mn-cs"/>
              </a:rPr>
              <a:t>今の現状は応答特性が終わってテンションセンサーに入ったところ。</a:t>
            </a:r>
            <a:r>
              <a:rPr kumimoji="1" lang="en-US" altLang="ja-JP" dirty="0"/>
              <a:t>)</a:t>
            </a:r>
          </a:p>
          <a:p>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F221AE-4CAA-421E-858A-4F6D654B828B}"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05036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では次に活動予算についてです。</a:t>
            </a:r>
            <a:r>
              <a:rPr kumimoji="1" lang="en-US" altLang="ja-JP" dirty="0"/>
              <a:t>15</a:t>
            </a:r>
            <a:r>
              <a:rPr kumimoji="1" lang="ja-JP" altLang="en-US"/>
              <a:t>マン</a:t>
            </a:r>
            <a:endParaRPr kumimoji="1" lang="en-US" altLang="ja-JP" dirty="0"/>
          </a:p>
          <a:p>
            <a:r>
              <a:rPr kumimoji="1" lang="ja-JP" altLang="en-US"/>
              <a:t>（上限が</a:t>
            </a:r>
            <a:r>
              <a:rPr kumimoji="1" lang="en-US" altLang="ja-JP" dirty="0"/>
              <a:t>20</a:t>
            </a:r>
            <a:r>
              <a:rPr kumimoji="1" lang="ja-JP" altLang="en-US"/>
              <a:t>万の満額おねがいする）</a:t>
            </a:r>
            <a:endParaRPr kumimoji="1" lang="en-US" altLang="ja-JP" dirty="0"/>
          </a:p>
          <a:p>
            <a:r>
              <a:rPr kumimoji="1" lang="ja-JP" altLang="en-US"/>
              <a:t>チームのためにも</a:t>
            </a:r>
            <a:endParaRPr kumimoji="1" lang="en-US" altLang="ja-JP" dirty="0"/>
          </a:p>
          <a:p>
            <a:r>
              <a:rPr kumimoji="1" lang="ja-JP" altLang="en-US"/>
              <a:t>部品代</a:t>
            </a:r>
            <a:r>
              <a:rPr kumimoji="1" lang="en-US" altLang="ja-JP" dirty="0"/>
              <a:t>20</a:t>
            </a:r>
            <a:r>
              <a:rPr kumimoji="1" lang="ja-JP" altLang="en-US"/>
              <a:t>万</a:t>
            </a:r>
            <a:endParaRPr kumimoji="1" lang="en-US" altLang="ja-JP" dirty="0"/>
          </a:p>
          <a:p>
            <a:endParaRPr kumimoji="1" lang="en-US" altLang="ja-JP" dirty="0"/>
          </a:p>
          <a:p>
            <a:endParaRPr kumimoji="1" lang="en-US" altLang="ja-JP" dirty="0"/>
          </a:p>
          <a:p>
            <a:r>
              <a:rPr kumimoji="1" lang="ja-JP" altLang="en-US"/>
              <a:t>今度の大会の大分福島間の移動に</a:t>
            </a:r>
            <a:r>
              <a:rPr kumimoji="1" lang="en-US" altLang="ja-JP" dirty="0"/>
              <a:t>304,500</a:t>
            </a:r>
            <a:r>
              <a:rPr kumimoji="1" lang="ja-JP" altLang="en-US"/>
              <a:t>円、大会の参加費に１万円、部品代に２０万の合計</a:t>
            </a:r>
            <a:r>
              <a:rPr kumimoji="1" lang="en-US" altLang="ja-JP" dirty="0"/>
              <a:t>51</a:t>
            </a:r>
            <a:r>
              <a:rPr kumimoji="1" lang="ja-JP" altLang="en-US"/>
              <a:t>万</a:t>
            </a:r>
            <a:r>
              <a:rPr kumimoji="1" lang="en-US" altLang="ja-JP" dirty="0"/>
              <a:t>4500</a:t>
            </a:r>
            <a:r>
              <a:rPr kumimoji="1" lang="ja-JP" altLang="en-US"/>
              <a:t>円を考えています。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チーム負担額入れる</a:t>
            </a:r>
            <a:endParaRPr kumimoji="1" lang="en-US" altLang="ja-JP" dirty="0"/>
          </a:p>
          <a:p>
            <a:endParaRPr kumimoji="1" lang="en-US" altLang="ja-JP" dirty="0"/>
          </a:p>
          <a:p>
            <a:r>
              <a:rPr kumimoji="1" lang="ja-JP" altLang="en-US"/>
              <a:t>私達が最低限の品質のものを作るのに少なくても</a:t>
            </a:r>
            <a:r>
              <a:rPr kumimoji="1" lang="en-US" altLang="ja-JP" dirty="0"/>
              <a:t>20</a:t>
            </a:r>
            <a:r>
              <a:rPr kumimoji="1" lang="ja-JP" altLang="en-US"/>
              <a:t>万はご支援いただきたいと考えております。</a:t>
            </a:r>
            <a:endParaRPr kumimoji="1" lang="en-US" altLang="ja-JP" dirty="0"/>
          </a:p>
          <a:p>
            <a:r>
              <a:rPr kumimoji="1" lang="ja-JP" altLang="en-US"/>
              <a:t>よりよい機体を我々が作るには、満額の２０万をお願いしたく思っております</a:t>
            </a:r>
            <a:endParaRPr kumimoji="1" lang="en-US" altLang="ja-JP" dirty="0"/>
          </a:p>
        </p:txBody>
      </p:sp>
      <p:sp>
        <p:nvSpPr>
          <p:cNvPr id="4" name="スライド番号プレースホルダー 3"/>
          <p:cNvSpPr>
            <a:spLocks noGrp="1"/>
          </p:cNvSpPr>
          <p:nvPr>
            <p:ph type="sldNum" sz="quarter" idx="5"/>
          </p:nvPr>
        </p:nvSpPr>
        <p:spPr/>
        <p:txBody>
          <a:bodyPr/>
          <a:lstStyle/>
          <a:p>
            <a:fld id="{61F221AE-4CAA-421E-858A-4F6D654B828B}" type="slidenum">
              <a:rPr kumimoji="1" lang="ja-JP" altLang="en-US" smtClean="0"/>
              <a:t>9</a:t>
            </a:fld>
            <a:endParaRPr kumimoji="1" lang="ja-JP" altLang="en-US"/>
          </a:p>
        </p:txBody>
      </p:sp>
    </p:spTree>
    <p:extLst>
      <p:ext uri="{BB962C8B-B14F-4D97-AF65-F5344CB8AC3E}">
        <p14:creationId xmlns:p14="http://schemas.microsoft.com/office/powerpoint/2010/main" val="35662178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11/19/20</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79690412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11/19/20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119561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11/19/20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176587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11/19/20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509402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11/19/20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80867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11/19/20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488741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11/19/20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902069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8" name="Title 1"/>
          <p:cNvSpPr>
            <a:spLocks noGrp="1"/>
          </p:cNvSpPr>
          <p:nvPr>
            <p:ph type="title"/>
          </p:nvPr>
        </p:nvSpPr>
        <p:spPr>
          <a:xfrm>
            <a:off x="685801" y="609600"/>
            <a:ext cx="10131425" cy="1456267"/>
          </a:xfrm>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1203906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61482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589017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11/19/20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945577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27556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300262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328529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11/19/20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95174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11/19/20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001017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11/19/20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33900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11/19/20</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4232547520"/>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Lst>
  <p:txStyles>
    <p:titleStyle>
      <a:lvl1pPr algn="l" defTabSz="457200" rtl="0" eaLnBrk="1" latinLnBrk="0" hangingPunct="1">
        <a:spcBef>
          <a:spcPct val="0"/>
        </a:spcBef>
        <a:buNone/>
        <a:defRPr kumimoji="1" sz="36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4772F203-CE2A-484C-9272-DDA220310EB5}"/>
              </a:ext>
            </a:extLst>
          </p:cNvPr>
          <p:cNvPicPr>
            <a:picLocks noChangeAspect="1"/>
          </p:cNvPicPr>
          <p:nvPr/>
        </p:nvPicPr>
        <p:blipFill>
          <a:blip r:embed="rId3"/>
          <a:stretch>
            <a:fillRect/>
          </a:stretch>
        </p:blipFill>
        <p:spPr>
          <a:xfrm>
            <a:off x="0" y="0"/>
            <a:ext cx="5553512" cy="6858000"/>
          </a:xfrm>
          <a:prstGeom prst="rect">
            <a:avLst/>
          </a:prstGeom>
        </p:spPr>
      </p:pic>
      <p:sp>
        <p:nvSpPr>
          <p:cNvPr id="2" name="タイトル 1">
            <a:extLst>
              <a:ext uri="{FF2B5EF4-FFF2-40B4-BE49-F238E27FC236}">
                <a16:creationId xmlns:a16="http://schemas.microsoft.com/office/drawing/2014/main" id="{0764B592-FAE3-4D59-9C48-7FCBBF8631C6}"/>
              </a:ext>
            </a:extLst>
          </p:cNvPr>
          <p:cNvSpPr>
            <a:spLocks noGrp="1"/>
          </p:cNvSpPr>
          <p:nvPr>
            <p:ph type="ctrTitle"/>
          </p:nvPr>
        </p:nvSpPr>
        <p:spPr>
          <a:xfrm>
            <a:off x="3633830" y="294858"/>
            <a:ext cx="8291090" cy="2421464"/>
          </a:xfrm>
        </p:spPr>
        <p:txBody>
          <a:bodyPr/>
          <a:lstStyle/>
          <a:p>
            <a:r>
              <a:rPr kumimoji="1" lang="en-US" altLang="ja-JP" dirty="0"/>
              <a:t>NBU</a:t>
            </a:r>
            <a:r>
              <a:rPr kumimoji="1" lang="ja-JP" altLang="en-US"/>
              <a:t>宇宙エレベータプロジェクト</a:t>
            </a:r>
          </a:p>
        </p:txBody>
      </p:sp>
      <p:sp>
        <p:nvSpPr>
          <p:cNvPr id="3" name="字幕 2">
            <a:extLst>
              <a:ext uri="{FF2B5EF4-FFF2-40B4-BE49-F238E27FC236}">
                <a16:creationId xmlns:a16="http://schemas.microsoft.com/office/drawing/2014/main" id="{92EDF7E6-A4F2-4604-8952-8366E6FDBDEF}"/>
              </a:ext>
            </a:extLst>
          </p:cNvPr>
          <p:cNvSpPr>
            <a:spLocks noGrp="1"/>
          </p:cNvSpPr>
          <p:nvPr>
            <p:ph type="subTitle" idx="1"/>
          </p:nvPr>
        </p:nvSpPr>
        <p:spPr>
          <a:xfrm>
            <a:off x="4727194" y="4301067"/>
            <a:ext cx="7197726" cy="1921379"/>
          </a:xfrm>
        </p:spPr>
        <p:txBody>
          <a:bodyPr>
            <a:normAutofit/>
          </a:bodyPr>
          <a:lstStyle/>
          <a:p>
            <a:r>
              <a:rPr kumimoji="1" lang="ja-JP" altLang="en-US" sz="2800"/>
              <a:t>航空宇宙工学科　</a:t>
            </a:r>
            <a:r>
              <a:rPr lang="en-US" altLang="ja-JP" sz="2800" dirty="0"/>
              <a:t>2</a:t>
            </a:r>
            <a:r>
              <a:rPr kumimoji="1" lang="ja-JP" altLang="en-US" sz="2800"/>
              <a:t>年</a:t>
            </a:r>
            <a:endParaRPr kumimoji="1" lang="en-US" altLang="ja-JP" sz="2800" dirty="0"/>
          </a:p>
          <a:p>
            <a:r>
              <a:rPr lang="ja-JP" altLang="en-US" sz="2800"/>
              <a:t>岩本　築樹</a:t>
            </a:r>
            <a:endParaRPr lang="en-US" altLang="ja-JP" sz="2800" dirty="0"/>
          </a:p>
          <a:p>
            <a:r>
              <a:rPr kumimoji="1" lang="ja-JP" altLang="en-US" sz="2800"/>
              <a:t>清水　健太</a:t>
            </a:r>
          </a:p>
        </p:txBody>
      </p:sp>
    </p:spTree>
    <p:extLst>
      <p:ext uri="{BB962C8B-B14F-4D97-AF65-F5344CB8AC3E}">
        <p14:creationId xmlns:p14="http://schemas.microsoft.com/office/powerpoint/2010/main" val="4224396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4F6C22-7D5D-44CF-8112-2A7E81BCEC04}"/>
              </a:ext>
            </a:extLst>
          </p:cNvPr>
          <p:cNvSpPr>
            <a:spLocks noGrp="1"/>
          </p:cNvSpPr>
          <p:nvPr>
            <p:ph type="title"/>
          </p:nvPr>
        </p:nvSpPr>
        <p:spPr>
          <a:xfrm>
            <a:off x="660634" y="-254466"/>
            <a:ext cx="10131425" cy="1456267"/>
          </a:xfrm>
        </p:spPr>
        <p:txBody>
          <a:bodyPr/>
          <a:lstStyle/>
          <a:p>
            <a:r>
              <a:rPr kumimoji="1" lang="ja-JP" altLang="en-US"/>
              <a:t>～活動予算　２～</a:t>
            </a:r>
          </a:p>
        </p:txBody>
      </p:sp>
      <p:graphicFrame>
        <p:nvGraphicFramePr>
          <p:cNvPr id="7" name="コンテンツ プレースホルダー 6">
            <a:extLst>
              <a:ext uri="{FF2B5EF4-FFF2-40B4-BE49-F238E27FC236}">
                <a16:creationId xmlns:a16="http://schemas.microsoft.com/office/drawing/2014/main" id="{59ED3351-A515-464D-BB22-96B20DEE8D8E}"/>
              </a:ext>
            </a:extLst>
          </p:cNvPr>
          <p:cNvGraphicFramePr>
            <a:graphicFrameLocks noGrp="1"/>
          </p:cNvGraphicFramePr>
          <p:nvPr>
            <p:ph idx="1"/>
            <p:extLst>
              <p:ext uri="{D42A27DB-BD31-4B8C-83A1-F6EECF244321}">
                <p14:modId xmlns:p14="http://schemas.microsoft.com/office/powerpoint/2010/main" val="2579190348"/>
              </p:ext>
            </p:extLst>
          </p:nvPr>
        </p:nvGraphicFramePr>
        <p:xfrm>
          <a:off x="419100" y="971549"/>
          <a:ext cx="11274503" cy="5705472"/>
        </p:xfrm>
        <a:graphic>
          <a:graphicData uri="http://schemas.openxmlformats.org/drawingml/2006/table">
            <a:tbl>
              <a:tblPr>
                <a:solidFill>
                  <a:schemeClr val="bg2">
                    <a:lumMod val="75000"/>
                  </a:schemeClr>
                </a:solidFill>
              </a:tblPr>
              <a:tblGrid>
                <a:gridCol w="2181168">
                  <a:extLst>
                    <a:ext uri="{9D8B030D-6E8A-4147-A177-3AD203B41FA5}">
                      <a16:colId xmlns:a16="http://schemas.microsoft.com/office/drawing/2014/main" val="1908475925"/>
                    </a:ext>
                  </a:extLst>
                </a:gridCol>
                <a:gridCol w="1859732">
                  <a:extLst>
                    <a:ext uri="{9D8B030D-6E8A-4147-A177-3AD203B41FA5}">
                      <a16:colId xmlns:a16="http://schemas.microsoft.com/office/drawing/2014/main" val="1231106911"/>
                    </a:ext>
                  </a:extLst>
                </a:gridCol>
                <a:gridCol w="1788400">
                  <a:extLst>
                    <a:ext uri="{9D8B030D-6E8A-4147-A177-3AD203B41FA5}">
                      <a16:colId xmlns:a16="http://schemas.microsoft.com/office/drawing/2014/main" val="3896754602"/>
                    </a:ext>
                  </a:extLst>
                </a:gridCol>
                <a:gridCol w="2460447">
                  <a:extLst>
                    <a:ext uri="{9D8B030D-6E8A-4147-A177-3AD203B41FA5}">
                      <a16:colId xmlns:a16="http://schemas.microsoft.com/office/drawing/2014/main" val="2744166626"/>
                    </a:ext>
                  </a:extLst>
                </a:gridCol>
                <a:gridCol w="2984756">
                  <a:extLst>
                    <a:ext uri="{9D8B030D-6E8A-4147-A177-3AD203B41FA5}">
                      <a16:colId xmlns:a16="http://schemas.microsoft.com/office/drawing/2014/main" val="692085092"/>
                    </a:ext>
                  </a:extLst>
                </a:gridCol>
              </a:tblGrid>
              <a:tr h="620160">
                <a:tc>
                  <a:txBody>
                    <a:bodyPr/>
                    <a:lstStyle/>
                    <a:p>
                      <a:pPr algn="l" fontAlgn="ctr"/>
                      <a:r>
                        <a:rPr lang="ja-JP" altLang="en-US" sz="2000" b="0" i="0" u="none" strike="noStrike">
                          <a:solidFill>
                            <a:schemeClr val="tx1"/>
                          </a:solidFill>
                          <a:effectLst/>
                          <a:latin typeface="游ゴシック" panose="020B0400000000000000" pitchFamily="50" charset="-128"/>
                          <a:ea typeface="游ゴシック" panose="020B0400000000000000" pitchFamily="50" charset="-128"/>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2000" b="0" i="0" u="none" strike="noStrike">
                          <a:solidFill>
                            <a:schemeClr val="tx1"/>
                          </a:solidFill>
                          <a:effectLst/>
                          <a:latin typeface="游ゴシック" panose="020B0400000000000000" pitchFamily="50" charset="-128"/>
                          <a:ea typeface="游ゴシック" panose="020B0400000000000000" pitchFamily="50" charset="-128"/>
                        </a:rPr>
                        <a:t>金額（</a:t>
                      </a:r>
                      <a:r>
                        <a:rPr lang="en-US" altLang="zh-TW" sz="2000" b="0" i="0" u="none" strike="noStrike">
                          <a:solidFill>
                            <a:schemeClr val="tx1"/>
                          </a:solidFill>
                          <a:effectLst/>
                          <a:latin typeface="游ゴシック" panose="020B0400000000000000" pitchFamily="50" charset="-128"/>
                          <a:ea typeface="游ゴシック" panose="020B0400000000000000" pitchFamily="50" charset="-128"/>
                        </a:rPr>
                        <a:t>1</a:t>
                      </a:r>
                      <a:r>
                        <a:rPr lang="zh-TW" altLang="en-US" sz="2000" b="0" i="0" u="none" strike="noStrike">
                          <a:solidFill>
                            <a:schemeClr val="tx1"/>
                          </a:solidFill>
                          <a:effectLst/>
                          <a:latin typeface="游ゴシック" panose="020B0400000000000000" pitchFamily="50" charset="-128"/>
                          <a:ea typeface="游ゴシック" panose="020B0400000000000000" pitchFamily="50" charset="-128"/>
                        </a:rPr>
                        <a:t>人分）</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2000" b="0" i="0" u="none" strike="noStrike" dirty="0">
                          <a:solidFill>
                            <a:schemeClr val="tx1"/>
                          </a:solidFill>
                          <a:effectLst/>
                          <a:latin typeface="游ゴシック" panose="020B0400000000000000" pitchFamily="50" charset="-128"/>
                          <a:ea typeface="游ゴシック" panose="020B0400000000000000" pitchFamily="50" charset="-128"/>
                        </a:rPr>
                        <a:t>総額（</a:t>
                      </a:r>
                      <a:r>
                        <a:rPr lang="en-US" altLang="zh-TW" sz="2000" b="0" i="0" u="none" strike="noStrike" dirty="0">
                          <a:solidFill>
                            <a:schemeClr val="tx1"/>
                          </a:solidFill>
                          <a:effectLst/>
                          <a:latin typeface="游ゴシック" panose="020B0400000000000000" pitchFamily="50" charset="-128"/>
                          <a:ea typeface="游ゴシック" panose="020B0400000000000000" pitchFamily="50" charset="-128"/>
                        </a:rPr>
                        <a:t>7</a:t>
                      </a:r>
                      <a:r>
                        <a:rPr lang="zh-TW" altLang="en-US" sz="2000" b="0" i="0" u="none" strike="noStrike" dirty="0">
                          <a:solidFill>
                            <a:schemeClr val="tx1"/>
                          </a:solidFill>
                          <a:effectLst/>
                          <a:latin typeface="游ゴシック" panose="020B0400000000000000" pitchFamily="50" charset="-128"/>
                          <a:ea typeface="游ゴシック" panose="020B0400000000000000" pitchFamily="50" charset="-128"/>
                        </a:rPr>
                        <a:t>人分）</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000" b="0" i="0" u="none" strike="noStrike">
                          <a:solidFill>
                            <a:schemeClr val="tx1"/>
                          </a:solidFill>
                          <a:effectLst/>
                          <a:latin typeface="游ゴシック" panose="020B0400000000000000" pitchFamily="50" charset="-128"/>
                          <a:ea typeface="游ゴシック" panose="020B0400000000000000" pitchFamily="50" charset="-128"/>
                        </a:rPr>
                        <a:t>区間</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000" b="0" i="0" u="none" strike="noStrike">
                          <a:solidFill>
                            <a:schemeClr val="tx1"/>
                          </a:solidFill>
                          <a:effectLst/>
                          <a:latin typeface="游ゴシック" panose="020B0400000000000000" pitchFamily="50" charset="-128"/>
                          <a:ea typeface="游ゴシック" panose="020B0400000000000000" pitchFamily="50" charset="-128"/>
                        </a:rPr>
                        <a:t>交通手段</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8851445"/>
                  </a:ext>
                </a:extLst>
              </a:tr>
              <a:tr h="620160">
                <a:tc rowSpan="5">
                  <a:txBody>
                    <a:bodyPr/>
                    <a:lstStyle/>
                    <a:p>
                      <a:pPr algn="ctr" fontAlgn="ctr"/>
                      <a:r>
                        <a:rPr lang="ja-JP" altLang="en-US" sz="2000" b="0" i="0" u="none" strike="noStrike">
                          <a:solidFill>
                            <a:schemeClr val="tx1"/>
                          </a:solidFill>
                          <a:effectLst/>
                          <a:latin typeface="游ゴシック" panose="020B0400000000000000" pitchFamily="50" charset="-128"/>
                          <a:ea typeface="游ゴシック" panose="020B0400000000000000" pitchFamily="50" charset="-128"/>
                        </a:rPr>
                        <a:t>交通費</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0" i="0" u="none" strike="noStrike">
                          <a:solidFill>
                            <a:schemeClr val="tx1"/>
                          </a:solidFill>
                          <a:effectLst/>
                          <a:latin typeface="游ゴシック" panose="020B0400000000000000" pitchFamily="50" charset="-128"/>
                          <a:ea typeface="游ゴシック" panose="020B0400000000000000" pitchFamily="50" charset="-128"/>
                        </a:rPr>
                        <a:t>¥1,500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0" i="0" u="none" strike="noStrike" dirty="0">
                          <a:solidFill>
                            <a:schemeClr val="tx1"/>
                          </a:solidFill>
                          <a:effectLst/>
                          <a:latin typeface="游ゴシック" panose="020B0400000000000000" pitchFamily="50" charset="-128"/>
                          <a:ea typeface="游ゴシック" panose="020B0400000000000000" pitchFamily="50" charset="-128"/>
                        </a:rPr>
                        <a:t>¥10,500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2000" b="0" i="0" u="none" strike="noStrike">
                          <a:solidFill>
                            <a:schemeClr val="tx1"/>
                          </a:solidFill>
                          <a:effectLst/>
                          <a:latin typeface="游ゴシック" panose="020B0400000000000000" pitchFamily="50" charset="-128"/>
                          <a:ea typeface="游ゴシック" panose="020B0400000000000000" pitchFamily="50" charset="-128"/>
                        </a:rPr>
                        <a:t>大在↔大分空港</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2000" b="0" i="0" u="none" strike="noStrike">
                          <a:solidFill>
                            <a:schemeClr val="tx1"/>
                          </a:solidFill>
                          <a:effectLst/>
                          <a:latin typeface="游ゴシック" panose="020B0400000000000000" pitchFamily="50" charset="-128"/>
                          <a:ea typeface="游ゴシック" panose="020B0400000000000000" pitchFamily="50" charset="-128"/>
                        </a:rPr>
                        <a:t>高速バス</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531952"/>
                  </a:ext>
                </a:extLst>
              </a:tr>
              <a:tr h="640832">
                <a:tc vMerge="1">
                  <a:txBody>
                    <a:bodyPr/>
                    <a:lstStyle/>
                    <a:p>
                      <a:endParaRPr kumimoji="1" lang="ja-JP" altLang="en-US"/>
                    </a:p>
                  </a:txBody>
                  <a:tcPr/>
                </a:tc>
                <a:tc>
                  <a:txBody>
                    <a:bodyPr/>
                    <a:lstStyle/>
                    <a:p>
                      <a:pPr algn="r" fontAlgn="ctr"/>
                      <a:r>
                        <a:rPr lang="en-US" altLang="ja-JP" sz="2000" b="0" i="0" u="none" strike="noStrike">
                          <a:solidFill>
                            <a:schemeClr val="tx1"/>
                          </a:solidFill>
                          <a:effectLst/>
                          <a:latin typeface="游ゴシック" panose="020B0400000000000000" pitchFamily="50" charset="-128"/>
                          <a:ea typeface="游ゴシック" panose="020B0400000000000000" pitchFamily="50" charset="-128"/>
                        </a:rPr>
                        <a:t>¥15,000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0" i="0" u="none" strike="noStrike" dirty="0">
                          <a:solidFill>
                            <a:schemeClr val="tx1"/>
                          </a:solidFill>
                          <a:effectLst/>
                          <a:latin typeface="游ゴシック" panose="020B0400000000000000" pitchFamily="50" charset="-128"/>
                          <a:ea typeface="游ゴシック" panose="020B0400000000000000" pitchFamily="50" charset="-128"/>
                        </a:rPr>
                        <a:t>¥105,000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2000" b="0" i="0" u="none" strike="noStrike">
                          <a:solidFill>
                            <a:schemeClr val="tx1"/>
                          </a:solidFill>
                          <a:effectLst/>
                          <a:latin typeface="游ゴシック" panose="020B0400000000000000" pitchFamily="50" charset="-128"/>
                          <a:ea typeface="游ゴシック" panose="020B0400000000000000" pitchFamily="50" charset="-128"/>
                        </a:rPr>
                        <a:t>大分空港↔成田空港</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2000" b="0" i="0" u="none" strike="noStrike">
                          <a:solidFill>
                            <a:schemeClr val="tx1"/>
                          </a:solidFill>
                          <a:effectLst/>
                          <a:latin typeface="游ゴシック" panose="020B0400000000000000" pitchFamily="50" charset="-128"/>
                          <a:ea typeface="游ゴシック" panose="020B0400000000000000" pitchFamily="50" charset="-128"/>
                        </a:rPr>
                        <a:t>飛行機</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9906899"/>
                  </a:ext>
                </a:extLst>
              </a:tr>
              <a:tr h="640832">
                <a:tc vMerge="1">
                  <a:txBody>
                    <a:bodyPr/>
                    <a:lstStyle/>
                    <a:p>
                      <a:endParaRPr kumimoji="1" lang="ja-JP" altLang="en-US"/>
                    </a:p>
                  </a:txBody>
                  <a:tcPr/>
                </a:tc>
                <a:tc>
                  <a:txBody>
                    <a:bodyPr/>
                    <a:lstStyle/>
                    <a:p>
                      <a:pPr algn="r" fontAlgn="ctr"/>
                      <a:r>
                        <a:rPr lang="en-US" altLang="ja-JP" sz="2000" b="0" i="0" u="none" strike="noStrike">
                          <a:solidFill>
                            <a:schemeClr val="tx1"/>
                          </a:solidFill>
                          <a:effectLst/>
                          <a:latin typeface="游ゴシック" panose="020B0400000000000000" pitchFamily="50" charset="-128"/>
                          <a:ea typeface="游ゴシック" panose="020B0400000000000000" pitchFamily="50" charset="-128"/>
                        </a:rPr>
                        <a:t>¥2,000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0" i="0" u="none" strike="noStrike" dirty="0">
                          <a:solidFill>
                            <a:schemeClr val="tx1"/>
                          </a:solidFill>
                          <a:effectLst/>
                          <a:latin typeface="游ゴシック" panose="020B0400000000000000" pitchFamily="50" charset="-128"/>
                          <a:ea typeface="游ゴシック" panose="020B0400000000000000" pitchFamily="50" charset="-128"/>
                        </a:rPr>
                        <a:t>¥14,000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TW" altLang="en-US" sz="2000" b="0" i="0" u="none" strike="noStrike">
                          <a:solidFill>
                            <a:schemeClr val="tx1"/>
                          </a:solidFill>
                          <a:effectLst/>
                          <a:latin typeface="游ゴシック" panose="020B0400000000000000" pitchFamily="50" charset="-128"/>
                          <a:ea typeface="游ゴシック" panose="020B0400000000000000" pitchFamily="50" charset="-128"/>
                        </a:rPr>
                        <a:t>成田空港↔東京駅</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2000" b="0" i="0" u="none" strike="noStrike">
                          <a:solidFill>
                            <a:schemeClr val="tx1"/>
                          </a:solidFill>
                          <a:effectLst/>
                          <a:latin typeface="游ゴシック" panose="020B0400000000000000" pitchFamily="50" charset="-128"/>
                          <a:ea typeface="游ゴシック" panose="020B0400000000000000" pitchFamily="50" charset="-128"/>
                        </a:rPr>
                        <a:t>バス</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2176824"/>
                  </a:ext>
                </a:extLst>
              </a:tr>
              <a:tr h="620160">
                <a:tc vMerge="1">
                  <a:txBody>
                    <a:bodyPr/>
                    <a:lstStyle/>
                    <a:p>
                      <a:endParaRPr kumimoji="1" lang="ja-JP" altLang="en-US"/>
                    </a:p>
                  </a:txBody>
                  <a:tcPr/>
                </a:tc>
                <a:tc>
                  <a:txBody>
                    <a:bodyPr/>
                    <a:lstStyle/>
                    <a:p>
                      <a:pPr algn="r" fontAlgn="ctr"/>
                      <a:r>
                        <a:rPr lang="en-US" altLang="ja-JP" sz="2000" b="0" i="0" u="none" strike="noStrike">
                          <a:solidFill>
                            <a:schemeClr val="tx1"/>
                          </a:solidFill>
                          <a:effectLst/>
                          <a:latin typeface="游ゴシック" panose="020B0400000000000000" pitchFamily="50" charset="-128"/>
                          <a:ea typeface="游ゴシック" panose="020B0400000000000000" pitchFamily="50" charset="-128"/>
                        </a:rPr>
                        <a:t>¥6,000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0" i="0" u="none" strike="noStrike" dirty="0">
                          <a:solidFill>
                            <a:schemeClr val="tx1"/>
                          </a:solidFill>
                          <a:effectLst/>
                          <a:latin typeface="游ゴシック" panose="020B0400000000000000" pitchFamily="50" charset="-128"/>
                          <a:ea typeface="游ゴシック" panose="020B0400000000000000" pitchFamily="50" charset="-128"/>
                        </a:rPr>
                        <a:t>¥42,000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TW" altLang="en-US" sz="2000" b="0" i="0" u="none" strike="noStrike">
                          <a:solidFill>
                            <a:schemeClr val="tx1"/>
                          </a:solidFill>
                          <a:effectLst/>
                          <a:latin typeface="游ゴシック" panose="020B0400000000000000" pitchFamily="50" charset="-128"/>
                          <a:ea typeface="游ゴシック" panose="020B0400000000000000" pitchFamily="50" charset="-128"/>
                        </a:rPr>
                        <a:t>東京駅↔須賀川</a:t>
                      </a:r>
                      <a:r>
                        <a:rPr lang="en-US" altLang="zh-TW" sz="2000" b="0" i="0" u="none" strike="noStrike">
                          <a:solidFill>
                            <a:schemeClr val="tx1"/>
                          </a:solidFill>
                          <a:effectLst/>
                          <a:latin typeface="游ゴシック" panose="020B0400000000000000" pitchFamily="50" charset="-128"/>
                          <a:ea typeface="游ゴシック" panose="020B0400000000000000" pitchFamily="50" charset="-128"/>
                        </a:rPr>
                        <a:t>IC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2000" b="0" i="0" u="none" strike="noStrike">
                          <a:solidFill>
                            <a:schemeClr val="tx1"/>
                          </a:solidFill>
                          <a:effectLst/>
                          <a:latin typeface="游ゴシック" panose="020B0400000000000000" pitchFamily="50" charset="-128"/>
                          <a:ea typeface="游ゴシック" panose="020B0400000000000000" pitchFamily="50" charset="-128"/>
                        </a:rPr>
                        <a:t>高速バス</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5670435"/>
                  </a:ext>
                </a:extLst>
              </a:tr>
              <a:tr h="640832">
                <a:tc vMerge="1">
                  <a:txBody>
                    <a:bodyPr/>
                    <a:lstStyle/>
                    <a:p>
                      <a:endParaRPr kumimoji="1" lang="ja-JP" altLang="en-US"/>
                    </a:p>
                  </a:txBody>
                  <a:tcPr/>
                </a:tc>
                <a:tc>
                  <a:txBody>
                    <a:bodyPr/>
                    <a:lstStyle/>
                    <a:p>
                      <a:pPr algn="r" fontAlgn="ctr"/>
                      <a:r>
                        <a:rPr lang="en-US" altLang="ja-JP" sz="2000" b="0" i="0" u="none" strike="noStrike">
                          <a:solidFill>
                            <a:schemeClr val="tx1"/>
                          </a:solidFill>
                          <a:effectLst/>
                          <a:latin typeface="游ゴシック" panose="020B0400000000000000" pitchFamily="50" charset="-128"/>
                          <a:ea typeface="游ゴシック" panose="020B0400000000000000" pitchFamily="50" charset="-128"/>
                        </a:rPr>
                        <a:t>¥5,000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0" i="0" u="none" strike="noStrike" dirty="0">
                          <a:solidFill>
                            <a:schemeClr val="tx1"/>
                          </a:solidFill>
                          <a:effectLst/>
                          <a:latin typeface="游ゴシック" panose="020B0400000000000000" pitchFamily="50" charset="-128"/>
                          <a:ea typeface="游ゴシック" panose="020B0400000000000000" pitchFamily="50" charset="-128"/>
                        </a:rPr>
                        <a:t>¥35,000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2000" b="0" i="0" u="none" strike="noStrike">
                          <a:solidFill>
                            <a:schemeClr val="tx1"/>
                          </a:solidFill>
                          <a:effectLst/>
                          <a:latin typeface="游ゴシック" panose="020B0400000000000000" pitchFamily="50" charset="-128"/>
                          <a:ea typeface="游ゴシック" panose="020B0400000000000000" pitchFamily="50" charset="-128"/>
                        </a:rPr>
                        <a:t>須賀川</a:t>
                      </a:r>
                      <a:r>
                        <a:rPr lang="en-US" sz="2000" b="0" i="0" u="none" strike="noStrike">
                          <a:solidFill>
                            <a:schemeClr val="tx1"/>
                          </a:solidFill>
                          <a:effectLst/>
                          <a:latin typeface="游ゴシック" panose="020B0400000000000000" pitchFamily="50" charset="-128"/>
                          <a:ea typeface="游ゴシック" panose="020B0400000000000000" pitchFamily="50" charset="-128"/>
                        </a:rPr>
                        <a:t>IC↔</a:t>
                      </a:r>
                      <a:r>
                        <a:rPr lang="ja-JP" altLang="en-US" sz="2000" b="0" i="0" u="none" strike="noStrike">
                          <a:solidFill>
                            <a:schemeClr val="tx1"/>
                          </a:solidFill>
                          <a:effectLst/>
                          <a:latin typeface="游ゴシック" panose="020B0400000000000000" pitchFamily="50" charset="-128"/>
                          <a:ea typeface="游ゴシック" panose="020B0400000000000000" pitchFamily="50" charset="-128"/>
                        </a:rPr>
                        <a:t>会場</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2000" b="0" i="0" u="none" strike="noStrike">
                          <a:solidFill>
                            <a:schemeClr val="tx1"/>
                          </a:solidFill>
                          <a:effectLst/>
                          <a:latin typeface="游ゴシック" panose="020B0400000000000000" pitchFamily="50" charset="-128"/>
                          <a:ea typeface="游ゴシック" panose="020B0400000000000000" pitchFamily="50" charset="-128"/>
                        </a:rPr>
                        <a:t>レンタカー</a:t>
                      </a:r>
                      <a:r>
                        <a:rPr lang="en-US" altLang="ja-JP" sz="2000" b="0" i="0" u="none" strike="noStrike">
                          <a:solidFill>
                            <a:schemeClr val="tx1"/>
                          </a:solidFill>
                          <a:effectLst/>
                          <a:latin typeface="游ゴシック" panose="020B0400000000000000" pitchFamily="50" charset="-128"/>
                          <a:ea typeface="游ゴシック" panose="020B0400000000000000" pitchFamily="50" charset="-128"/>
                        </a:rPr>
                        <a:t>(</a:t>
                      </a:r>
                      <a:r>
                        <a:rPr lang="ja-JP" altLang="en-US" sz="2000" b="0" i="0" u="none" strike="noStrike">
                          <a:solidFill>
                            <a:schemeClr val="tx1"/>
                          </a:solidFill>
                          <a:effectLst/>
                          <a:latin typeface="游ゴシック" panose="020B0400000000000000" pitchFamily="50" charset="-128"/>
                          <a:ea typeface="游ゴシック" panose="020B0400000000000000" pitchFamily="50" charset="-128"/>
                        </a:rPr>
                        <a:t>ガソリン代</a:t>
                      </a:r>
                      <a:r>
                        <a:rPr lang="en-US" altLang="ja-JP" sz="2000" b="0" i="0" u="none" strike="noStrike">
                          <a:solidFill>
                            <a:schemeClr val="tx1"/>
                          </a:solidFill>
                          <a:effectLst/>
                          <a:latin typeface="游ゴシック" panose="020B0400000000000000" pitchFamily="50" charset="-128"/>
                          <a:ea typeface="游ゴシック" panose="020B0400000000000000" pitchFamily="50" charset="-128"/>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5768338"/>
                  </a:ext>
                </a:extLst>
              </a:tr>
              <a:tr h="640832">
                <a:tc>
                  <a:txBody>
                    <a:bodyPr/>
                    <a:lstStyle/>
                    <a:p>
                      <a:pPr algn="l" fontAlgn="ctr"/>
                      <a:r>
                        <a:rPr lang="zh-TW" altLang="en-US" sz="2000" b="0" i="0" u="none" strike="noStrike">
                          <a:solidFill>
                            <a:schemeClr val="tx1"/>
                          </a:solidFill>
                          <a:effectLst/>
                          <a:latin typeface="游ゴシック" panose="020B0400000000000000" pitchFamily="50" charset="-128"/>
                          <a:ea typeface="游ゴシック" panose="020B0400000000000000" pitchFamily="50" charset="-128"/>
                        </a:rPr>
                        <a:t>宿泊費（</a:t>
                      </a:r>
                      <a:r>
                        <a:rPr lang="en-US" altLang="zh-TW" sz="2000" b="0" i="0" u="none" strike="noStrike">
                          <a:solidFill>
                            <a:schemeClr val="tx1"/>
                          </a:solidFill>
                          <a:effectLst/>
                          <a:latin typeface="游ゴシック" panose="020B0400000000000000" pitchFamily="50" charset="-128"/>
                          <a:ea typeface="游ゴシック" panose="020B0400000000000000" pitchFamily="50" charset="-128"/>
                        </a:rPr>
                        <a:t>4</a:t>
                      </a:r>
                      <a:r>
                        <a:rPr lang="zh-TW" altLang="en-US" sz="2000" b="0" i="0" u="none" strike="noStrike">
                          <a:solidFill>
                            <a:schemeClr val="tx1"/>
                          </a:solidFill>
                          <a:effectLst/>
                          <a:latin typeface="游ゴシック" panose="020B0400000000000000" pitchFamily="50" charset="-128"/>
                          <a:ea typeface="游ゴシック" panose="020B0400000000000000" pitchFamily="50" charset="-128"/>
                        </a:rPr>
                        <a:t>泊）</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0" i="0" u="none" strike="noStrike">
                          <a:solidFill>
                            <a:schemeClr val="tx1"/>
                          </a:solidFill>
                          <a:effectLst/>
                          <a:latin typeface="游ゴシック" panose="020B0400000000000000" pitchFamily="50" charset="-128"/>
                          <a:ea typeface="游ゴシック" panose="020B0400000000000000" pitchFamily="50" charset="-128"/>
                        </a:rPr>
                        <a:t>¥12,000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0" i="0" u="none" strike="noStrike" dirty="0">
                          <a:solidFill>
                            <a:schemeClr val="tx1"/>
                          </a:solidFill>
                          <a:effectLst/>
                          <a:latin typeface="游ゴシック" panose="020B0400000000000000" pitchFamily="50" charset="-128"/>
                          <a:ea typeface="游ゴシック" panose="020B0400000000000000" pitchFamily="50" charset="-128"/>
                        </a:rPr>
                        <a:t>¥84,000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2000" b="0" i="0" u="none" strike="noStrike">
                          <a:solidFill>
                            <a:schemeClr val="tx1"/>
                          </a:solidFill>
                          <a:effectLst/>
                          <a:latin typeface="游ゴシック" panose="020B0400000000000000" pitchFamily="50" charset="-128"/>
                          <a:ea typeface="游ゴシック" panose="020B0400000000000000" pitchFamily="50" charset="-128"/>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2000" b="0" i="0" u="none" strike="noStrike">
                          <a:solidFill>
                            <a:schemeClr val="tx1"/>
                          </a:solidFill>
                          <a:effectLst/>
                          <a:latin typeface="游ゴシック" panose="020B0400000000000000" pitchFamily="50" charset="-128"/>
                          <a:ea typeface="游ゴシック" panose="020B0400000000000000" pitchFamily="50" charset="-128"/>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3123446"/>
                  </a:ext>
                </a:extLst>
              </a:tr>
              <a:tr h="640832">
                <a:tc>
                  <a:txBody>
                    <a:bodyPr/>
                    <a:lstStyle/>
                    <a:p>
                      <a:pPr algn="l" fontAlgn="ctr"/>
                      <a:r>
                        <a:rPr lang="zh-CN" altLang="en-US" sz="2000" b="0" i="0" u="none" strike="noStrike">
                          <a:solidFill>
                            <a:schemeClr val="tx1"/>
                          </a:solidFill>
                          <a:effectLst/>
                          <a:latin typeface="游ゴシック" panose="020B0400000000000000" pitchFamily="50" charset="-128"/>
                          <a:ea typeface="游ゴシック" panose="020B0400000000000000" pitchFamily="50" charset="-128"/>
                        </a:rPr>
                        <a:t>大会参加費</a:t>
                      </a:r>
                      <a:r>
                        <a:rPr lang="en-US" altLang="zh-CN" sz="2000" b="0" i="0" u="none" strike="noStrike">
                          <a:solidFill>
                            <a:schemeClr val="tx1"/>
                          </a:solidFill>
                          <a:effectLst/>
                          <a:latin typeface="游ゴシック" panose="020B0400000000000000" pitchFamily="50" charset="-128"/>
                          <a:ea typeface="游ゴシック" panose="020B0400000000000000" pitchFamily="50" charset="-128"/>
                        </a:rPr>
                        <a:t>[</a:t>
                      </a:r>
                      <a:r>
                        <a:rPr lang="zh-CN" altLang="en-US" sz="2000" b="0" i="0" u="none" strike="noStrike">
                          <a:solidFill>
                            <a:schemeClr val="tx1"/>
                          </a:solidFill>
                          <a:effectLst/>
                          <a:latin typeface="游ゴシック" panose="020B0400000000000000" pitchFamily="50" charset="-128"/>
                          <a:ea typeface="游ゴシック" panose="020B0400000000000000" pitchFamily="50" charset="-128"/>
                        </a:rPr>
                        <a:t>保険</a:t>
                      </a:r>
                      <a:r>
                        <a:rPr lang="en-US" altLang="zh-CN" sz="2000" b="0" i="0" u="none" strike="noStrike">
                          <a:solidFill>
                            <a:schemeClr val="tx1"/>
                          </a:solidFill>
                          <a:effectLst/>
                          <a:latin typeface="游ゴシック" panose="020B0400000000000000" pitchFamily="50" charset="-128"/>
                          <a:ea typeface="游ゴシック" panose="020B0400000000000000" pitchFamily="50" charset="-128"/>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FF0000"/>
                      </a:solidFill>
                      <a:prstDash val="solid"/>
                      <a:round/>
                      <a:headEnd type="none" w="med" len="med"/>
                      <a:tailEnd type="none" w="med" len="med"/>
                    </a:lnB>
                  </a:tcPr>
                </a:tc>
                <a:tc>
                  <a:txBody>
                    <a:bodyPr/>
                    <a:lstStyle/>
                    <a:p>
                      <a:pPr algn="r" fontAlgn="ctr"/>
                      <a:r>
                        <a:rPr lang="en-US" altLang="ja-JP" sz="2000" b="0" i="0" u="none" strike="noStrike">
                          <a:solidFill>
                            <a:schemeClr val="tx1"/>
                          </a:solidFill>
                          <a:effectLst/>
                          <a:latin typeface="游ゴシック" panose="020B0400000000000000" pitchFamily="50" charset="-128"/>
                          <a:ea typeface="游ゴシック" panose="020B0400000000000000" pitchFamily="50" charset="-128"/>
                        </a:rPr>
                        <a:t>¥2,000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FF0000"/>
                      </a:solidFill>
                      <a:prstDash val="solid"/>
                      <a:round/>
                      <a:headEnd type="none" w="med" len="med"/>
                      <a:tailEnd type="none" w="med" len="med"/>
                    </a:lnB>
                  </a:tcPr>
                </a:tc>
                <a:tc>
                  <a:txBody>
                    <a:bodyPr/>
                    <a:lstStyle/>
                    <a:p>
                      <a:pPr algn="r" fontAlgn="ctr"/>
                      <a:r>
                        <a:rPr lang="en-US" altLang="ja-JP" sz="2000" b="0" i="0" u="none" strike="noStrike" dirty="0">
                          <a:solidFill>
                            <a:schemeClr val="tx1"/>
                          </a:solidFill>
                          <a:effectLst/>
                          <a:latin typeface="游ゴシック" panose="020B0400000000000000" pitchFamily="50" charset="-128"/>
                          <a:ea typeface="游ゴシック" panose="020B0400000000000000" pitchFamily="50" charset="-128"/>
                        </a:rPr>
                        <a:t>¥14,000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FF0000"/>
                      </a:solidFill>
                      <a:prstDash val="solid"/>
                      <a:round/>
                      <a:headEnd type="none" w="med" len="med"/>
                      <a:tailEnd type="none" w="med" len="med"/>
                    </a:lnB>
                  </a:tcPr>
                </a:tc>
                <a:tc>
                  <a:txBody>
                    <a:bodyPr/>
                    <a:lstStyle/>
                    <a:p>
                      <a:pPr algn="l" fontAlgn="ctr"/>
                      <a:r>
                        <a:rPr lang="ja-JP" altLang="en-US" sz="2000" b="0" i="0" u="none" strike="noStrike">
                          <a:solidFill>
                            <a:schemeClr val="tx1"/>
                          </a:solidFill>
                          <a:effectLst/>
                          <a:latin typeface="游ゴシック" panose="020B0400000000000000" pitchFamily="50" charset="-128"/>
                          <a:ea typeface="游ゴシック" panose="020B0400000000000000" pitchFamily="50" charset="-128"/>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FF0000"/>
                      </a:solidFill>
                      <a:prstDash val="solid"/>
                      <a:round/>
                      <a:headEnd type="none" w="med" len="med"/>
                      <a:tailEnd type="none" w="med" len="med"/>
                    </a:lnB>
                  </a:tcPr>
                </a:tc>
                <a:tc>
                  <a:txBody>
                    <a:bodyPr/>
                    <a:lstStyle/>
                    <a:p>
                      <a:pPr algn="l" fontAlgn="ctr"/>
                      <a:r>
                        <a:rPr lang="ja-JP" altLang="en-US" sz="2000" b="0" i="0" u="none" strike="noStrike">
                          <a:solidFill>
                            <a:schemeClr val="tx1"/>
                          </a:solidFill>
                          <a:effectLst/>
                          <a:latin typeface="游ゴシック" panose="020B0400000000000000" pitchFamily="50" charset="-128"/>
                          <a:ea typeface="游ゴシック" panose="020B0400000000000000" pitchFamily="50" charset="-128"/>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FF0000"/>
                      </a:solidFill>
                      <a:prstDash val="solid"/>
                      <a:round/>
                      <a:headEnd type="none" w="med" len="med"/>
                      <a:tailEnd type="none" w="med" len="med"/>
                    </a:lnB>
                  </a:tcPr>
                </a:tc>
                <a:extLst>
                  <a:ext uri="{0D108BD9-81ED-4DB2-BD59-A6C34878D82A}">
                    <a16:rowId xmlns:a16="http://schemas.microsoft.com/office/drawing/2014/main" val="1152128087"/>
                  </a:ext>
                </a:extLst>
              </a:tr>
              <a:tr h="640832">
                <a:tc>
                  <a:txBody>
                    <a:bodyPr/>
                    <a:lstStyle/>
                    <a:p>
                      <a:pPr algn="l" fontAlgn="ctr"/>
                      <a:r>
                        <a:rPr lang="ja-JP" altLang="en-US" sz="2000" b="0" i="0" u="none" strike="noStrike">
                          <a:solidFill>
                            <a:srgbClr val="FFFF00"/>
                          </a:solidFill>
                          <a:effectLst/>
                          <a:latin typeface="游ゴシック" panose="020B0400000000000000" pitchFamily="50" charset="-128"/>
                          <a:ea typeface="游ゴシック" panose="020B0400000000000000" pitchFamily="50" charset="-128"/>
                        </a:rPr>
                        <a:t>総額</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FF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0" i="0" u="none" strike="noStrike">
                          <a:solidFill>
                            <a:srgbClr val="FFFF00"/>
                          </a:solidFill>
                          <a:effectLst/>
                          <a:latin typeface="游ゴシック" panose="020B0400000000000000" pitchFamily="50" charset="-128"/>
                          <a:ea typeface="游ゴシック" panose="020B0400000000000000" pitchFamily="50" charset="-128"/>
                        </a:rPr>
                        <a:t>¥43,500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FF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2000" b="0" i="0" u="none" strike="noStrike" dirty="0">
                          <a:solidFill>
                            <a:srgbClr val="FFFF00"/>
                          </a:solidFill>
                          <a:effectLst/>
                          <a:latin typeface="游ゴシック" panose="020B0400000000000000" pitchFamily="50" charset="-128"/>
                          <a:ea typeface="游ゴシック" panose="020B0400000000000000" pitchFamily="50" charset="-128"/>
                        </a:rPr>
                        <a:t>¥304,500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FF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2000" b="0" i="0" u="none" strike="noStrike">
                          <a:solidFill>
                            <a:schemeClr val="tx1"/>
                          </a:solidFill>
                          <a:effectLst/>
                          <a:latin typeface="游ゴシック" panose="020B0400000000000000" pitchFamily="50" charset="-128"/>
                          <a:ea typeface="游ゴシック" panose="020B0400000000000000" pitchFamily="50" charset="-128"/>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FF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2000" b="0" i="0" u="none" strike="noStrike">
                          <a:solidFill>
                            <a:schemeClr val="tx1"/>
                          </a:solidFill>
                          <a:effectLst/>
                          <a:latin typeface="游ゴシック" panose="020B0400000000000000" pitchFamily="50" charset="-128"/>
                          <a:ea typeface="游ゴシック" panose="020B0400000000000000" pitchFamily="50" charset="-128"/>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FF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7634262"/>
                  </a:ext>
                </a:extLst>
              </a:tr>
            </a:tbl>
          </a:graphicData>
        </a:graphic>
      </p:graphicFrame>
    </p:spTree>
    <p:extLst>
      <p:ext uri="{BB962C8B-B14F-4D97-AF65-F5344CB8AC3E}">
        <p14:creationId xmlns:p14="http://schemas.microsoft.com/office/powerpoint/2010/main" val="955352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6D8988CD-A9AA-4F82-8B31-C71092813E2F}"/>
              </a:ext>
            </a:extLst>
          </p:cNvPr>
          <p:cNvPicPr>
            <a:picLocks noChangeAspect="1"/>
          </p:cNvPicPr>
          <p:nvPr/>
        </p:nvPicPr>
        <p:blipFill>
          <a:blip r:embed="rId3"/>
          <a:stretch>
            <a:fillRect/>
          </a:stretch>
        </p:blipFill>
        <p:spPr>
          <a:xfrm>
            <a:off x="1673225" y="0"/>
            <a:ext cx="9144000" cy="6858000"/>
          </a:xfrm>
          <a:prstGeom prst="rect">
            <a:avLst/>
          </a:prstGeom>
        </p:spPr>
      </p:pic>
      <p:sp>
        <p:nvSpPr>
          <p:cNvPr id="3" name="コンテンツ プレースホルダー 2">
            <a:extLst>
              <a:ext uri="{FF2B5EF4-FFF2-40B4-BE49-F238E27FC236}">
                <a16:creationId xmlns:a16="http://schemas.microsoft.com/office/drawing/2014/main" id="{6139CFCD-6205-498C-ABF2-12869137CE6B}"/>
              </a:ext>
            </a:extLst>
          </p:cNvPr>
          <p:cNvSpPr>
            <a:spLocks noGrp="1"/>
          </p:cNvSpPr>
          <p:nvPr>
            <p:ph idx="1"/>
          </p:nvPr>
        </p:nvSpPr>
        <p:spPr>
          <a:xfrm>
            <a:off x="190500" y="1604433"/>
            <a:ext cx="11810999" cy="3649133"/>
          </a:xfrm>
        </p:spPr>
        <p:txBody>
          <a:bodyPr>
            <a:normAutofit/>
          </a:bodyPr>
          <a:lstStyle/>
          <a:p>
            <a:pPr marL="0" indent="0" algn="ctr">
              <a:buNone/>
            </a:pPr>
            <a:r>
              <a:rPr kumimoji="1" lang="ja-JP" altLang="en-US" sz="5400" u="sng"/>
              <a:t>ご支援のほどよろしくお願いいたします</a:t>
            </a:r>
          </a:p>
        </p:txBody>
      </p:sp>
    </p:spTree>
    <p:extLst>
      <p:ext uri="{BB962C8B-B14F-4D97-AF65-F5344CB8AC3E}">
        <p14:creationId xmlns:p14="http://schemas.microsoft.com/office/powerpoint/2010/main" val="410748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234CE97-060E-436B-9201-B6D4DFB0E430}"/>
              </a:ext>
            </a:extLst>
          </p:cNvPr>
          <p:cNvSpPr>
            <a:spLocks noGrp="1"/>
          </p:cNvSpPr>
          <p:nvPr>
            <p:ph idx="1"/>
          </p:nvPr>
        </p:nvSpPr>
        <p:spPr>
          <a:xfrm>
            <a:off x="1847851" y="3932767"/>
            <a:ext cx="10131425" cy="3649133"/>
          </a:xfrm>
        </p:spPr>
        <p:txBody>
          <a:bodyPr>
            <a:normAutofit/>
          </a:bodyPr>
          <a:lstStyle/>
          <a:p>
            <a:pPr marL="0" indent="0" algn="r">
              <a:buNone/>
            </a:pPr>
            <a:r>
              <a:rPr kumimoji="1" lang="ja-JP" altLang="en-US" sz="3200"/>
              <a:t>ご清聴ありがとうございました。</a:t>
            </a:r>
          </a:p>
        </p:txBody>
      </p:sp>
    </p:spTree>
    <p:extLst>
      <p:ext uri="{BB962C8B-B14F-4D97-AF65-F5344CB8AC3E}">
        <p14:creationId xmlns:p14="http://schemas.microsoft.com/office/powerpoint/2010/main" val="3570849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タイトル 1">
            <a:extLst>
              <a:ext uri="{FF2B5EF4-FFF2-40B4-BE49-F238E27FC236}">
                <a16:creationId xmlns:a16="http://schemas.microsoft.com/office/drawing/2014/main" id="{B389E3EB-83F1-49D9-93AF-AED8CACD5AED}"/>
              </a:ext>
            </a:extLst>
          </p:cNvPr>
          <p:cNvSpPr>
            <a:spLocks noGrp="1"/>
          </p:cNvSpPr>
          <p:nvPr>
            <p:ph type="title"/>
          </p:nvPr>
        </p:nvSpPr>
        <p:spPr>
          <a:xfrm>
            <a:off x="718457" y="531278"/>
            <a:ext cx="3211517" cy="5292579"/>
          </a:xfrm>
        </p:spPr>
        <p:txBody>
          <a:bodyPr>
            <a:normAutofit/>
          </a:bodyPr>
          <a:lstStyle/>
          <a:p>
            <a:r>
              <a:rPr kumimoji="1" lang="ja-JP" altLang="en-US">
                <a:solidFill>
                  <a:srgbClr val="FFFFFF"/>
                </a:solidFill>
              </a:rPr>
              <a:t>～目次～</a:t>
            </a:r>
          </a:p>
        </p:txBody>
      </p:sp>
      <p:sp useBgFill="1">
        <p:nvSpPr>
          <p:cNvPr id="15" name="Freeform: Shape 14">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dirty="0"/>
          </a:p>
        </p:txBody>
      </p:sp>
      <p:graphicFrame>
        <p:nvGraphicFramePr>
          <p:cNvPr id="5" name="コンテンツ プレースホルダー 2">
            <a:extLst>
              <a:ext uri="{FF2B5EF4-FFF2-40B4-BE49-F238E27FC236}">
                <a16:creationId xmlns:a16="http://schemas.microsoft.com/office/drawing/2014/main" id="{5B70D303-B04F-4025-82A8-EC7F5EA42052}"/>
              </a:ext>
            </a:extLst>
          </p:cNvPr>
          <p:cNvGraphicFramePr>
            <a:graphicFrameLocks noGrp="1"/>
          </p:cNvGraphicFramePr>
          <p:nvPr>
            <p:ph idx="1"/>
            <p:extLst>
              <p:ext uri="{D42A27DB-BD31-4B8C-83A1-F6EECF244321}">
                <p14:modId xmlns:p14="http://schemas.microsoft.com/office/powerpoint/2010/main" val="690921538"/>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7566706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846482-1421-4015-A501-9675EFBB7FF9}"/>
              </a:ext>
            </a:extLst>
          </p:cNvPr>
          <p:cNvSpPr>
            <a:spLocks noGrp="1"/>
          </p:cNvSpPr>
          <p:nvPr>
            <p:ph type="title"/>
          </p:nvPr>
        </p:nvSpPr>
        <p:spPr>
          <a:xfrm>
            <a:off x="1030287" y="266981"/>
            <a:ext cx="10131425" cy="1172713"/>
          </a:xfrm>
        </p:spPr>
        <p:txBody>
          <a:bodyPr>
            <a:normAutofit fontScale="90000"/>
          </a:bodyPr>
          <a:lstStyle/>
          <a:p>
            <a:r>
              <a:rPr kumimoji="1" lang="ja-JP" altLang="en-US"/>
              <a:t>宇宙エレベーターとは・・・</a:t>
            </a:r>
            <a:r>
              <a:rPr kumimoji="1" lang="ja-JP" altLang="en-US">
                <a:solidFill>
                  <a:srgbClr val="FFFF00"/>
                </a:solidFill>
              </a:rPr>
              <a:t>「地球と宇宙を結ぶ輸送機関！」</a:t>
            </a:r>
          </a:p>
        </p:txBody>
      </p:sp>
      <p:pic>
        <p:nvPicPr>
          <p:cNvPr id="5" name="コンテンツ プレースホルダー 4">
            <a:extLst>
              <a:ext uri="{FF2B5EF4-FFF2-40B4-BE49-F238E27FC236}">
                <a16:creationId xmlns:a16="http://schemas.microsoft.com/office/drawing/2014/main" id="{4427E64F-ECFA-4D46-95F0-0BF489ABF5C9}"/>
              </a:ext>
            </a:extLst>
          </p:cNvPr>
          <p:cNvPicPr>
            <a:picLocks noGrp="1" noChangeAspect="1"/>
          </p:cNvPicPr>
          <p:nvPr>
            <p:ph idx="1"/>
          </p:nvPr>
        </p:nvPicPr>
        <p:blipFill>
          <a:blip r:embed="rId3"/>
          <a:stretch>
            <a:fillRect/>
          </a:stretch>
        </p:blipFill>
        <p:spPr>
          <a:xfrm>
            <a:off x="1030287" y="1172713"/>
            <a:ext cx="2893978" cy="5418306"/>
          </a:xfrm>
        </p:spPr>
      </p:pic>
      <p:pic>
        <p:nvPicPr>
          <p:cNvPr id="4" name="図 3">
            <a:extLst>
              <a:ext uri="{FF2B5EF4-FFF2-40B4-BE49-F238E27FC236}">
                <a16:creationId xmlns:a16="http://schemas.microsoft.com/office/drawing/2014/main" id="{36A80A88-8556-4C0E-BBA6-3B329B6E718E}"/>
              </a:ext>
            </a:extLst>
          </p:cNvPr>
          <p:cNvPicPr>
            <a:picLocks noChangeAspect="1"/>
          </p:cNvPicPr>
          <p:nvPr/>
        </p:nvPicPr>
        <p:blipFill>
          <a:blip r:embed="rId4"/>
          <a:stretch>
            <a:fillRect/>
          </a:stretch>
        </p:blipFill>
        <p:spPr>
          <a:xfrm>
            <a:off x="4488110" y="1172713"/>
            <a:ext cx="7206143" cy="5418306"/>
          </a:xfrm>
          <a:prstGeom prst="rect">
            <a:avLst/>
          </a:prstGeom>
        </p:spPr>
      </p:pic>
    </p:spTree>
    <p:extLst>
      <p:ext uri="{BB962C8B-B14F-4D97-AF65-F5344CB8AC3E}">
        <p14:creationId xmlns:p14="http://schemas.microsoft.com/office/powerpoint/2010/main" val="1059965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6A9045-762A-40B4-8F73-182841469D37}"/>
              </a:ext>
            </a:extLst>
          </p:cNvPr>
          <p:cNvSpPr>
            <a:spLocks noGrp="1"/>
          </p:cNvSpPr>
          <p:nvPr>
            <p:ph type="title"/>
          </p:nvPr>
        </p:nvSpPr>
        <p:spPr>
          <a:xfrm>
            <a:off x="4955459" y="99343"/>
            <a:ext cx="6593075" cy="1612490"/>
          </a:xfrm>
        </p:spPr>
        <p:txBody>
          <a:bodyPr>
            <a:normAutofit/>
          </a:bodyPr>
          <a:lstStyle/>
          <a:p>
            <a:r>
              <a:rPr kumimoji="1" lang="ja-JP" altLang="en-US"/>
              <a:t>もしエレベーターが出来たら・・・</a:t>
            </a:r>
          </a:p>
        </p:txBody>
      </p:sp>
      <p:pic>
        <p:nvPicPr>
          <p:cNvPr id="5" name="図 4">
            <a:extLst>
              <a:ext uri="{FF2B5EF4-FFF2-40B4-BE49-F238E27FC236}">
                <a16:creationId xmlns:a16="http://schemas.microsoft.com/office/drawing/2014/main" id="{B34FB228-7282-4821-AADB-3EE580597460}"/>
              </a:ext>
            </a:extLst>
          </p:cNvPr>
          <p:cNvPicPr>
            <a:picLocks noChangeAspect="1"/>
          </p:cNvPicPr>
          <p:nvPr/>
        </p:nvPicPr>
        <p:blipFill>
          <a:blip r:embed="rId4"/>
          <a:stretch>
            <a:fillRect/>
          </a:stretch>
        </p:blipFill>
        <p:spPr>
          <a:xfrm>
            <a:off x="1039206" y="639097"/>
            <a:ext cx="3205877" cy="557543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コンテンツ プレースホルダー 2">
            <a:extLst>
              <a:ext uri="{FF2B5EF4-FFF2-40B4-BE49-F238E27FC236}">
                <a16:creationId xmlns:a16="http://schemas.microsoft.com/office/drawing/2014/main" id="{661DBA9E-4225-4444-A296-7C6CE700D7E7}"/>
              </a:ext>
            </a:extLst>
          </p:cNvPr>
          <p:cNvSpPr>
            <a:spLocks noGrp="1"/>
          </p:cNvSpPr>
          <p:nvPr>
            <p:ph idx="1"/>
          </p:nvPr>
        </p:nvSpPr>
        <p:spPr>
          <a:xfrm>
            <a:off x="4779034" y="1711833"/>
            <a:ext cx="7689011" cy="4679034"/>
          </a:xfrm>
        </p:spPr>
        <p:txBody>
          <a:bodyPr>
            <a:normAutofit/>
          </a:bodyPr>
          <a:lstStyle/>
          <a:p>
            <a:pPr marL="0" indent="0">
              <a:buNone/>
            </a:pPr>
            <a:r>
              <a:rPr kumimoji="1" lang="en-US" altLang="ja-JP" sz="2400" dirty="0"/>
              <a:t>1</a:t>
            </a:r>
            <a:r>
              <a:rPr lang="en-US" altLang="ja-JP" sz="2400" dirty="0"/>
              <a:t> .</a:t>
            </a:r>
            <a:r>
              <a:rPr kumimoji="1" lang="ja-JP" altLang="en-US" sz="2400"/>
              <a:t>ロケットに比べ、低コストで大量の荷物や人が運べる</a:t>
            </a:r>
            <a:endParaRPr kumimoji="1" lang="en-US" altLang="ja-JP" sz="2400" dirty="0"/>
          </a:p>
          <a:p>
            <a:pPr marL="0" indent="0">
              <a:buNone/>
            </a:pPr>
            <a:endParaRPr kumimoji="1" lang="en-US" altLang="ja-JP" sz="2400" dirty="0"/>
          </a:p>
          <a:p>
            <a:pPr marL="0" indent="0">
              <a:buNone/>
            </a:pPr>
            <a:r>
              <a:rPr kumimoji="1" lang="en-US" altLang="ja-JP" sz="2400" dirty="0"/>
              <a:t>2</a:t>
            </a:r>
            <a:r>
              <a:rPr lang="en-US" altLang="ja-JP" sz="2400" dirty="0"/>
              <a:t> .</a:t>
            </a:r>
            <a:r>
              <a:rPr kumimoji="1" lang="ja-JP" altLang="en-US" sz="2400"/>
              <a:t>墜落や、爆発の危険がない</a:t>
            </a:r>
            <a:endParaRPr kumimoji="1" lang="en-US" altLang="ja-JP" sz="2400" dirty="0"/>
          </a:p>
          <a:p>
            <a:pPr marL="0" indent="0">
              <a:buNone/>
            </a:pPr>
            <a:endParaRPr kumimoji="1" lang="en-US" altLang="ja-JP" sz="2400" dirty="0"/>
          </a:p>
          <a:p>
            <a:pPr marL="0" indent="0">
              <a:buNone/>
            </a:pPr>
            <a:r>
              <a:rPr kumimoji="1" lang="en-US" altLang="ja-JP" sz="2400" dirty="0"/>
              <a:t>3.</a:t>
            </a:r>
            <a:r>
              <a:rPr kumimoji="1" lang="ja-JP" altLang="en-US" sz="2400"/>
              <a:t>天候の影響を受けにくい</a:t>
            </a:r>
            <a:endParaRPr kumimoji="1" lang="en-US" altLang="ja-JP" sz="2400" dirty="0"/>
          </a:p>
          <a:p>
            <a:pPr marL="0" indent="0">
              <a:buNone/>
            </a:pPr>
            <a:endParaRPr kumimoji="1" lang="en-US" altLang="ja-JP" sz="2400" dirty="0"/>
          </a:p>
          <a:p>
            <a:pPr marL="0" indent="0">
              <a:buNone/>
            </a:pPr>
            <a:r>
              <a:rPr kumimoji="1" lang="en-US" altLang="ja-JP" sz="2400" dirty="0"/>
              <a:t>4</a:t>
            </a:r>
            <a:r>
              <a:rPr lang="en-US" altLang="ja-JP" sz="2400" dirty="0"/>
              <a:t> .</a:t>
            </a:r>
            <a:r>
              <a:rPr lang="ja-JP" altLang="en-US" sz="2400"/>
              <a:t>有害物質を出さないために地球に優しい</a:t>
            </a:r>
            <a:endParaRPr lang="en-US" altLang="ja-JP" sz="2400" dirty="0"/>
          </a:p>
          <a:p>
            <a:pPr marL="0" indent="0">
              <a:buNone/>
            </a:pPr>
            <a:endParaRPr lang="en-US" altLang="ja-JP" sz="2400" dirty="0"/>
          </a:p>
          <a:p>
            <a:pPr marL="0" indent="0">
              <a:buNone/>
            </a:pPr>
            <a:r>
              <a:rPr kumimoji="1" lang="en-US" altLang="ja-JP" sz="2400" dirty="0"/>
              <a:t>5</a:t>
            </a:r>
            <a:r>
              <a:rPr lang="en-US" altLang="ja-JP" sz="2400" dirty="0"/>
              <a:t> .</a:t>
            </a:r>
            <a:r>
              <a:rPr lang="ja-JP" altLang="en-US" sz="2400"/>
              <a:t>一般人の宇宙旅行が簡単にできるようになるかも！</a:t>
            </a:r>
            <a:endParaRPr kumimoji="1" lang="ja-JP" altLang="en-US" sz="2400"/>
          </a:p>
        </p:txBody>
      </p:sp>
    </p:spTree>
    <p:extLst>
      <p:ext uri="{BB962C8B-B14F-4D97-AF65-F5344CB8AC3E}">
        <p14:creationId xmlns:p14="http://schemas.microsoft.com/office/powerpoint/2010/main" val="2599641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26E042-EBA3-4601-83DC-981B7098B16A}"/>
              </a:ext>
            </a:extLst>
          </p:cNvPr>
          <p:cNvSpPr>
            <a:spLocks noGrp="1"/>
          </p:cNvSpPr>
          <p:nvPr>
            <p:ph type="title"/>
          </p:nvPr>
        </p:nvSpPr>
        <p:spPr>
          <a:xfrm>
            <a:off x="685801" y="0"/>
            <a:ext cx="10131425" cy="1456267"/>
          </a:xfrm>
        </p:spPr>
        <p:txBody>
          <a:bodyPr/>
          <a:lstStyle/>
          <a:p>
            <a:r>
              <a:rPr kumimoji="1" lang="ja-JP" altLang="en-US"/>
              <a:t>～大会について～</a:t>
            </a:r>
          </a:p>
        </p:txBody>
      </p:sp>
      <p:sp>
        <p:nvSpPr>
          <p:cNvPr id="3" name="コンテンツ プレースホルダー 2">
            <a:extLst>
              <a:ext uri="{FF2B5EF4-FFF2-40B4-BE49-F238E27FC236}">
                <a16:creationId xmlns:a16="http://schemas.microsoft.com/office/drawing/2014/main" id="{2E7C167C-D619-4945-82CF-0C2BD84FEC45}"/>
              </a:ext>
            </a:extLst>
          </p:cNvPr>
          <p:cNvSpPr>
            <a:spLocks noGrp="1"/>
          </p:cNvSpPr>
          <p:nvPr>
            <p:ph idx="1"/>
          </p:nvPr>
        </p:nvSpPr>
        <p:spPr>
          <a:xfrm>
            <a:off x="685801" y="1057013"/>
            <a:ext cx="10748393" cy="5419287"/>
          </a:xfrm>
        </p:spPr>
        <p:txBody>
          <a:bodyPr>
            <a:normAutofit fontScale="70000" lnSpcReduction="20000"/>
          </a:bodyPr>
          <a:lstStyle/>
          <a:p>
            <a:pPr marL="0" indent="0">
              <a:buNone/>
            </a:pPr>
            <a:r>
              <a:rPr lang="ja-JP" altLang="en-US" sz="4800"/>
              <a:t>・</a:t>
            </a:r>
            <a:r>
              <a:rPr lang="en-US" altLang="ja-JP" sz="4800" dirty="0"/>
              <a:t>2020</a:t>
            </a:r>
            <a:r>
              <a:rPr lang="ja-JP" altLang="en-US" sz="4800"/>
              <a:t>年</a:t>
            </a:r>
            <a:r>
              <a:rPr lang="en-US" altLang="ja-JP" sz="4800" dirty="0"/>
              <a:t>8</a:t>
            </a:r>
            <a:r>
              <a:rPr lang="ja-JP" altLang="en-US" sz="4800"/>
              <a:t>月の大会は新型コロナウイルスの影響で中止</a:t>
            </a:r>
            <a:endParaRPr lang="en-US" altLang="ja-JP" sz="4800" dirty="0"/>
          </a:p>
          <a:p>
            <a:pPr marL="0" indent="0">
              <a:buNone/>
            </a:pPr>
            <a:endParaRPr lang="en-US" altLang="ja-JP" sz="4800" dirty="0"/>
          </a:p>
          <a:p>
            <a:pPr marL="0" indent="0" algn="ctr">
              <a:buNone/>
            </a:pPr>
            <a:r>
              <a:rPr lang="en-US" altLang="ja-JP" sz="5600" dirty="0"/>
              <a:t>2021</a:t>
            </a:r>
            <a:r>
              <a:rPr lang="ja-JP" altLang="en-US" sz="5600"/>
              <a:t>年開催予定</a:t>
            </a:r>
            <a:endParaRPr lang="en-US" altLang="ja-JP" sz="5600" dirty="0"/>
          </a:p>
          <a:p>
            <a:pPr marL="0" indent="0" algn="ctr">
              <a:buNone/>
            </a:pPr>
            <a:endParaRPr lang="en-US" altLang="ja-JP" sz="4800" dirty="0"/>
          </a:p>
          <a:p>
            <a:pPr marL="0" indent="0" algn="ctr">
              <a:buNone/>
            </a:pPr>
            <a:r>
              <a:rPr lang="ja-JP" altLang="en-US" sz="4800"/>
              <a:t>　</a:t>
            </a:r>
            <a:r>
              <a:rPr lang="en-US" altLang="ja-JP" sz="7200" dirty="0"/>
              <a:t>SPEC </a:t>
            </a:r>
            <a:r>
              <a:rPr lang="ja-JP" altLang="en-US" sz="7200"/>
              <a:t>ｘ</a:t>
            </a:r>
            <a:r>
              <a:rPr lang="en-US" altLang="ja-JP" sz="7200" dirty="0"/>
              <a:t> ROC</a:t>
            </a:r>
            <a:r>
              <a:rPr lang="ja-JP" altLang="en-US" sz="7200"/>
              <a:t>　参加予定</a:t>
            </a:r>
            <a:endParaRPr lang="en-US" altLang="ja-JP" sz="7200" dirty="0"/>
          </a:p>
          <a:p>
            <a:pPr marL="0" indent="0" algn="ctr">
              <a:buNone/>
            </a:pPr>
            <a:endParaRPr lang="en-US" altLang="ja-JP" sz="4800" dirty="0"/>
          </a:p>
          <a:p>
            <a:pPr marL="0" indent="0" algn="ctr">
              <a:buNone/>
            </a:pPr>
            <a:r>
              <a:rPr lang="ja-JP" altLang="en-US" sz="4800"/>
              <a:t>場所：福島ロボットテストフィールド</a:t>
            </a:r>
            <a:endParaRPr lang="en-US" altLang="ja-JP" sz="4800" dirty="0"/>
          </a:p>
          <a:p>
            <a:pPr marL="0" indent="0" algn="ctr">
              <a:buNone/>
            </a:pPr>
            <a:r>
              <a:rPr lang="ja-JP" altLang="en-US" sz="4800"/>
              <a:t>（福島県南相馬市）</a:t>
            </a:r>
            <a:endParaRPr lang="en-US" altLang="ja-JP" sz="4800" dirty="0"/>
          </a:p>
          <a:p>
            <a:endParaRPr kumimoji="1" lang="ja-JP" altLang="en-US"/>
          </a:p>
        </p:txBody>
      </p:sp>
    </p:spTree>
    <p:extLst>
      <p:ext uri="{BB962C8B-B14F-4D97-AF65-F5344CB8AC3E}">
        <p14:creationId xmlns:p14="http://schemas.microsoft.com/office/powerpoint/2010/main" val="2297591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B3DFC6-2169-47F2-A12A-8AD0D5040CA1}"/>
              </a:ext>
            </a:extLst>
          </p:cNvPr>
          <p:cNvSpPr>
            <a:spLocks noGrp="1"/>
          </p:cNvSpPr>
          <p:nvPr>
            <p:ph type="title"/>
          </p:nvPr>
        </p:nvSpPr>
        <p:spPr>
          <a:xfrm>
            <a:off x="669022" y="-187353"/>
            <a:ext cx="10131425" cy="1456267"/>
          </a:xfrm>
        </p:spPr>
        <p:txBody>
          <a:bodyPr/>
          <a:lstStyle/>
          <a:p>
            <a:r>
              <a:rPr kumimoji="1" lang="ja-JP" altLang="en-US"/>
              <a:t>～大会について　２～</a:t>
            </a:r>
          </a:p>
        </p:txBody>
      </p:sp>
      <p:sp>
        <p:nvSpPr>
          <p:cNvPr id="3" name="コンテンツ プレースホルダー 2">
            <a:extLst>
              <a:ext uri="{FF2B5EF4-FFF2-40B4-BE49-F238E27FC236}">
                <a16:creationId xmlns:a16="http://schemas.microsoft.com/office/drawing/2014/main" id="{1DB945AB-4A1C-4878-AE0D-6EFD5EA07216}"/>
              </a:ext>
            </a:extLst>
          </p:cNvPr>
          <p:cNvSpPr>
            <a:spLocks noGrp="1"/>
          </p:cNvSpPr>
          <p:nvPr>
            <p:ph idx="1"/>
          </p:nvPr>
        </p:nvSpPr>
        <p:spPr>
          <a:xfrm>
            <a:off x="469783" y="1015069"/>
            <a:ext cx="11375472" cy="5645790"/>
          </a:xfrm>
        </p:spPr>
        <p:txBody>
          <a:bodyPr>
            <a:normAutofit fontScale="85000" lnSpcReduction="10000"/>
          </a:bodyPr>
          <a:lstStyle/>
          <a:p>
            <a:pPr marL="0" indent="0">
              <a:buNone/>
            </a:pPr>
            <a:r>
              <a:rPr lang="ja-JP" altLang="en-US" sz="4100"/>
              <a:t>・</a:t>
            </a:r>
            <a:r>
              <a:rPr lang="en-US" altLang="ja-JP" sz="4100" dirty="0"/>
              <a:t>SPEC </a:t>
            </a:r>
            <a:r>
              <a:rPr lang="ja-JP" altLang="en-US" sz="4100"/>
              <a:t>ｘ</a:t>
            </a:r>
            <a:r>
              <a:rPr lang="en-US" altLang="ja-JP" sz="4100" dirty="0"/>
              <a:t> ROC</a:t>
            </a:r>
          </a:p>
          <a:p>
            <a:pPr marL="0" indent="0">
              <a:buNone/>
            </a:pPr>
            <a:r>
              <a:rPr lang="ja-JP" altLang="en-US" sz="4100"/>
              <a:t>　　　　→</a:t>
            </a:r>
            <a:r>
              <a:rPr lang="en-US" altLang="ja-JP" sz="4100" dirty="0" err="1">
                <a:solidFill>
                  <a:srgbClr val="FFFF00"/>
                </a:solidFill>
              </a:rPr>
              <a:t>SP</a:t>
            </a:r>
            <a:r>
              <a:rPr lang="en-US" altLang="ja-JP" sz="4100" dirty="0" err="1"/>
              <a:t>ace</a:t>
            </a:r>
            <a:r>
              <a:rPr lang="en-US" altLang="ja-JP" sz="4100" dirty="0"/>
              <a:t>  </a:t>
            </a:r>
            <a:r>
              <a:rPr lang="en-US" altLang="ja-JP" sz="4100" dirty="0">
                <a:solidFill>
                  <a:srgbClr val="FFFF00"/>
                </a:solidFill>
              </a:rPr>
              <a:t>E</a:t>
            </a:r>
            <a:r>
              <a:rPr lang="en-US" altLang="ja-JP" sz="4100" dirty="0"/>
              <a:t>levator </a:t>
            </a:r>
            <a:r>
              <a:rPr lang="ja-JP" altLang="en-US" sz="4100"/>
              <a:t> </a:t>
            </a:r>
            <a:r>
              <a:rPr lang="en-US" altLang="ja-JP" sz="4100" dirty="0">
                <a:solidFill>
                  <a:srgbClr val="FFFF00"/>
                </a:solidFill>
              </a:rPr>
              <a:t>C</a:t>
            </a:r>
            <a:r>
              <a:rPr lang="en-US" altLang="ja-JP" sz="4100" dirty="0"/>
              <a:t>limber × </a:t>
            </a:r>
            <a:r>
              <a:rPr lang="en-US" altLang="ja-JP" sz="4100" dirty="0">
                <a:solidFill>
                  <a:srgbClr val="FFFF00"/>
                </a:solidFill>
              </a:rPr>
              <a:t>R</a:t>
            </a:r>
            <a:r>
              <a:rPr lang="en-US" altLang="ja-JP" sz="4100" dirty="0"/>
              <a:t>obotics </a:t>
            </a:r>
            <a:r>
              <a:rPr lang="en-US" altLang="ja-JP" sz="4100" dirty="0">
                <a:solidFill>
                  <a:srgbClr val="FFFF00"/>
                </a:solidFill>
              </a:rPr>
              <a:t>C</a:t>
            </a:r>
            <a:r>
              <a:rPr lang="en-US" altLang="ja-JP" sz="4100" dirty="0"/>
              <a:t>hallenge</a:t>
            </a:r>
          </a:p>
          <a:p>
            <a:pPr marL="0" indent="0">
              <a:buNone/>
            </a:pPr>
            <a:endParaRPr lang="en-US" altLang="ja-JP" sz="4100" dirty="0"/>
          </a:p>
          <a:p>
            <a:pPr marL="0" indent="0">
              <a:buNone/>
            </a:pPr>
            <a:r>
              <a:rPr lang="ja-JP" altLang="en-US" sz="4100"/>
              <a:t>・クライマーの昇降に加えて貨物を搭載しての昇降</a:t>
            </a:r>
            <a:endParaRPr lang="en-US" altLang="ja-JP" sz="4100" dirty="0"/>
          </a:p>
          <a:p>
            <a:pPr marL="0" indent="0">
              <a:buNone/>
            </a:pPr>
            <a:endParaRPr lang="en-US" altLang="ja-JP" sz="4100" dirty="0"/>
          </a:p>
          <a:p>
            <a:pPr marL="0" indent="0">
              <a:buNone/>
            </a:pPr>
            <a:r>
              <a:rPr lang="ja-JP" altLang="en-US" sz="4100"/>
              <a:t>目的→・宇宙空間での作業に使用される貨物搭載を想定</a:t>
            </a:r>
            <a:endParaRPr lang="en-US" altLang="ja-JP" sz="4100" dirty="0"/>
          </a:p>
          <a:p>
            <a:pPr marL="0" indent="0">
              <a:buNone/>
            </a:pPr>
            <a:r>
              <a:rPr lang="ja-JP" altLang="en-US" sz="4100"/>
              <a:t>　　　　</a:t>
            </a:r>
            <a:r>
              <a:rPr lang="en-US" altLang="ja-JP" sz="4100" dirty="0"/>
              <a:t> </a:t>
            </a:r>
            <a:r>
              <a:rPr lang="ja-JP" altLang="en-US" sz="4100"/>
              <a:t>・火星などの地球外天体での地上部分作業に向けて</a:t>
            </a:r>
            <a:endParaRPr lang="en-US" altLang="ja-JP" sz="4100" dirty="0"/>
          </a:p>
          <a:p>
            <a:pPr marL="0" indent="0">
              <a:buNone/>
            </a:pPr>
            <a:r>
              <a:rPr lang="ja-JP" altLang="en-US" sz="4100"/>
              <a:t>　　</a:t>
            </a:r>
            <a:r>
              <a:rPr lang="en-US" altLang="ja-JP" sz="4100" dirty="0"/>
              <a:t>    </a:t>
            </a:r>
            <a:r>
              <a:rPr lang="ja-JP" altLang="en-US" sz="4100"/>
              <a:t>　・クライマーと貨物側の連携</a:t>
            </a:r>
            <a:endParaRPr lang="en-US" altLang="ja-JP" sz="4100" dirty="0"/>
          </a:p>
          <a:p>
            <a:endParaRPr kumimoji="1" lang="ja-JP" altLang="en-US"/>
          </a:p>
        </p:txBody>
      </p:sp>
    </p:spTree>
    <p:extLst>
      <p:ext uri="{BB962C8B-B14F-4D97-AF65-F5344CB8AC3E}">
        <p14:creationId xmlns:p14="http://schemas.microsoft.com/office/powerpoint/2010/main" val="2109915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F7C3FB-4FDD-4601-83F6-CB4D207E453C}"/>
              </a:ext>
            </a:extLst>
          </p:cNvPr>
          <p:cNvSpPr>
            <a:spLocks noGrp="1"/>
          </p:cNvSpPr>
          <p:nvPr>
            <p:ph type="title"/>
          </p:nvPr>
        </p:nvSpPr>
        <p:spPr>
          <a:xfrm>
            <a:off x="585133" y="-389467"/>
            <a:ext cx="10131425" cy="1456267"/>
          </a:xfrm>
        </p:spPr>
        <p:txBody>
          <a:bodyPr/>
          <a:lstStyle/>
          <a:p>
            <a:r>
              <a:rPr kumimoji="1" lang="ja-JP" altLang="en-US"/>
              <a:t>～大会について　３～</a:t>
            </a:r>
          </a:p>
        </p:txBody>
      </p:sp>
      <p:sp>
        <p:nvSpPr>
          <p:cNvPr id="3" name="コンテンツ プレースホルダー 2">
            <a:extLst>
              <a:ext uri="{FF2B5EF4-FFF2-40B4-BE49-F238E27FC236}">
                <a16:creationId xmlns:a16="http://schemas.microsoft.com/office/drawing/2014/main" id="{E46D810C-6DDB-469B-9D9B-87AD2F3007F9}"/>
              </a:ext>
            </a:extLst>
          </p:cNvPr>
          <p:cNvSpPr>
            <a:spLocks noGrp="1"/>
          </p:cNvSpPr>
          <p:nvPr>
            <p:ph idx="1"/>
          </p:nvPr>
        </p:nvSpPr>
        <p:spPr>
          <a:xfrm>
            <a:off x="685801" y="847289"/>
            <a:ext cx="10131425" cy="5863904"/>
          </a:xfrm>
        </p:spPr>
        <p:txBody>
          <a:bodyPr>
            <a:noAutofit/>
          </a:bodyPr>
          <a:lstStyle/>
          <a:p>
            <a:pPr marL="0" indent="0">
              <a:buNone/>
            </a:pPr>
            <a:r>
              <a:rPr kumimoji="1" lang="ja-JP" altLang="en-US" sz="2800"/>
              <a:t>・レギュレーションに沿った昇降をとげる</a:t>
            </a:r>
            <a:endParaRPr kumimoji="1" lang="en-US" altLang="ja-JP" sz="2800" dirty="0"/>
          </a:p>
          <a:p>
            <a:pPr marL="0" indent="0">
              <a:buNone/>
            </a:pPr>
            <a:r>
              <a:rPr kumimoji="1" lang="ja-JP" altLang="en-US" sz="2800"/>
              <a:t>・・・</a:t>
            </a:r>
            <a:r>
              <a:rPr kumimoji="1" lang="en-US" altLang="ja-JP" sz="2800" dirty="0"/>
              <a:t>1</a:t>
            </a:r>
            <a:r>
              <a:rPr kumimoji="1" lang="ja-JP" altLang="en-US" sz="2800"/>
              <a:t>．重量物積載</a:t>
            </a:r>
            <a:endParaRPr kumimoji="1" lang="en-US" altLang="ja-JP" sz="2800" dirty="0"/>
          </a:p>
          <a:p>
            <a:pPr marL="0" indent="0">
              <a:buNone/>
            </a:pPr>
            <a:r>
              <a:rPr kumimoji="1" lang="ja-JP" altLang="en-US" sz="2800"/>
              <a:t>　　</a:t>
            </a:r>
            <a:r>
              <a:rPr kumimoji="1" lang="en-US" altLang="ja-JP" sz="2800" dirty="0"/>
              <a:t>2</a:t>
            </a:r>
            <a:r>
              <a:rPr kumimoji="1" lang="ja-JP" altLang="en-US" sz="2800"/>
              <a:t>，重量物とクライマーの連携</a:t>
            </a:r>
            <a:endParaRPr kumimoji="1" lang="en-US" altLang="ja-JP" sz="2800" dirty="0"/>
          </a:p>
          <a:p>
            <a:pPr marL="0" indent="0">
              <a:buNone/>
            </a:pPr>
            <a:r>
              <a:rPr kumimoji="1" lang="ja-JP" altLang="en-US" sz="2800"/>
              <a:t>　　</a:t>
            </a:r>
            <a:r>
              <a:rPr kumimoji="1" lang="en-US" altLang="ja-JP" sz="2800" dirty="0"/>
              <a:t>3</a:t>
            </a:r>
            <a:r>
              <a:rPr kumimoji="1" lang="ja-JP" altLang="en-US" sz="2800"/>
              <a:t>，昇降データの記録</a:t>
            </a:r>
            <a:endParaRPr kumimoji="1" lang="en-US" altLang="ja-JP" sz="2800" dirty="0"/>
          </a:p>
          <a:p>
            <a:pPr marL="0" indent="0">
              <a:buNone/>
            </a:pPr>
            <a:endParaRPr kumimoji="1" lang="en-US" altLang="ja-JP" sz="2800" dirty="0"/>
          </a:p>
          <a:p>
            <a:pPr marL="0" indent="0">
              <a:buNone/>
            </a:pPr>
            <a:r>
              <a:rPr kumimoji="1" lang="ja-JP" altLang="en-US" sz="2800"/>
              <a:t>・出場部門→スピード部門で優勝する</a:t>
            </a:r>
            <a:endParaRPr kumimoji="1" lang="en-US" altLang="ja-JP" sz="2800" dirty="0"/>
          </a:p>
          <a:p>
            <a:pPr marL="0" indent="0">
              <a:buNone/>
            </a:pPr>
            <a:r>
              <a:rPr kumimoji="1" lang="ja-JP" altLang="en-US" sz="2800"/>
              <a:t>・・・現在の予測昇降スピード→</a:t>
            </a:r>
            <a:r>
              <a:rPr kumimoji="1" lang="en-US" altLang="ja-JP" sz="2800" dirty="0"/>
              <a:t>15m/s</a:t>
            </a:r>
          </a:p>
          <a:p>
            <a:pPr marL="0" indent="0">
              <a:buNone/>
            </a:pPr>
            <a:endParaRPr lang="en-US" altLang="ja-JP" sz="2800" dirty="0"/>
          </a:p>
          <a:p>
            <a:pPr marL="0" indent="0">
              <a:buNone/>
            </a:pPr>
            <a:r>
              <a:rPr lang="ja-JP" altLang="en-US" sz="2800"/>
              <a:t>・自律昇降</a:t>
            </a:r>
            <a:endParaRPr lang="en-US" altLang="ja-JP" sz="2800" dirty="0"/>
          </a:p>
          <a:p>
            <a:pPr marL="0" indent="0">
              <a:buNone/>
            </a:pPr>
            <a:r>
              <a:rPr lang="ja-JP" altLang="en-US" sz="2800"/>
              <a:t>・・・ブラシレスモータの</a:t>
            </a:r>
            <a:r>
              <a:rPr lang="en-US" altLang="ja-JP" sz="2800" dirty="0"/>
              <a:t>2</a:t>
            </a:r>
            <a:r>
              <a:rPr lang="ja-JP" altLang="en-US" sz="2800"/>
              <a:t>駆動の同期</a:t>
            </a:r>
            <a:endParaRPr lang="en-US" altLang="ja-JP" sz="2800" dirty="0"/>
          </a:p>
        </p:txBody>
      </p:sp>
      <p:pic>
        <p:nvPicPr>
          <p:cNvPr id="5" name="図 4" descr="回路, キッチン が含まれている画像&#10;&#10;自動的に生成された説明">
            <a:extLst>
              <a:ext uri="{FF2B5EF4-FFF2-40B4-BE49-F238E27FC236}">
                <a16:creationId xmlns:a16="http://schemas.microsoft.com/office/drawing/2014/main" id="{B019DF3F-AF11-C04C-B4FD-7E090FEDC9DB}"/>
              </a:ext>
            </a:extLst>
          </p:cNvPr>
          <p:cNvPicPr>
            <a:picLocks noChangeAspect="1"/>
          </p:cNvPicPr>
          <p:nvPr/>
        </p:nvPicPr>
        <p:blipFill>
          <a:blip r:embed="rId3"/>
          <a:stretch>
            <a:fillRect/>
          </a:stretch>
        </p:blipFill>
        <p:spPr>
          <a:xfrm>
            <a:off x="6983540" y="0"/>
            <a:ext cx="5208460" cy="6858000"/>
          </a:xfrm>
          <a:prstGeom prst="rect">
            <a:avLst/>
          </a:prstGeom>
        </p:spPr>
      </p:pic>
    </p:spTree>
    <p:extLst>
      <p:ext uri="{BB962C8B-B14F-4D97-AF65-F5344CB8AC3E}">
        <p14:creationId xmlns:p14="http://schemas.microsoft.com/office/powerpoint/2010/main" val="3369965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25FC43-992F-4A77-A905-0551028C5387}"/>
              </a:ext>
            </a:extLst>
          </p:cNvPr>
          <p:cNvSpPr>
            <a:spLocks noGrp="1"/>
          </p:cNvSpPr>
          <p:nvPr>
            <p:ph type="title"/>
          </p:nvPr>
        </p:nvSpPr>
        <p:spPr>
          <a:xfrm>
            <a:off x="685800" y="-327170"/>
            <a:ext cx="10131425" cy="1456267"/>
          </a:xfrm>
        </p:spPr>
        <p:txBody>
          <a:bodyPr/>
          <a:lstStyle/>
          <a:p>
            <a:r>
              <a:rPr kumimoji="1" lang="ja-JP" altLang="en-US"/>
              <a:t>～</a:t>
            </a:r>
            <a:r>
              <a:rPr lang="ja-JP" altLang="en-US"/>
              <a:t>大会まで</a:t>
            </a:r>
            <a:r>
              <a:rPr kumimoji="1" lang="ja-JP" altLang="en-US"/>
              <a:t>の作業日程～</a:t>
            </a:r>
          </a:p>
        </p:txBody>
      </p:sp>
      <p:sp>
        <p:nvSpPr>
          <p:cNvPr id="4" name="コンテンツ プレースホルダー 3">
            <a:extLst>
              <a:ext uri="{FF2B5EF4-FFF2-40B4-BE49-F238E27FC236}">
                <a16:creationId xmlns:a16="http://schemas.microsoft.com/office/drawing/2014/main" id="{8A03B51A-A205-4979-92C1-DAA28511FF26}"/>
              </a:ext>
            </a:extLst>
          </p:cNvPr>
          <p:cNvSpPr>
            <a:spLocks noGrp="1"/>
          </p:cNvSpPr>
          <p:nvPr>
            <p:ph idx="1"/>
          </p:nvPr>
        </p:nvSpPr>
        <p:spPr/>
        <p:txBody>
          <a:bodyPr/>
          <a:lstStyle/>
          <a:p>
            <a:r>
              <a:rPr lang="ja-JP" altLang="en-US">
                <a:solidFill>
                  <a:srgbClr val="000000"/>
                </a:solidFill>
                <a:latin typeface="游ゴシック" panose="020B0400000000000000" pitchFamily="50" charset="-128"/>
                <a:ea typeface="游ゴシック" panose="020B0400000000000000" pitchFamily="50" charset="-128"/>
              </a:rPr>
              <a:t>　</a:t>
            </a:r>
            <a:r>
              <a:rPr lang="ja-JP" altLang="en-US"/>
              <a:t> </a:t>
            </a:r>
          </a:p>
        </p:txBody>
      </p:sp>
      <p:graphicFrame>
        <p:nvGraphicFramePr>
          <p:cNvPr id="6" name="表 5">
            <a:extLst>
              <a:ext uri="{FF2B5EF4-FFF2-40B4-BE49-F238E27FC236}">
                <a16:creationId xmlns:a16="http://schemas.microsoft.com/office/drawing/2014/main" id="{63C0D1F2-3BAA-EE41-B4D8-5E80011ADB18}"/>
              </a:ext>
            </a:extLst>
          </p:cNvPr>
          <p:cNvGraphicFramePr>
            <a:graphicFrameLocks noGrp="1"/>
          </p:cNvGraphicFramePr>
          <p:nvPr>
            <p:extLst>
              <p:ext uri="{D42A27DB-BD31-4B8C-83A1-F6EECF244321}">
                <p14:modId xmlns:p14="http://schemas.microsoft.com/office/powerpoint/2010/main" val="1036952861"/>
              </p:ext>
            </p:extLst>
          </p:nvPr>
        </p:nvGraphicFramePr>
        <p:xfrm>
          <a:off x="348118" y="1066800"/>
          <a:ext cx="11495764" cy="4959696"/>
        </p:xfrm>
        <a:graphic>
          <a:graphicData uri="http://schemas.openxmlformats.org/drawingml/2006/table">
            <a:tbl>
              <a:tblPr>
                <a:tableStyleId>{5C22544A-7EE6-4342-B048-85BDC9FD1C3A}</a:tableStyleId>
              </a:tblPr>
              <a:tblGrid>
                <a:gridCol w="1739812">
                  <a:extLst>
                    <a:ext uri="{9D8B030D-6E8A-4147-A177-3AD203B41FA5}">
                      <a16:colId xmlns:a16="http://schemas.microsoft.com/office/drawing/2014/main" val="2033395084"/>
                    </a:ext>
                  </a:extLst>
                </a:gridCol>
                <a:gridCol w="406498">
                  <a:extLst>
                    <a:ext uri="{9D8B030D-6E8A-4147-A177-3AD203B41FA5}">
                      <a16:colId xmlns:a16="http://schemas.microsoft.com/office/drawing/2014/main" val="2574955224"/>
                    </a:ext>
                  </a:extLst>
                </a:gridCol>
                <a:gridCol w="406498">
                  <a:extLst>
                    <a:ext uri="{9D8B030D-6E8A-4147-A177-3AD203B41FA5}">
                      <a16:colId xmlns:a16="http://schemas.microsoft.com/office/drawing/2014/main" val="515625841"/>
                    </a:ext>
                  </a:extLst>
                </a:gridCol>
                <a:gridCol w="406498">
                  <a:extLst>
                    <a:ext uri="{9D8B030D-6E8A-4147-A177-3AD203B41FA5}">
                      <a16:colId xmlns:a16="http://schemas.microsoft.com/office/drawing/2014/main" val="2662213602"/>
                    </a:ext>
                  </a:extLst>
                </a:gridCol>
                <a:gridCol w="406498">
                  <a:extLst>
                    <a:ext uri="{9D8B030D-6E8A-4147-A177-3AD203B41FA5}">
                      <a16:colId xmlns:a16="http://schemas.microsoft.com/office/drawing/2014/main" val="1791782928"/>
                    </a:ext>
                  </a:extLst>
                </a:gridCol>
                <a:gridCol w="406498">
                  <a:extLst>
                    <a:ext uri="{9D8B030D-6E8A-4147-A177-3AD203B41FA5}">
                      <a16:colId xmlns:a16="http://schemas.microsoft.com/office/drawing/2014/main" val="3849926268"/>
                    </a:ext>
                  </a:extLst>
                </a:gridCol>
                <a:gridCol w="406498">
                  <a:extLst>
                    <a:ext uri="{9D8B030D-6E8A-4147-A177-3AD203B41FA5}">
                      <a16:colId xmlns:a16="http://schemas.microsoft.com/office/drawing/2014/main" val="2087048806"/>
                    </a:ext>
                  </a:extLst>
                </a:gridCol>
                <a:gridCol w="406498">
                  <a:extLst>
                    <a:ext uri="{9D8B030D-6E8A-4147-A177-3AD203B41FA5}">
                      <a16:colId xmlns:a16="http://schemas.microsoft.com/office/drawing/2014/main" val="2484192010"/>
                    </a:ext>
                  </a:extLst>
                </a:gridCol>
                <a:gridCol w="406498">
                  <a:extLst>
                    <a:ext uri="{9D8B030D-6E8A-4147-A177-3AD203B41FA5}">
                      <a16:colId xmlns:a16="http://schemas.microsoft.com/office/drawing/2014/main" val="2614762431"/>
                    </a:ext>
                  </a:extLst>
                </a:gridCol>
                <a:gridCol w="406498">
                  <a:extLst>
                    <a:ext uri="{9D8B030D-6E8A-4147-A177-3AD203B41FA5}">
                      <a16:colId xmlns:a16="http://schemas.microsoft.com/office/drawing/2014/main" val="3708778153"/>
                    </a:ext>
                  </a:extLst>
                </a:gridCol>
                <a:gridCol w="406498">
                  <a:extLst>
                    <a:ext uri="{9D8B030D-6E8A-4147-A177-3AD203B41FA5}">
                      <a16:colId xmlns:a16="http://schemas.microsoft.com/office/drawing/2014/main" val="437542818"/>
                    </a:ext>
                  </a:extLst>
                </a:gridCol>
                <a:gridCol w="406498">
                  <a:extLst>
                    <a:ext uri="{9D8B030D-6E8A-4147-A177-3AD203B41FA5}">
                      <a16:colId xmlns:a16="http://schemas.microsoft.com/office/drawing/2014/main" val="3980300356"/>
                    </a:ext>
                  </a:extLst>
                </a:gridCol>
                <a:gridCol w="406498">
                  <a:extLst>
                    <a:ext uri="{9D8B030D-6E8A-4147-A177-3AD203B41FA5}">
                      <a16:colId xmlns:a16="http://schemas.microsoft.com/office/drawing/2014/main" val="2598966562"/>
                    </a:ext>
                  </a:extLst>
                </a:gridCol>
                <a:gridCol w="406498">
                  <a:extLst>
                    <a:ext uri="{9D8B030D-6E8A-4147-A177-3AD203B41FA5}">
                      <a16:colId xmlns:a16="http://schemas.microsoft.com/office/drawing/2014/main" val="3909450837"/>
                    </a:ext>
                  </a:extLst>
                </a:gridCol>
                <a:gridCol w="406498">
                  <a:extLst>
                    <a:ext uri="{9D8B030D-6E8A-4147-A177-3AD203B41FA5}">
                      <a16:colId xmlns:a16="http://schemas.microsoft.com/office/drawing/2014/main" val="586817586"/>
                    </a:ext>
                  </a:extLst>
                </a:gridCol>
                <a:gridCol w="406498">
                  <a:extLst>
                    <a:ext uri="{9D8B030D-6E8A-4147-A177-3AD203B41FA5}">
                      <a16:colId xmlns:a16="http://schemas.microsoft.com/office/drawing/2014/main" val="3587259694"/>
                    </a:ext>
                  </a:extLst>
                </a:gridCol>
                <a:gridCol w="406498">
                  <a:extLst>
                    <a:ext uri="{9D8B030D-6E8A-4147-A177-3AD203B41FA5}">
                      <a16:colId xmlns:a16="http://schemas.microsoft.com/office/drawing/2014/main" val="3246457564"/>
                    </a:ext>
                  </a:extLst>
                </a:gridCol>
                <a:gridCol w="406498">
                  <a:extLst>
                    <a:ext uri="{9D8B030D-6E8A-4147-A177-3AD203B41FA5}">
                      <a16:colId xmlns:a16="http://schemas.microsoft.com/office/drawing/2014/main" val="2533269558"/>
                    </a:ext>
                  </a:extLst>
                </a:gridCol>
                <a:gridCol w="406498">
                  <a:extLst>
                    <a:ext uri="{9D8B030D-6E8A-4147-A177-3AD203B41FA5}">
                      <a16:colId xmlns:a16="http://schemas.microsoft.com/office/drawing/2014/main" val="444381242"/>
                    </a:ext>
                  </a:extLst>
                </a:gridCol>
                <a:gridCol w="406498">
                  <a:extLst>
                    <a:ext uri="{9D8B030D-6E8A-4147-A177-3AD203B41FA5}">
                      <a16:colId xmlns:a16="http://schemas.microsoft.com/office/drawing/2014/main" val="1005084604"/>
                    </a:ext>
                  </a:extLst>
                </a:gridCol>
                <a:gridCol w="406498">
                  <a:extLst>
                    <a:ext uri="{9D8B030D-6E8A-4147-A177-3AD203B41FA5}">
                      <a16:colId xmlns:a16="http://schemas.microsoft.com/office/drawing/2014/main" val="3160908410"/>
                    </a:ext>
                  </a:extLst>
                </a:gridCol>
                <a:gridCol w="406498">
                  <a:extLst>
                    <a:ext uri="{9D8B030D-6E8A-4147-A177-3AD203B41FA5}">
                      <a16:colId xmlns:a16="http://schemas.microsoft.com/office/drawing/2014/main" val="1109098741"/>
                    </a:ext>
                  </a:extLst>
                </a:gridCol>
                <a:gridCol w="406498">
                  <a:extLst>
                    <a:ext uri="{9D8B030D-6E8A-4147-A177-3AD203B41FA5}">
                      <a16:colId xmlns:a16="http://schemas.microsoft.com/office/drawing/2014/main" val="638802379"/>
                    </a:ext>
                  </a:extLst>
                </a:gridCol>
                <a:gridCol w="406498">
                  <a:extLst>
                    <a:ext uri="{9D8B030D-6E8A-4147-A177-3AD203B41FA5}">
                      <a16:colId xmlns:a16="http://schemas.microsoft.com/office/drawing/2014/main" val="842946101"/>
                    </a:ext>
                  </a:extLst>
                </a:gridCol>
                <a:gridCol w="406498">
                  <a:extLst>
                    <a:ext uri="{9D8B030D-6E8A-4147-A177-3AD203B41FA5}">
                      <a16:colId xmlns:a16="http://schemas.microsoft.com/office/drawing/2014/main" val="2009093665"/>
                    </a:ext>
                  </a:extLst>
                </a:gridCol>
              </a:tblGrid>
              <a:tr h="708528">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gridSpan="4">
                  <a:txBody>
                    <a:bodyPr/>
                    <a:lstStyle/>
                    <a:p>
                      <a:pPr algn="ctr" fontAlgn="ctr"/>
                      <a:r>
                        <a:rPr lang="ja-JP" altLang="en-US" sz="2800" b="0" i="0" u="none" strike="noStrike">
                          <a:solidFill>
                            <a:schemeClr val="tx1"/>
                          </a:solidFill>
                          <a:effectLst/>
                          <a:latin typeface="+mj-ea"/>
                          <a:ea typeface="+mj-ea"/>
                        </a:rPr>
                        <a:t>今年</a:t>
                      </a:r>
                    </a:p>
                  </a:txBody>
                  <a:tcPr marL="9525" marR="9525" marT="9525" marB="0" anchor="ctr">
                    <a:solidFill>
                      <a:schemeClr val="bg2"/>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algn="ctr" fontAlgn="ctr"/>
                      <a:r>
                        <a:rPr lang="en-US" altLang="ja-JP" sz="2800" u="none" strike="noStrike" dirty="0">
                          <a:solidFill>
                            <a:schemeClr val="tx1"/>
                          </a:solidFill>
                          <a:effectLst/>
                        </a:rPr>
                        <a:t>1</a:t>
                      </a:r>
                      <a:r>
                        <a:rPr lang="ja-JP" altLang="en-US" sz="2800" u="none" strike="noStrike">
                          <a:solidFill>
                            <a:schemeClr val="tx1"/>
                          </a:solidFill>
                          <a:effectLst/>
                        </a:rPr>
                        <a:t>月</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algn="ctr" fontAlgn="ctr"/>
                      <a:r>
                        <a:rPr lang="en-US" altLang="ja-JP" sz="2800" u="none" strike="noStrike" dirty="0">
                          <a:solidFill>
                            <a:schemeClr val="tx1"/>
                          </a:solidFill>
                          <a:effectLst/>
                        </a:rPr>
                        <a:t>2</a:t>
                      </a:r>
                      <a:r>
                        <a:rPr lang="ja-JP" altLang="en-US" sz="2800" u="none" strike="noStrike">
                          <a:solidFill>
                            <a:schemeClr val="tx1"/>
                          </a:solidFill>
                          <a:effectLst/>
                        </a:rPr>
                        <a:t>月</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algn="ctr" fontAlgn="ctr"/>
                      <a:r>
                        <a:rPr lang="en-US" altLang="ja-JP" sz="2800" u="none" strike="noStrike" dirty="0">
                          <a:solidFill>
                            <a:schemeClr val="tx1"/>
                          </a:solidFill>
                          <a:effectLst/>
                        </a:rPr>
                        <a:t>3</a:t>
                      </a:r>
                      <a:r>
                        <a:rPr lang="ja-JP" altLang="en-US" sz="2800" u="none" strike="noStrike">
                          <a:solidFill>
                            <a:schemeClr val="tx1"/>
                          </a:solidFill>
                          <a:effectLst/>
                        </a:rPr>
                        <a:t>月</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algn="ctr" fontAlgn="ctr"/>
                      <a:r>
                        <a:rPr lang="en-US" altLang="ja-JP" sz="2800" u="none" strike="noStrike" dirty="0">
                          <a:solidFill>
                            <a:schemeClr val="tx1"/>
                          </a:solidFill>
                          <a:effectLst/>
                        </a:rPr>
                        <a:t>4</a:t>
                      </a:r>
                      <a:r>
                        <a:rPr lang="ja-JP" altLang="en-US" sz="2800" u="none" strike="noStrike">
                          <a:solidFill>
                            <a:schemeClr val="tx1"/>
                          </a:solidFill>
                          <a:effectLst/>
                        </a:rPr>
                        <a:t>月</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algn="ctr" fontAlgn="ctr"/>
                      <a:r>
                        <a:rPr lang="en-US" altLang="ja-JP" sz="2800" u="none" strike="noStrike" dirty="0">
                          <a:solidFill>
                            <a:schemeClr val="tx1"/>
                          </a:solidFill>
                          <a:effectLst/>
                        </a:rPr>
                        <a:t>5</a:t>
                      </a:r>
                      <a:r>
                        <a:rPr lang="ja-JP" altLang="en-US" sz="2800" u="none" strike="noStrike">
                          <a:solidFill>
                            <a:schemeClr val="tx1"/>
                          </a:solidFill>
                          <a:effectLst/>
                        </a:rPr>
                        <a:t>月</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865382415"/>
                  </a:ext>
                </a:extLst>
              </a:tr>
              <a:tr h="708528">
                <a:tc>
                  <a:txBody>
                    <a:bodyPr/>
                    <a:lstStyle/>
                    <a:p>
                      <a:pPr algn="ctr" fontAlgn="ctr"/>
                      <a:r>
                        <a:rPr lang="ja-JP" altLang="en-US" sz="2800" u="none" strike="noStrike">
                          <a:solidFill>
                            <a:schemeClr val="tx1"/>
                          </a:solidFill>
                          <a:effectLst/>
                        </a:rPr>
                        <a:t>構想検討</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extLst>
                  <a:ext uri="{0D108BD9-81ED-4DB2-BD59-A6C34878D82A}">
                    <a16:rowId xmlns:a16="http://schemas.microsoft.com/office/drawing/2014/main" val="613337747"/>
                  </a:ext>
                </a:extLst>
              </a:tr>
              <a:tr h="708528">
                <a:tc>
                  <a:txBody>
                    <a:bodyPr/>
                    <a:lstStyle/>
                    <a:p>
                      <a:pPr algn="ctr" fontAlgn="ctr"/>
                      <a:r>
                        <a:rPr lang="ja-JP" altLang="en-US" sz="2800" u="none" strike="noStrike">
                          <a:solidFill>
                            <a:schemeClr val="tx1"/>
                          </a:solidFill>
                          <a:effectLst/>
                        </a:rPr>
                        <a:t>基本設計</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extLst>
                  <a:ext uri="{0D108BD9-81ED-4DB2-BD59-A6C34878D82A}">
                    <a16:rowId xmlns:a16="http://schemas.microsoft.com/office/drawing/2014/main" val="527207805"/>
                  </a:ext>
                </a:extLst>
              </a:tr>
              <a:tr h="708528">
                <a:tc>
                  <a:txBody>
                    <a:bodyPr/>
                    <a:lstStyle/>
                    <a:p>
                      <a:pPr algn="ctr" fontAlgn="ctr"/>
                      <a:r>
                        <a:rPr lang="ja-JP" altLang="en-US" sz="2800" u="none" strike="noStrike">
                          <a:solidFill>
                            <a:schemeClr val="tx1"/>
                          </a:solidFill>
                          <a:effectLst/>
                        </a:rPr>
                        <a:t>詳細設計</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extLst>
                  <a:ext uri="{0D108BD9-81ED-4DB2-BD59-A6C34878D82A}">
                    <a16:rowId xmlns:a16="http://schemas.microsoft.com/office/drawing/2014/main" val="1849960201"/>
                  </a:ext>
                </a:extLst>
              </a:tr>
              <a:tr h="708528">
                <a:tc>
                  <a:txBody>
                    <a:bodyPr/>
                    <a:lstStyle/>
                    <a:p>
                      <a:pPr algn="ctr" fontAlgn="ctr"/>
                      <a:r>
                        <a:rPr lang="ja-JP" altLang="en-US" sz="2800" u="none" strike="noStrike">
                          <a:solidFill>
                            <a:schemeClr val="tx1"/>
                          </a:solidFill>
                          <a:effectLst/>
                        </a:rPr>
                        <a:t>製造</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extLst>
                  <a:ext uri="{0D108BD9-81ED-4DB2-BD59-A6C34878D82A}">
                    <a16:rowId xmlns:a16="http://schemas.microsoft.com/office/drawing/2014/main" val="2165989443"/>
                  </a:ext>
                </a:extLst>
              </a:tr>
              <a:tr h="708528">
                <a:tc>
                  <a:txBody>
                    <a:bodyPr/>
                    <a:lstStyle/>
                    <a:p>
                      <a:pPr algn="ctr" fontAlgn="ctr"/>
                      <a:r>
                        <a:rPr lang="ja-JP" altLang="en-US" sz="2800" u="none" strike="noStrike">
                          <a:solidFill>
                            <a:schemeClr val="tx1"/>
                          </a:solidFill>
                          <a:effectLst/>
                        </a:rPr>
                        <a:t>総合試験</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extLst>
                  <a:ext uri="{0D108BD9-81ED-4DB2-BD59-A6C34878D82A}">
                    <a16:rowId xmlns:a16="http://schemas.microsoft.com/office/drawing/2014/main" val="3691966841"/>
                  </a:ext>
                </a:extLst>
              </a:tr>
              <a:tr h="708528">
                <a:tc>
                  <a:txBody>
                    <a:bodyPr/>
                    <a:lstStyle/>
                    <a:p>
                      <a:pPr algn="ctr" fontAlgn="ctr"/>
                      <a:r>
                        <a:rPr lang="ja-JP" altLang="en-US" sz="2800" u="none" strike="noStrike">
                          <a:solidFill>
                            <a:schemeClr val="tx1"/>
                          </a:solidFill>
                          <a:effectLst/>
                        </a:rPr>
                        <a:t>予備日</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tc>
                  <a:txBody>
                    <a:bodyPr/>
                    <a:lstStyle/>
                    <a:p>
                      <a:pPr algn="ctr" fontAlgn="ctr"/>
                      <a:r>
                        <a:rPr lang="ja-JP" altLang="en-US" sz="2800" u="none" strike="noStrike">
                          <a:solidFill>
                            <a:schemeClr val="tx1"/>
                          </a:solidFill>
                          <a:effectLst/>
                        </a:rPr>
                        <a:t>　</a:t>
                      </a:r>
                      <a:endParaRPr lang="ja-JP" altLang="en-US" sz="2800" b="0" i="0" u="none" strike="noStrike">
                        <a:solidFill>
                          <a:schemeClr val="tx1"/>
                        </a:solidFill>
                        <a:effectLst/>
                        <a:latin typeface="游ゴシック" panose="020B0400000000000000" pitchFamily="34" charset="-128"/>
                        <a:ea typeface="游ゴシック" panose="020B0400000000000000" pitchFamily="34" charset="-128"/>
                      </a:endParaRPr>
                    </a:p>
                  </a:txBody>
                  <a:tcPr marL="9525" marR="9525" marT="9525" marB="0" anchor="ctr">
                    <a:solidFill>
                      <a:schemeClr val="bg2"/>
                    </a:solidFill>
                  </a:tcPr>
                </a:tc>
                <a:extLst>
                  <a:ext uri="{0D108BD9-81ED-4DB2-BD59-A6C34878D82A}">
                    <a16:rowId xmlns:a16="http://schemas.microsoft.com/office/drawing/2014/main" val="1747096004"/>
                  </a:ext>
                </a:extLst>
              </a:tr>
            </a:tbl>
          </a:graphicData>
        </a:graphic>
      </p:graphicFrame>
      <p:sp>
        <p:nvSpPr>
          <p:cNvPr id="22" name="矢印: 右 21">
            <a:extLst>
              <a:ext uri="{FF2B5EF4-FFF2-40B4-BE49-F238E27FC236}">
                <a16:creationId xmlns:a16="http://schemas.microsoft.com/office/drawing/2014/main" id="{8D483EF8-1DF8-4D8A-9194-77424AEF9136}"/>
              </a:ext>
            </a:extLst>
          </p:cNvPr>
          <p:cNvSpPr/>
          <p:nvPr/>
        </p:nvSpPr>
        <p:spPr>
          <a:xfrm>
            <a:off x="2158934" y="1906771"/>
            <a:ext cx="2413065" cy="531628"/>
          </a:xfrm>
          <a:prstGeom prst="rightArrow">
            <a:avLst/>
          </a:prstGeom>
          <a:solidFill>
            <a:srgbClr val="FFFF00"/>
          </a:solidFill>
          <a:ln>
            <a:noFill/>
          </a:ln>
          <a:scene3d>
            <a:camera prst="orthographicFront"/>
            <a:lightRig rig="threePt" dir="t"/>
          </a:scene3d>
          <a:sp3d extrusionH="177800">
            <a:bevelT w="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3" name="矢印: 右 22">
            <a:extLst>
              <a:ext uri="{FF2B5EF4-FFF2-40B4-BE49-F238E27FC236}">
                <a16:creationId xmlns:a16="http://schemas.microsoft.com/office/drawing/2014/main" id="{BD5D6F1F-8B77-4BE1-85E1-277463665B8C}"/>
              </a:ext>
            </a:extLst>
          </p:cNvPr>
          <p:cNvSpPr/>
          <p:nvPr/>
        </p:nvSpPr>
        <p:spPr>
          <a:xfrm>
            <a:off x="9390333" y="4744877"/>
            <a:ext cx="1633268" cy="531628"/>
          </a:xfrm>
          <a:prstGeom prst="rightArrow">
            <a:avLst/>
          </a:prstGeom>
          <a:solidFill>
            <a:srgbClr val="FFFF00"/>
          </a:solidFill>
          <a:ln>
            <a:noFill/>
          </a:ln>
          <a:scene3d>
            <a:camera prst="orthographicFront"/>
            <a:lightRig rig="threePt" dir="t"/>
          </a:scene3d>
          <a:sp3d extrusionH="177800">
            <a:bevelT w="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4" name="矢印: 右 23">
            <a:extLst>
              <a:ext uri="{FF2B5EF4-FFF2-40B4-BE49-F238E27FC236}">
                <a16:creationId xmlns:a16="http://schemas.microsoft.com/office/drawing/2014/main" id="{67F75A89-EE43-45D3-B56A-B19BA92D31EC}"/>
              </a:ext>
            </a:extLst>
          </p:cNvPr>
          <p:cNvSpPr/>
          <p:nvPr/>
        </p:nvSpPr>
        <p:spPr>
          <a:xfrm>
            <a:off x="6153274" y="3340933"/>
            <a:ext cx="1662260" cy="531628"/>
          </a:xfrm>
          <a:prstGeom prst="rightArrow">
            <a:avLst/>
          </a:prstGeom>
          <a:solidFill>
            <a:srgbClr val="FFFF00"/>
          </a:solidFill>
          <a:ln>
            <a:noFill/>
          </a:ln>
          <a:scene3d>
            <a:camera prst="orthographicFront"/>
            <a:lightRig rig="threePt" dir="t"/>
          </a:scene3d>
          <a:sp3d extrusionH="177800">
            <a:bevelT w="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5" name="矢印: 右 24">
            <a:extLst>
              <a:ext uri="{FF2B5EF4-FFF2-40B4-BE49-F238E27FC236}">
                <a16:creationId xmlns:a16="http://schemas.microsoft.com/office/drawing/2014/main" id="{683C5B19-9ED1-410B-B61C-8D8B7BF84F0D}"/>
              </a:ext>
            </a:extLst>
          </p:cNvPr>
          <p:cNvSpPr>
            <a:spLocks/>
          </p:cNvSpPr>
          <p:nvPr/>
        </p:nvSpPr>
        <p:spPr>
          <a:xfrm>
            <a:off x="4543479" y="2608593"/>
            <a:ext cx="1609794" cy="531628"/>
          </a:xfrm>
          <a:prstGeom prst="rightArrow">
            <a:avLst/>
          </a:prstGeom>
          <a:solidFill>
            <a:srgbClr val="FFFF00"/>
          </a:solidFill>
          <a:ln>
            <a:noFill/>
          </a:ln>
          <a:scene3d>
            <a:camera prst="orthographicFront"/>
            <a:lightRig rig="threePt" dir="t"/>
          </a:scene3d>
          <a:sp3d extrusionH="177800">
            <a:bevelT w="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6" name="矢印: 右 25">
            <a:extLst>
              <a:ext uri="{FF2B5EF4-FFF2-40B4-BE49-F238E27FC236}">
                <a16:creationId xmlns:a16="http://schemas.microsoft.com/office/drawing/2014/main" id="{F843C72B-DF97-49CA-B49F-268EC6C74711}"/>
              </a:ext>
            </a:extLst>
          </p:cNvPr>
          <p:cNvSpPr/>
          <p:nvPr/>
        </p:nvSpPr>
        <p:spPr>
          <a:xfrm>
            <a:off x="11023601" y="5385686"/>
            <a:ext cx="811815" cy="531628"/>
          </a:xfrm>
          <a:prstGeom prst="rightArrow">
            <a:avLst/>
          </a:prstGeom>
          <a:solidFill>
            <a:srgbClr val="FFFF00"/>
          </a:solidFill>
          <a:ln>
            <a:noFill/>
          </a:ln>
          <a:scene3d>
            <a:camera prst="orthographicFront"/>
            <a:lightRig rig="threePt" dir="t"/>
          </a:scene3d>
          <a:sp3d extrusionH="177800">
            <a:bevelT w="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7" name="矢印: 右 26">
            <a:extLst>
              <a:ext uri="{FF2B5EF4-FFF2-40B4-BE49-F238E27FC236}">
                <a16:creationId xmlns:a16="http://schemas.microsoft.com/office/drawing/2014/main" id="{FF3328CD-AAD5-4993-99DD-88758937C982}"/>
              </a:ext>
            </a:extLst>
          </p:cNvPr>
          <p:cNvSpPr/>
          <p:nvPr/>
        </p:nvSpPr>
        <p:spPr>
          <a:xfrm>
            <a:off x="7815533" y="3981742"/>
            <a:ext cx="1633268" cy="531628"/>
          </a:xfrm>
          <a:prstGeom prst="rightArrow">
            <a:avLst/>
          </a:prstGeom>
          <a:solidFill>
            <a:srgbClr val="FFFF00"/>
          </a:solidFill>
          <a:ln>
            <a:noFill/>
          </a:ln>
          <a:scene3d>
            <a:camera prst="orthographicFront"/>
            <a:lightRig rig="threePt" dir="t"/>
          </a:scene3d>
          <a:sp3d extrusionH="177800">
            <a:bevelT w="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2332043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A6C1F7-4555-443D-962D-FDC424681A98}"/>
              </a:ext>
            </a:extLst>
          </p:cNvPr>
          <p:cNvSpPr>
            <a:spLocks noGrp="1"/>
          </p:cNvSpPr>
          <p:nvPr>
            <p:ph type="title"/>
          </p:nvPr>
        </p:nvSpPr>
        <p:spPr>
          <a:xfrm>
            <a:off x="585133" y="-220910"/>
            <a:ext cx="10131425" cy="1456267"/>
          </a:xfrm>
        </p:spPr>
        <p:txBody>
          <a:bodyPr/>
          <a:lstStyle/>
          <a:p>
            <a:r>
              <a:rPr kumimoji="1" lang="ja-JP" altLang="en-US"/>
              <a:t>～活動予算～</a:t>
            </a:r>
          </a:p>
        </p:txBody>
      </p:sp>
      <p:graphicFrame>
        <p:nvGraphicFramePr>
          <p:cNvPr id="9" name="コンテンツ プレースホルダー 8">
            <a:extLst>
              <a:ext uri="{FF2B5EF4-FFF2-40B4-BE49-F238E27FC236}">
                <a16:creationId xmlns:a16="http://schemas.microsoft.com/office/drawing/2014/main" id="{BA861C50-C228-4BD6-964F-4DEEC981D28B}"/>
              </a:ext>
            </a:extLst>
          </p:cNvPr>
          <p:cNvGraphicFramePr>
            <a:graphicFrameLocks noGrp="1"/>
          </p:cNvGraphicFramePr>
          <p:nvPr>
            <p:ph idx="1"/>
            <p:extLst>
              <p:ext uri="{D42A27DB-BD31-4B8C-83A1-F6EECF244321}">
                <p14:modId xmlns:p14="http://schemas.microsoft.com/office/powerpoint/2010/main" val="2181914600"/>
              </p:ext>
            </p:extLst>
          </p:nvPr>
        </p:nvGraphicFramePr>
        <p:xfrm>
          <a:off x="558800" y="1095152"/>
          <a:ext cx="11277600" cy="5419309"/>
        </p:xfrm>
        <a:graphic>
          <a:graphicData uri="http://schemas.openxmlformats.org/drawingml/2006/table">
            <a:tbl>
              <a:tblPr>
                <a:solidFill>
                  <a:schemeClr val="bg2">
                    <a:lumMod val="75000"/>
                  </a:schemeClr>
                </a:solidFill>
              </a:tblPr>
              <a:tblGrid>
                <a:gridCol w="8667278">
                  <a:extLst>
                    <a:ext uri="{9D8B030D-6E8A-4147-A177-3AD203B41FA5}">
                      <a16:colId xmlns:a16="http://schemas.microsoft.com/office/drawing/2014/main" val="1394042529"/>
                    </a:ext>
                  </a:extLst>
                </a:gridCol>
                <a:gridCol w="2610322">
                  <a:extLst>
                    <a:ext uri="{9D8B030D-6E8A-4147-A177-3AD203B41FA5}">
                      <a16:colId xmlns:a16="http://schemas.microsoft.com/office/drawing/2014/main" val="940146984"/>
                    </a:ext>
                  </a:extLst>
                </a:gridCol>
              </a:tblGrid>
              <a:tr h="888686">
                <a:tc>
                  <a:txBody>
                    <a:bodyPr/>
                    <a:lstStyle/>
                    <a:p>
                      <a:pPr algn="l" fontAlgn="ctr"/>
                      <a:r>
                        <a:rPr lang="zh-TW" altLang="en-US" sz="4000" b="0" i="0" u="none" strike="noStrike" dirty="0">
                          <a:solidFill>
                            <a:schemeClr val="tx1"/>
                          </a:solidFill>
                          <a:effectLst/>
                          <a:latin typeface="游ゴシック" panose="020B0400000000000000" pitchFamily="50" charset="-128"/>
                          <a:ea typeface="游ゴシック" panose="020B0400000000000000" pitchFamily="50" charset="-128"/>
                        </a:rPr>
                        <a:t>旅費（大分↔福島）</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4000" b="0" i="0" u="none" strike="noStrike" dirty="0">
                          <a:solidFill>
                            <a:schemeClr val="tx1"/>
                          </a:solidFill>
                          <a:effectLst/>
                          <a:latin typeface="游ゴシック" panose="020B0400000000000000" pitchFamily="50" charset="-128"/>
                          <a:ea typeface="游ゴシック" panose="020B0400000000000000" pitchFamily="50" charset="-128"/>
                        </a:rPr>
                        <a:t>¥304,500</a:t>
                      </a:r>
                    </a:p>
                  </a:txBody>
                  <a:tcPr marL="7620" marR="7620" marT="762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5025396"/>
                  </a:ext>
                </a:extLst>
              </a:tr>
              <a:tr h="888686">
                <a:tc>
                  <a:txBody>
                    <a:bodyPr/>
                    <a:lstStyle/>
                    <a:p>
                      <a:pPr algn="l" fontAlgn="ctr"/>
                      <a:r>
                        <a:rPr lang="ja-JP" altLang="en-US" sz="4000" b="0" i="0" u="none" strike="noStrike">
                          <a:solidFill>
                            <a:schemeClr val="tx1"/>
                          </a:solidFill>
                          <a:effectLst/>
                          <a:latin typeface="游ゴシック" panose="020B0400000000000000" pitchFamily="50" charset="-128"/>
                          <a:ea typeface="游ゴシック" panose="020B0400000000000000" pitchFamily="50" charset="-128"/>
                        </a:rPr>
                        <a:t>参加費</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4000" b="0" i="0" u="none" strike="noStrike">
                          <a:solidFill>
                            <a:schemeClr val="tx1"/>
                          </a:solidFill>
                          <a:effectLst/>
                          <a:latin typeface="游ゴシック" panose="020B0400000000000000" pitchFamily="50" charset="-128"/>
                          <a:ea typeface="游ゴシック" panose="020B0400000000000000" pitchFamily="50" charset="-128"/>
                        </a:rPr>
                        <a:t>¥10,000 </a:t>
                      </a:r>
                    </a:p>
                  </a:txBody>
                  <a:tcPr marL="7620" marR="7620" marT="762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3903536"/>
                  </a:ext>
                </a:extLst>
              </a:tr>
              <a:tr h="918308">
                <a:tc>
                  <a:txBody>
                    <a:bodyPr/>
                    <a:lstStyle/>
                    <a:p>
                      <a:pPr algn="l" fontAlgn="ctr"/>
                      <a:r>
                        <a:rPr lang="ja-JP" altLang="en-US" sz="4000" b="0" i="0" u="none" strike="noStrike">
                          <a:solidFill>
                            <a:schemeClr val="tx1"/>
                          </a:solidFill>
                          <a:effectLst/>
                          <a:latin typeface="游ゴシック" panose="020B0400000000000000" pitchFamily="50" charset="-128"/>
                          <a:ea typeface="游ゴシック" panose="020B0400000000000000" pitchFamily="50" charset="-128"/>
                        </a:rPr>
                        <a:t>部品代</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dbl" algn="ctr">
                      <a:solidFill>
                        <a:srgbClr val="FF0000"/>
                      </a:solidFill>
                      <a:prstDash val="solid"/>
                      <a:round/>
                      <a:headEnd type="none" w="med" len="med"/>
                      <a:tailEnd type="none" w="med" len="med"/>
                    </a:lnB>
                  </a:tcPr>
                </a:tc>
                <a:tc>
                  <a:txBody>
                    <a:bodyPr/>
                    <a:lstStyle/>
                    <a:p>
                      <a:pPr algn="r" fontAlgn="ctr"/>
                      <a:r>
                        <a:rPr lang="en-US" altLang="ja-JP" sz="4000" b="0" i="0" u="none" strike="noStrike">
                          <a:solidFill>
                            <a:schemeClr val="tx1"/>
                          </a:solidFill>
                          <a:effectLst/>
                          <a:latin typeface="游ゴシック" panose="020B0400000000000000" pitchFamily="50" charset="-128"/>
                          <a:ea typeface="游ゴシック" panose="020B0400000000000000" pitchFamily="50" charset="-128"/>
                        </a:rPr>
                        <a:t>¥200,000 </a:t>
                      </a:r>
                    </a:p>
                  </a:txBody>
                  <a:tcPr marL="7620" marR="7620" marT="762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dbl" algn="ctr">
                      <a:solidFill>
                        <a:srgbClr val="FF0000"/>
                      </a:solidFill>
                      <a:prstDash val="solid"/>
                      <a:round/>
                      <a:headEnd type="none" w="med" len="med"/>
                      <a:tailEnd type="none" w="med" len="med"/>
                    </a:lnB>
                  </a:tcPr>
                </a:tc>
                <a:extLst>
                  <a:ext uri="{0D108BD9-81ED-4DB2-BD59-A6C34878D82A}">
                    <a16:rowId xmlns:a16="http://schemas.microsoft.com/office/drawing/2014/main" val="4241062015"/>
                  </a:ext>
                </a:extLst>
              </a:tr>
              <a:tr h="916635">
                <a:tc>
                  <a:txBody>
                    <a:bodyPr/>
                    <a:lstStyle/>
                    <a:p>
                      <a:pPr algn="l" fontAlgn="ctr"/>
                      <a:r>
                        <a:rPr lang="ja-JP" altLang="en-US" sz="4000" b="0" i="0" u="none" strike="noStrike">
                          <a:solidFill>
                            <a:schemeClr val="tx1"/>
                          </a:solidFill>
                          <a:effectLst/>
                          <a:latin typeface="游ゴシック" panose="020B0400000000000000" pitchFamily="50" charset="-128"/>
                          <a:ea typeface="游ゴシック" panose="020B0400000000000000" pitchFamily="50" charset="-128"/>
                        </a:rPr>
                        <a:t>合計</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dbl"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4000" b="0" i="0" u="none" strike="noStrike" dirty="0">
                          <a:solidFill>
                            <a:schemeClr val="tx1"/>
                          </a:solidFill>
                          <a:effectLst/>
                          <a:latin typeface="游ゴシック" panose="020B0400000000000000" pitchFamily="50" charset="-128"/>
                          <a:ea typeface="游ゴシック" panose="020B0400000000000000" pitchFamily="50" charset="-128"/>
                        </a:rPr>
                        <a:t>¥514,500 </a:t>
                      </a:r>
                    </a:p>
                  </a:txBody>
                  <a:tcPr marL="7620" marR="7620" marT="762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1772682"/>
                  </a:ext>
                </a:extLst>
              </a:tr>
              <a:tr h="888686">
                <a:tc gridSpan="2">
                  <a:txBody>
                    <a:bodyPr/>
                    <a:lstStyle/>
                    <a:p>
                      <a:pPr algn="l" fontAlgn="ctr"/>
                      <a:r>
                        <a:rPr lang="ja-JP" altLang="en-US" sz="4000" b="0" i="0" u="none" strike="noStrike">
                          <a:solidFill>
                            <a:srgbClr val="FF0000"/>
                          </a:solidFill>
                          <a:effectLst/>
                          <a:latin typeface="游ゴシック" panose="020B0400000000000000" pitchFamily="50" charset="-128"/>
                          <a:ea typeface="游ゴシック" panose="020B0400000000000000" pitchFamily="50" charset="-128"/>
                        </a:rPr>
                        <a:t>ものづくりコンテスト支援希望額</a:t>
                      </a:r>
                      <a:r>
                        <a:rPr lang="en-US" altLang="ja-JP" sz="4000" b="0" i="0" u="none" strike="noStrike" dirty="0">
                          <a:solidFill>
                            <a:srgbClr val="FF0000"/>
                          </a:solidFill>
                          <a:effectLst/>
                          <a:latin typeface="游ゴシック" panose="020B0400000000000000" pitchFamily="50" charset="-128"/>
                          <a:ea typeface="游ゴシック" panose="020B0400000000000000" pitchFamily="50" charset="-128"/>
                        </a:rPr>
                        <a:t>          ¥200,000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r" fontAlgn="ctr"/>
                      <a:r>
                        <a:rPr lang="en-US" altLang="ja-JP" sz="4000" b="0" i="0" u="none" strike="noStrike" dirty="0">
                          <a:solidFill>
                            <a:srgbClr val="FF0000"/>
                          </a:solidFill>
                          <a:effectLst/>
                          <a:latin typeface="游ゴシック" panose="020B0400000000000000" pitchFamily="50" charset="-128"/>
                          <a:ea typeface="游ゴシック" panose="020B0400000000000000" pitchFamily="50" charset="-128"/>
                        </a:rPr>
                        <a:t>¥200,000 </a:t>
                      </a:r>
                    </a:p>
                  </a:txBody>
                  <a:tcPr marL="7620" marR="7620" marT="762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1778032"/>
                  </a:ext>
                </a:extLst>
              </a:tr>
              <a:tr h="918308">
                <a:tc>
                  <a:txBody>
                    <a:bodyPr/>
                    <a:lstStyle/>
                    <a:p>
                      <a:pPr algn="l" fontAlgn="ctr"/>
                      <a:r>
                        <a:rPr lang="ja-JP" altLang="en-US" sz="4000" b="0" i="0" u="none" strike="noStrike">
                          <a:solidFill>
                            <a:schemeClr val="tx1"/>
                          </a:solidFill>
                          <a:effectLst/>
                          <a:latin typeface="游ゴシック" panose="020B0400000000000000" pitchFamily="50" charset="-128"/>
                          <a:ea typeface="游ゴシック" panose="020B0400000000000000" pitchFamily="50" charset="-128"/>
                        </a:rPr>
                        <a:t>チーム負担額</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dbl" algn="ctr">
                      <a:solidFill>
                        <a:srgbClr val="FF0000"/>
                      </a:solidFill>
                      <a:prstDash val="solid"/>
                      <a:round/>
                      <a:headEnd type="none" w="med" len="med"/>
                      <a:tailEnd type="none" w="med" len="med"/>
                    </a:lnB>
                  </a:tcPr>
                </a:tc>
                <a:tc>
                  <a:txBody>
                    <a:bodyPr/>
                    <a:lstStyle/>
                    <a:p>
                      <a:pPr algn="r" fontAlgn="ctr"/>
                      <a:r>
                        <a:rPr lang="en-US" altLang="ja-JP" sz="4000" b="0" i="0" u="none" strike="noStrike" dirty="0">
                          <a:solidFill>
                            <a:schemeClr val="tx1"/>
                          </a:solidFill>
                          <a:effectLst/>
                          <a:latin typeface="游ゴシック" panose="020B0400000000000000" pitchFamily="50" charset="-128"/>
                          <a:ea typeface="游ゴシック" panose="020B0400000000000000" pitchFamily="50" charset="-128"/>
                        </a:rPr>
                        <a:t>¥314,500 </a:t>
                      </a:r>
                    </a:p>
                  </a:txBody>
                  <a:tcPr marL="7620" marR="7620" marT="762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dbl" algn="ctr">
                      <a:solidFill>
                        <a:srgbClr val="FF0000"/>
                      </a:solidFill>
                      <a:prstDash val="solid"/>
                      <a:round/>
                      <a:headEnd type="none" w="med" len="med"/>
                      <a:tailEnd type="none" w="med" len="med"/>
                    </a:lnB>
                  </a:tcPr>
                </a:tc>
                <a:extLst>
                  <a:ext uri="{0D108BD9-81ED-4DB2-BD59-A6C34878D82A}">
                    <a16:rowId xmlns:a16="http://schemas.microsoft.com/office/drawing/2014/main" val="400886690"/>
                  </a:ext>
                </a:extLst>
              </a:tr>
            </a:tbl>
          </a:graphicData>
        </a:graphic>
      </p:graphicFrame>
      <p:sp>
        <p:nvSpPr>
          <p:cNvPr id="3" name="テキスト ボックス 2">
            <a:extLst>
              <a:ext uri="{FF2B5EF4-FFF2-40B4-BE49-F238E27FC236}">
                <a16:creationId xmlns:a16="http://schemas.microsoft.com/office/drawing/2014/main" id="{9019C137-E116-CB48-A932-35E3BF3C57FF}"/>
              </a:ext>
            </a:extLst>
          </p:cNvPr>
          <p:cNvSpPr txBox="1"/>
          <p:nvPr/>
        </p:nvSpPr>
        <p:spPr>
          <a:xfrm>
            <a:off x="4453467" y="6146800"/>
            <a:ext cx="184731" cy="369332"/>
          </a:xfrm>
          <a:prstGeom prst="rect">
            <a:avLst/>
          </a:prstGeom>
          <a:noFill/>
        </p:spPr>
        <p:txBody>
          <a:bodyPr wrap="none" rtlCol="0">
            <a:spAutoFit/>
          </a:bodyPr>
          <a:lstStyle/>
          <a:p>
            <a:endParaRPr kumimoji="1" lang="ja-JP" altLang="en-US"/>
          </a:p>
        </p:txBody>
      </p:sp>
    </p:spTree>
    <p:extLst>
      <p:ext uri="{BB962C8B-B14F-4D97-AF65-F5344CB8AC3E}">
        <p14:creationId xmlns:p14="http://schemas.microsoft.com/office/powerpoint/2010/main" val="29710276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空">
  <a:themeElements>
    <a:clrScheme name="天空">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天空">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空">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{999C2DDF-42FC-3D47-BE37-12E4FB709F41}tf10001058</Template>
  <TotalTime>883</TotalTime>
  <Words>1580</Words>
  <Application>Microsoft Macintosh PowerPoint</Application>
  <PresentationFormat>ワイド画面</PresentationFormat>
  <Paragraphs>335</Paragraphs>
  <Slides>12</Slides>
  <Notes>12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ＭＳ Ｐゴシック</vt:lpstr>
      <vt:lpstr>游ゴシック</vt:lpstr>
      <vt:lpstr>Arial</vt:lpstr>
      <vt:lpstr>Calibri</vt:lpstr>
      <vt:lpstr>Calibri Light</vt:lpstr>
      <vt:lpstr>天空</vt:lpstr>
      <vt:lpstr>NBU宇宙エレベータプロジェクト</vt:lpstr>
      <vt:lpstr>～目次～</vt:lpstr>
      <vt:lpstr>宇宙エレベーターとは・・・「地球と宇宙を結ぶ輸送機関！」</vt:lpstr>
      <vt:lpstr>もしエレベーターが出来たら・・・</vt:lpstr>
      <vt:lpstr>～大会について～</vt:lpstr>
      <vt:lpstr>～大会について　２～</vt:lpstr>
      <vt:lpstr>～大会について　３～</vt:lpstr>
      <vt:lpstr>～大会までの作業日程～</vt:lpstr>
      <vt:lpstr>～活動予算～</vt:lpstr>
      <vt:lpstr>～活動予算　２～</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NBU宇宙エレベータプロジェクト</dc:title>
  <dc:creator>岩本　築樹 s1926013</dc:creator>
  <cp:lastModifiedBy>bbaf1227kf@gmail.com</cp:lastModifiedBy>
  <cp:revision>20</cp:revision>
  <dcterms:created xsi:type="dcterms:W3CDTF">2020-11-16T16:51:14Z</dcterms:created>
  <dcterms:modified xsi:type="dcterms:W3CDTF">2020-11-19T09:04:51Z</dcterms:modified>
</cp:coreProperties>
</file>