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0" r:id="rId13"/>
    <p:sldId id="268" r:id="rId14"/>
    <p:sldId id="266" r:id="rId15"/>
    <p:sldId id="269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ownloads/descrip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ownloads/descrip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ownloads/descrip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ownloads/descrip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ROC-AUC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deals!$P$7</c:f>
              <c:strCache>
                <c:ptCount val="1"/>
                <c:pt idx="0">
                  <c:v>target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deals!$O$8:$O$11</c:f>
              <c:strCache>
                <c:ptCount val="4"/>
                <c:pt idx="0">
                  <c:v>DecisionTreeClassifier</c:v>
                </c:pt>
                <c:pt idx="1">
                  <c:v>LogisticRegression</c:v>
                </c:pt>
                <c:pt idx="2">
                  <c:v>HistGradientBoostingClassifier</c:v>
                </c:pt>
                <c:pt idx="3">
                  <c:v>LGBMClassifier</c:v>
                </c:pt>
              </c:strCache>
            </c:strRef>
          </c:cat>
          <c:val>
            <c:numRef>
              <c:f>deals!$P$8:$P$11</c:f>
              <c:numCache>
                <c:formatCode>General</c:formatCode>
                <c:ptCount val="4"/>
                <c:pt idx="0">
                  <c:v>0.52500000000000002</c:v>
                </c:pt>
                <c:pt idx="1">
                  <c:v>0.73599999999999999</c:v>
                </c:pt>
                <c:pt idx="2">
                  <c:v>0.76</c:v>
                </c:pt>
                <c:pt idx="3">
                  <c:v>0.77100000000000002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8-FB43-93E2-80811F1890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448429680"/>
        <c:axId val="1341969200"/>
      </c:barChart>
      <c:catAx>
        <c:axId val="144842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1969200"/>
        <c:crosses val="autoZero"/>
        <c:auto val="1"/>
        <c:lblAlgn val="ctr"/>
        <c:lblOffset val="100"/>
        <c:noMultiLvlLbl val="0"/>
      </c:catAx>
      <c:valAx>
        <c:axId val="1341969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842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ROC-AUC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deals!$V$10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deals!$U$11:$U$13</c:f>
              <c:strCache>
                <c:ptCount val="3"/>
                <c:pt idx="0">
                  <c:v>LogisticRegression</c:v>
                </c:pt>
                <c:pt idx="1">
                  <c:v>HistGradientBoostingClassifier</c:v>
                </c:pt>
                <c:pt idx="2">
                  <c:v>LGBMClassifier</c:v>
                </c:pt>
              </c:strCache>
            </c:strRef>
          </c:cat>
          <c:val>
            <c:numRef>
              <c:f>deals!$V$11:$V$13</c:f>
              <c:numCache>
                <c:formatCode>General</c:formatCode>
                <c:ptCount val="3"/>
                <c:pt idx="0">
                  <c:v>0.73599999999999999</c:v>
                </c:pt>
                <c:pt idx="1">
                  <c:v>0.76100000000000001</c:v>
                </c:pt>
                <c:pt idx="2">
                  <c:v>0.76800000000000002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2-054F-88E3-1B3FC9CFB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5475599"/>
        <c:axId val="1095285695"/>
      </c:barChart>
      <c:lineChart>
        <c:grouping val="standard"/>
        <c:varyColors val="0"/>
        <c:ser>
          <c:idx val="1"/>
          <c:order val="1"/>
          <c:tx>
            <c:strRef>
              <c:f>deals!$W$10</c:f>
              <c:strCache>
                <c:ptCount val="1"/>
                <c:pt idx="0">
                  <c:v>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deals!$U$11:$U$13</c:f>
              <c:strCache>
                <c:ptCount val="3"/>
                <c:pt idx="0">
                  <c:v>LogisticRegression</c:v>
                </c:pt>
                <c:pt idx="1">
                  <c:v>HistGradientBoostingClassifier</c:v>
                </c:pt>
                <c:pt idx="2">
                  <c:v>LGBMClassifier</c:v>
                </c:pt>
              </c:strCache>
            </c:strRef>
          </c:cat>
          <c:val>
            <c:numRef>
              <c:f>deals!$W$11:$W$13</c:f>
              <c:numCache>
                <c:formatCode>General</c:formatCode>
                <c:ptCount val="3"/>
                <c:pt idx="0">
                  <c:v>442</c:v>
                </c:pt>
                <c:pt idx="1">
                  <c:v>415</c:v>
                </c:pt>
                <c:pt idx="2">
                  <c:v>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82-054F-88E3-1B3FC9CFB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0185936"/>
        <c:axId val="1545907136"/>
      </c:lineChart>
      <c:catAx>
        <c:axId val="109547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95285695"/>
        <c:crosses val="autoZero"/>
        <c:auto val="1"/>
        <c:lblAlgn val="ctr"/>
        <c:lblOffset val="100"/>
        <c:noMultiLvlLbl val="0"/>
      </c:catAx>
      <c:valAx>
        <c:axId val="109528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95475599"/>
        <c:crosses val="autoZero"/>
        <c:crossBetween val="between"/>
      </c:valAx>
      <c:valAx>
        <c:axId val="15459071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0185936"/>
        <c:crosses val="max"/>
        <c:crossBetween val="between"/>
      </c:valAx>
      <c:catAx>
        <c:axId val="1480185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45907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deals!$AN$9</c:f>
              <c:strCache>
                <c:ptCount val="1"/>
                <c:pt idx="0">
                  <c:v>target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deals!$AM$10:$AM$12</c:f>
              <c:strCache>
                <c:ptCount val="3"/>
                <c:pt idx="0">
                  <c:v>LogisticRegression</c:v>
                </c:pt>
                <c:pt idx="1">
                  <c:v>HistGradientBoostingClassifier</c:v>
                </c:pt>
                <c:pt idx="2">
                  <c:v>LGBMClassifier</c:v>
                </c:pt>
              </c:strCache>
            </c:strRef>
          </c:cat>
          <c:val>
            <c:numRef>
              <c:f>deals!$AN$10:$AN$12</c:f>
              <c:numCache>
                <c:formatCode>General</c:formatCode>
                <c:ptCount val="3"/>
                <c:pt idx="0">
                  <c:v>0.74099999999999999</c:v>
                </c:pt>
                <c:pt idx="1">
                  <c:v>0.76100000000000001</c:v>
                </c:pt>
                <c:pt idx="2">
                  <c:v>0.76200000000000001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0-E048-A061-EF916547ED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21005776"/>
        <c:axId val="1908825024"/>
      </c:barChart>
      <c:catAx>
        <c:axId val="172100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825024"/>
        <c:crosses val="autoZero"/>
        <c:auto val="1"/>
        <c:lblAlgn val="ctr"/>
        <c:lblOffset val="100"/>
        <c:noMultiLvlLbl val="0"/>
      </c:catAx>
      <c:valAx>
        <c:axId val="1908825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2100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"/>
              <a:t>ROC-AUC</a:t>
            </a:r>
          </a:p>
        </c:rich>
      </c:tx>
      <c:layout>
        <c:manualLayout>
          <c:xMode val="edge"/>
          <c:yMode val="edge"/>
          <c:x val="0.3960971128608923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2746155372678339"/>
          <c:w val="0.95812644464889984"/>
          <c:h val="0.797271949961657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deals!$V$29</c:f>
              <c:strCache>
                <c:ptCount val="1"/>
                <c:pt idx="0">
                  <c:v>target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deals!$U$30:$U$31</c:f>
              <c:strCache>
                <c:ptCount val="2"/>
                <c:pt idx="0">
                  <c:v>HistGradientBoostingClassifier</c:v>
                </c:pt>
                <c:pt idx="1">
                  <c:v>LGBMClassifier</c:v>
                </c:pt>
              </c:strCache>
            </c:strRef>
          </c:cat>
          <c:val>
            <c:numRef>
              <c:f>deals!$V$30:$V$31</c:f>
              <c:numCache>
                <c:formatCode>General</c:formatCode>
                <c:ptCount val="2"/>
                <c:pt idx="0">
                  <c:v>0.76300000000000001</c:v>
                </c:pt>
                <c:pt idx="1">
                  <c:v>0.76800000000000002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0-F249-86A5-293EA2A17F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95650575"/>
        <c:axId val="1528505600"/>
      </c:barChart>
      <c:catAx>
        <c:axId val="109565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8505600"/>
        <c:crosses val="autoZero"/>
        <c:auto val="1"/>
        <c:lblAlgn val="ctr"/>
        <c:lblOffset val="100"/>
        <c:noMultiLvlLbl val="0"/>
      </c:catAx>
      <c:valAx>
        <c:axId val="1528505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95650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6E9C1-BADF-04C6-D3BC-FCE79F97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0F20E-F738-ABD6-9FC8-D094144BA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13E082-4D3B-11F7-0938-1853C3D7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C3ADB-48D9-A0D7-FB0C-99FC7E32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703422-A584-E1B4-A191-C2522F4E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1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6E5E7-FFC7-A17E-F269-00AF15D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E0ADF2-F73C-EA53-69AF-9FF087E1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AF9B4-98AD-7CB9-E0F4-F0F2BD7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D4A826-F0E0-E1F8-85F5-90D32D45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CD7A29-EE0F-5A16-C813-39B4821B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B1CA44-AEF7-32FB-EA4C-18B584B29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185F68-76AC-0868-73D1-FB53B4641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F8DE8D-0591-C44C-C0CB-D2C85371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5E5E3D-CD26-B8AF-757D-B1441C2C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9140D-2057-6C76-D4C2-157F7F2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8DA3C-EDB1-D8F3-847B-2BD5D562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637E4-83B8-E789-5EDD-5C066D6B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1FE84-2237-7D0A-E6E0-42CB6645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3BEBC-7BDB-1942-3A27-47CFFDB8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9BE2A-0D05-F384-0BA0-5150B870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7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F5B03-F7E4-557A-0DDC-07FCC84D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5201D1-2638-F6C5-97E6-F264CEA8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5BBC1-ACA5-7710-2A3E-8B92492C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F0E6D-F025-856B-9499-479B175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404448-9907-EC83-F64B-E2B9C815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3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6E1CF-D366-8BC2-A1D5-49F6A47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31C2D-121C-B5D8-8E14-FE832583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389348-9F2E-121E-2E12-88A3D5C00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518A3-15DF-D139-8F23-86519F04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D4FF00-BE6B-656D-B3E3-B178148E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5ABBED-A810-FED6-1876-B52FED34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DA088-841A-3D00-6D8C-E1D863A8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DBD66-E2F4-5121-61B5-B7C643131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288F10-D74F-951B-4C5A-09C06C36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425507-B743-3C3E-F382-BD28AAF7D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877BA3-C253-989E-E0F4-64E8C4A21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9B7479-4F98-3767-17E4-436FD70A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C8008C-9F73-B424-C8C8-F84C10A2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A68FDB-00AA-9EDC-D122-294C50FA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29DBF-76F3-FF57-A734-E233CCFF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9D0090-18D6-7981-FB88-D652E237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734117-BCE4-0354-C251-E7E1010E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D33D46-735F-2A06-40D7-184763A4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69C5DA-63BA-670A-E2E6-DACA491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1D5F70-5699-2FB5-8401-B1BAA6AB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216BED-3599-9D2C-C057-8C1FFC32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F4A1B-D87B-3385-BFEC-3D9113AE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2BF91-74C0-EF87-BB55-CE2D954F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894581-93DF-BC30-210F-065F8712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4C31D1-5FE3-FBE9-01EC-E5F45E09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6B8484-63CD-66D3-B0C6-748F3174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BB17AD-76D4-91FD-3C81-8AB623B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C2E4E-01A6-B71E-ECC6-08B0C88A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EA38F8-90CD-AA19-5104-2379BD782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A59CDB-1734-B8EF-E674-F9CB05262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E24549-5A26-5BD4-83D0-C55FFE8D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846B0-3FF1-2883-AAE3-12CD996B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51E6AB-8BD2-A38D-1E55-CDEC9F5C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9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B7685-2822-40AB-0591-441A65B4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8F22D0-5ADC-2C38-82C6-03FEEBE1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21AA9-B256-D92A-F854-FE124F2E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9FD4-4F7E-C841-BA25-F64A36102CFA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F7B44-CFB6-89E8-CB59-80C416A9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DB7636-52C6-7A67-E3C0-2505F42B1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5928-8471-F045-BDA1-2457463E8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088"/>
            <a:ext cx="9144000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кредитного риск-менеджмента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4A0708-E6D9-5D68-23B7-02ABB821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Machine Learning Junior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6F14F-819F-F741-6911-E6EAFFB5D166}"/>
              </a:ext>
            </a:extLst>
          </p:cNvPr>
          <p:cNvSpPr txBox="1"/>
          <p:nvPr/>
        </p:nvSpPr>
        <p:spPr>
          <a:xfrm>
            <a:off x="10959549" y="61962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88512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08" y="492032"/>
            <a:ext cx="9144000" cy="924479"/>
          </a:xfrm>
        </p:spPr>
        <p:txBody>
          <a:bodyPr>
            <a:normAutofit/>
          </a:bodyPr>
          <a:lstStyle/>
          <a:p>
            <a:r>
              <a:rPr lang="en-US" dirty="0"/>
              <a:t>Modeling. Cross-validation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AC76-1AE1-63EA-8A3C-66C8D55CD10F}"/>
              </a:ext>
            </a:extLst>
          </p:cNvPr>
          <p:cNvSpPr txBox="1"/>
          <p:nvPr/>
        </p:nvSpPr>
        <p:spPr>
          <a:xfrm>
            <a:off x="7779027" y="1908313"/>
            <a:ext cx="2351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Фолдов</a:t>
            </a:r>
            <a:r>
              <a:rPr lang="ru-RU" dirty="0"/>
              <a:t>:</a:t>
            </a:r>
          </a:p>
          <a:p>
            <a:r>
              <a:rPr lang="ru-RU" dirty="0"/>
              <a:t>4</a:t>
            </a:r>
          </a:p>
          <a:p>
            <a:endParaRPr lang="ru-RU" dirty="0"/>
          </a:p>
          <a:p>
            <a:r>
              <a:rPr lang="en-US" dirty="0"/>
              <a:t>C</a:t>
            </a:r>
            <a:r>
              <a:rPr lang="ru-RU" dirty="0" err="1"/>
              <a:t>реднее</a:t>
            </a:r>
            <a:r>
              <a:rPr lang="ru-RU" dirty="0"/>
              <a:t> отклонение: </a:t>
            </a:r>
          </a:p>
          <a:p>
            <a:r>
              <a:rPr lang="en" dirty="0"/>
              <a:t>0.011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2472572-A6FC-1A64-37BC-0D47D973B6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903327"/>
              </p:ext>
            </p:extLst>
          </p:nvPr>
        </p:nvGraphicFramePr>
        <p:xfrm>
          <a:off x="278296" y="1908313"/>
          <a:ext cx="6672469" cy="4081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33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08" y="492032"/>
            <a:ext cx="9144000" cy="924479"/>
          </a:xfrm>
        </p:spPr>
        <p:txBody>
          <a:bodyPr>
            <a:normAutofit/>
          </a:bodyPr>
          <a:lstStyle/>
          <a:p>
            <a:r>
              <a:rPr lang="en-US" dirty="0"/>
              <a:t>Modeling. Test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3F631D-FB3C-128C-3D33-259CB03D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5" y="1877668"/>
            <a:ext cx="6565900" cy="2095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BBC771-10FD-324E-BDF1-AC25921E29A3}"/>
              </a:ext>
            </a:extLst>
          </p:cNvPr>
          <p:cNvSpPr txBox="1"/>
          <p:nvPr/>
        </p:nvSpPr>
        <p:spPr>
          <a:xfrm>
            <a:off x="212035" y="4434325"/>
            <a:ext cx="3033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Выбранная метрика: </a:t>
            </a:r>
            <a:r>
              <a:rPr lang="en-US" dirty="0"/>
              <a:t>f1-score</a:t>
            </a:r>
          </a:p>
          <a:p>
            <a:r>
              <a:rPr lang="en-US" dirty="0"/>
              <a:t>ROC_AUC = 0,771</a:t>
            </a:r>
          </a:p>
          <a:p>
            <a:r>
              <a:rPr lang="en-US" dirty="0"/>
              <a:t>Best threshold = 0,098</a:t>
            </a:r>
            <a:endParaRPr lang="ru-RU" dirty="0"/>
          </a:p>
          <a:p>
            <a:r>
              <a:rPr lang="en-US" dirty="0"/>
              <a:t>Recall = 0,289</a:t>
            </a:r>
          </a:p>
          <a:p>
            <a:r>
              <a:rPr lang="en-US" dirty="0"/>
              <a:t>Precision = 0,144</a:t>
            </a:r>
          </a:p>
          <a:p>
            <a:r>
              <a:rPr lang="en-US" dirty="0"/>
              <a:t>F1-score = 0,192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58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08" y="492032"/>
            <a:ext cx="9144000" cy="924479"/>
          </a:xfrm>
        </p:spPr>
        <p:txBody>
          <a:bodyPr>
            <a:normAutofit/>
          </a:bodyPr>
          <a:lstStyle/>
          <a:p>
            <a:r>
              <a:rPr lang="en-US" dirty="0"/>
              <a:t>Modeling. </a:t>
            </a:r>
            <a:r>
              <a:rPr lang="ru-RU" dirty="0"/>
              <a:t>Проверка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A37F75-BCC5-A362-E0C5-213E4755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5" y="2012105"/>
            <a:ext cx="3541378" cy="44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842" y="307557"/>
            <a:ext cx="9144000" cy="92447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Modeling. Feature </a:t>
            </a:r>
            <a:r>
              <a:rPr lang="en-US" dirty="0" err="1"/>
              <a:t>importances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1A950E-8F6F-E982-3ACE-F06642DB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5" y="1590261"/>
            <a:ext cx="7772400" cy="4840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BCBC1F-9B00-67BE-C37B-D7AB76A80977}"/>
              </a:ext>
            </a:extLst>
          </p:cNvPr>
          <p:cNvSpPr txBox="1"/>
          <p:nvPr/>
        </p:nvSpPr>
        <p:spPr>
          <a:xfrm>
            <a:off x="8013420" y="1590261"/>
            <a:ext cx="417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 </a:t>
            </a:r>
            <a:r>
              <a:rPr lang="ru-RU" dirty="0"/>
              <a:t>Признаков с 0 важностью могут быть </a:t>
            </a:r>
          </a:p>
          <a:p>
            <a:r>
              <a:rPr lang="ru-RU" dirty="0"/>
              <a:t>удалены.</a:t>
            </a:r>
          </a:p>
        </p:txBody>
      </p:sp>
    </p:spTree>
    <p:extLst>
      <p:ext uri="{BB962C8B-B14F-4D97-AF65-F5344CB8AC3E}">
        <p14:creationId xmlns:p14="http://schemas.microsoft.com/office/powerpoint/2010/main" val="50565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04" y="293249"/>
            <a:ext cx="9144000" cy="924479"/>
          </a:xfrm>
        </p:spPr>
        <p:txBody>
          <a:bodyPr>
            <a:normAutofit/>
          </a:bodyPr>
          <a:lstStyle/>
          <a:p>
            <a:r>
              <a:rPr lang="en-US" dirty="0"/>
              <a:t>ROC-AUC curve</a:t>
            </a:r>
            <a:r>
              <a:rPr lang="ru-RU" dirty="0"/>
              <a:t>(</a:t>
            </a:r>
            <a:r>
              <a:rPr lang="ru-RU" dirty="0" err="1"/>
              <a:t>L</a:t>
            </a:r>
            <a:r>
              <a:rPr lang="en-US" dirty="0"/>
              <a:t>GBM)</a:t>
            </a:r>
            <a:endParaRPr lang="ru-RU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E2D172F-41F1-C1F1-21C5-E5C8E0DE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5" y="1683810"/>
            <a:ext cx="6227779" cy="48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81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04" y="293249"/>
            <a:ext cx="9144000" cy="924479"/>
          </a:xfrm>
        </p:spPr>
        <p:txBody>
          <a:bodyPr>
            <a:normAutofit/>
          </a:bodyPr>
          <a:lstStyle/>
          <a:p>
            <a:r>
              <a:rPr lang="ru-RU" dirty="0"/>
              <a:t>Развитие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E1609-3D43-5590-8A65-20C2A6A87E9B}"/>
              </a:ext>
            </a:extLst>
          </p:cNvPr>
          <p:cNvSpPr txBox="1"/>
          <p:nvPr/>
        </p:nvSpPr>
        <p:spPr>
          <a:xfrm>
            <a:off x="463826" y="1797784"/>
            <a:ext cx="67713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Очистка данных от неинформативных фичей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Создание новых фичей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Другие модели(</a:t>
            </a:r>
            <a:r>
              <a:rPr lang="en" sz="2000" dirty="0"/>
              <a:t>XGBM, </a:t>
            </a:r>
            <a:r>
              <a:rPr lang="ru-RU" sz="2000" dirty="0"/>
              <a:t>нейронные сети и т.д.) и ансамбли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Тщательный подбор </a:t>
            </a:r>
            <a:r>
              <a:rPr lang="ru-RU" sz="2000" dirty="0" err="1"/>
              <a:t>гиперпараметров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Анализ ошибок модели</a:t>
            </a:r>
          </a:p>
        </p:txBody>
      </p:sp>
    </p:spTree>
    <p:extLst>
      <p:ext uri="{BB962C8B-B14F-4D97-AF65-F5344CB8AC3E}">
        <p14:creationId xmlns:p14="http://schemas.microsoft.com/office/powerpoint/2010/main" val="345881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521" y="2678641"/>
            <a:ext cx="9144000" cy="924479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7458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266" y="505609"/>
            <a:ext cx="9144000" cy="1032734"/>
          </a:xfrm>
        </p:spPr>
        <p:txBody>
          <a:bodyPr>
            <a:normAutofit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4A0708-E6D9-5D68-23B7-02ABB821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58" y="2829736"/>
            <a:ext cx="9144000" cy="1655762"/>
          </a:xfrm>
        </p:spPr>
        <p:txBody>
          <a:bodyPr/>
          <a:lstStyle/>
          <a:p>
            <a:pPr algn="l"/>
            <a:r>
              <a:rPr lang="ru-RU" dirty="0" err="1"/>
              <a:t>Туктаров</a:t>
            </a:r>
            <a:r>
              <a:rPr lang="ru-RU" dirty="0"/>
              <a:t> Сергей</a:t>
            </a:r>
          </a:p>
          <a:p>
            <a:pPr algn="l"/>
            <a:r>
              <a:rPr lang="ru-RU" dirty="0"/>
              <a:t>Выпускник МГТУ и ГУУ</a:t>
            </a:r>
          </a:p>
          <a:p>
            <a:pPr algn="l"/>
            <a:r>
              <a:rPr lang="ru-RU" dirty="0"/>
              <a:t>Руководил распределением товаров в </a:t>
            </a:r>
            <a:r>
              <a:rPr lang="en-US" dirty="0"/>
              <a:t>Kari </a:t>
            </a:r>
            <a:r>
              <a:rPr lang="ru-RU" dirty="0"/>
              <a:t>и </a:t>
            </a:r>
            <a:r>
              <a:rPr lang="ru-RU" dirty="0" err="1"/>
              <a:t>СберМегаМаркете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0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969" y="503598"/>
            <a:ext cx="9144000" cy="924479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4A0708-E6D9-5D68-23B7-02ABB821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696" y="2110896"/>
            <a:ext cx="6079162" cy="2579437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Создание модели для оценки кредитного риска – предсказание выхода клиента в дефолт по кредиту.</a:t>
            </a:r>
            <a:endParaRPr lang="en-US" dirty="0"/>
          </a:p>
          <a:p>
            <a:pPr algn="l"/>
            <a:endParaRPr lang="ru-RU" dirty="0"/>
          </a:p>
          <a:p>
            <a:pPr algn="l"/>
            <a:r>
              <a:rPr lang="ru-RU" dirty="0"/>
              <a:t>Требования: </a:t>
            </a:r>
            <a:r>
              <a:rPr lang="en-US" dirty="0"/>
              <a:t>ROC-AUC &gt;= 0.75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E159F5-7F6E-2C39-2F29-18B5964C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1" y="2025928"/>
            <a:ext cx="4156351" cy="41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969" y="503598"/>
            <a:ext cx="9144000" cy="924479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исходных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4A0708-E6D9-5D68-23B7-02ABB821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476" y="2431228"/>
            <a:ext cx="6079162" cy="1503672"/>
          </a:xfrm>
        </p:spPr>
        <p:txBody>
          <a:bodyPr/>
          <a:lstStyle/>
          <a:p>
            <a:pPr algn="l"/>
            <a:r>
              <a:rPr lang="ru-RU" sz="1800" dirty="0">
                <a:effectLst/>
              </a:rPr>
              <a:t>Данные содержат информацию о различных атрибутах заёмщиков</a:t>
            </a:r>
            <a:r>
              <a:rPr lang="en-US" sz="1800" dirty="0"/>
              <a:t> </a:t>
            </a:r>
            <a:r>
              <a:rPr lang="ru-RU" sz="1800" dirty="0">
                <a:effectLst/>
              </a:rPr>
              <a:t>и кредитных продуктов: о клиентах, которые уже имеют кредиты, их кредитной̆ истории и финансовых показателях. 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E475D97-6F31-20FA-852B-D6AC5F935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55397"/>
              </p:ext>
            </p:extLst>
          </p:nvPr>
        </p:nvGraphicFramePr>
        <p:xfrm>
          <a:off x="193937" y="2431228"/>
          <a:ext cx="5357010" cy="3506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0031">
                  <a:extLst>
                    <a:ext uri="{9D8B030D-6E8A-4147-A177-3AD203B41FA5}">
                      <a16:colId xmlns:a16="http://schemas.microsoft.com/office/drawing/2014/main" val="1697792042"/>
                    </a:ext>
                  </a:extLst>
                </a:gridCol>
                <a:gridCol w="1376979">
                  <a:extLst>
                    <a:ext uri="{9D8B030D-6E8A-4147-A177-3AD203B41FA5}">
                      <a16:colId xmlns:a16="http://schemas.microsoft.com/office/drawing/2014/main" val="2368862243"/>
                    </a:ext>
                  </a:extLst>
                </a:gridCol>
              </a:tblGrid>
              <a:tr h="50099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Количество файлов </a:t>
                      </a:r>
                      <a:r>
                        <a:rPr lang="en" sz="1200" u="none" strike="noStrike" dirty="0">
                          <a:effectLst/>
                        </a:rPr>
                        <a:t>Parquet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12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139740"/>
                  </a:ext>
                </a:extLst>
              </a:tr>
              <a:tr h="50099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Количество записей, млн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26,1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756688"/>
                  </a:ext>
                </a:extLst>
              </a:tr>
              <a:tr h="50099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Количество целевых значений, млн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675361"/>
                  </a:ext>
                </a:extLst>
              </a:tr>
              <a:tr h="50099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Количество признаков: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61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0376779"/>
                  </a:ext>
                </a:extLst>
              </a:tr>
              <a:tr h="50099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бинаризировано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87128"/>
                  </a:ext>
                </a:extLst>
              </a:tr>
              <a:tr h="50099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закодировано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30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2926111"/>
                  </a:ext>
                </a:extLst>
              </a:tr>
              <a:tr h="50099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Пропуски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01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2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947" y="546629"/>
            <a:ext cx="9144000" cy="924479"/>
          </a:xfrm>
        </p:spPr>
        <p:txBody>
          <a:bodyPr>
            <a:normAutofit/>
          </a:bodyPr>
          <a:lstStyle/>
          <a:p>
            <a:r>
              <a:rPr lang="ru-RU" dirty="0" err="1"/>
              <a:t>D</a:t>
            </a:r>
            <a:r>
              <a:rPr lang="en-US" dirty="0" err="1"/>
              <a:t>ata</a:t>
            </a:r>
            <a:r>
              <a:rPr lang="en-US" dirty="0"/>
              <a:t> Preparation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B22205-35E7-B497-EB51-1721C45A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7" y="1945490"/>
            <a:ext cx="5649483" cy="3932396"/>
          </a:xfrm>
          <a:prstGeom prst="rect">
            <a:avLst/>
          </a:prstGeom>
        </p:spPr>
      </p:pic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B0FF6BDB-8372-473B-5AEC-C27361A01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3612" y="2631589"/>
            <a:ext cx="5096929" cy="1594821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Закодированы и агрегированы признаки согласно блок-схеме. </a:t>
            </a:r>
          </a:p>
          <a:p>
            <a:pPr algn="l"/>
            <a:r>
              <a:rPr lang="ru-RU" sz="1800" dirty="0"/>
              <a:t>Добавлены признаки по последней заявке.</a:t>
            </a:r>
          </a:p>
          <a:p>
            <a:pPr algn="l"/>
            <a:r>
              <a:rPr lang="ru-RU" sz="1800" dirty="0"/>
              <a:t>Объединены таблицы признаков и флагов.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29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08" y="492032"/>
            <a:ext cx="9144000" cy="924479"/>
          </a:xfrm>
        </p:spPr>
        <p:txBody>
          <a:bodyPr>
            <a:normAutofit/>
          </a:bodyPr>
          <a:lstStyle/>
          <a:p>
            <a:r>
              <a:rPr lang="ru-RU" dirty="0" err="1"/>
              <a:t>D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Analys</a:t>
            </a:r>
            <a:endParaRPr lang="ru-RU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D099C5E-04B0-062A-E0D8-B3EE3547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5" y="1552479"/>
            <a:ext cx="8584677" cy="24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F6D90AB-9620-556C-F596-BB0A69A4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5" y="4226626"/>
            <a:ext cx="8584677" cy="244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7CFA4A4-B121-AC2D-55AA-2F1710EEC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41557"/>
              </p:ext>
            </p:extLst>
          </p:nvPr>
        </p:nvGraphicFramePr>
        <p:xfrm>
          <a:off x="9078929" y="1552479"/>
          <a:ext cx="2039645" cy="51198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213">
                  <a:extLst>
                    <a:ext uri="{9D8B030D-6E8A-4147-A177-3AD203B41FA5}">
                      <a16:colId xmlns:a16="http://schemas.microsoft.com/office/drawing/2014/main" val="1957664381"/>
                    </a:ext>
                  </a:extLst>
                </a:gridCol>
                <a:gridCol w="802642">
                  <a:extLst>
                    <a:ext uri="{9D8B030D-6E8A-4147-A177-3AD203B41FA5}">
                      <a16:colId xmlns:a16="http://schemas.microsoft.com/office/drawing/2014/main" val="401443038"/>
                    </a:ext>
                  </a:extLst>
                </a:gridCol>
                <a:gridCol w="581790">
                  <a:extLst>
                    <a:ext uri="{9D8B030D-6E8A-4147-A177-3AD203B41FA5}">
                      <a16:colId xmlns:a16="http://schemas.microsoft.com/office/drawing/2014/main" val="3816779914"/>
                    </a:ext>
                  </a:extLst>
                </a:gridCol>
              </a:tblGrid>
              <a:tr h="433023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Кол-во заявок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% от общего кол-ва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% дефолтов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905520739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7.35%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5.22%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392849147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7.62%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4.30%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3514481406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7.67%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3.88%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2569462398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7.55%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3.62%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498898638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7.26%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3.43%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217828380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6.93%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3.30%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3048780655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6.48%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3.28%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2495539051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5.99%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3.16%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3953627255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5.47%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3.11%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905254284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4.93%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3.12%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374948719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…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…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…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024386574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0.97%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3.41%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528423086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0.77%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3.64%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743421869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0.58%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3.66%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509693619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0.44%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3.67%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3833681019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0.32%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3.95%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41285690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0.24%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4.08%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4271277637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0.18%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4.35%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412084103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0.13%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5.75%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609435719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0.10%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5.72%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604873156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0.07%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6.12%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3299357158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0.05%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6.13%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1711079430"/>
                  </a:ext>
                </a:extLst>
              </a:tr>
              <a:tr h="203777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0.04%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7.21%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118" marR="8118" marT="8118" marB="0" anchor="b"/>
                </a:tc>
                <a:extLst>
                  <a:ext uri="{0D108BD9-81ED-4DB2-BD59-A6C34878D82A}">
                    <a16:rowId xmlns:a16="http://schemas.microsoft.com/office/drawing/2014/main" val="344918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45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08" y="492032"/>
            <a:ext cx="9144000" cy="924479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  <a:endParaRPr lang="ru-RU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6DF8827-FA3B-0081-57A7-75A0E4017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373382"/>
              </p:ext>
            </p:extLst>
          </p:nvPr>
        </p:nvGraphicFramePr>
        <p:xfrm>
          <a:off x="91051" y="1757017"/>
          <a:ext cx="8805380" cy="486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3FAC76-1AE1-63EA-8A3C-66C8D55CD10F}"/>
              </a:ext>
            </a:extLst>
          </p:cNvPr>
          <p:cNvSpPr txBox="1"/>
          <p:nvPr/>
        </p:nvSpPr>
        <p:spPr>
          <a:xfrm>
            <a:off x="9024731" y="1908313"/>
            <a:ext cx="2217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Оптимизация: </a:t>
            </a:r>
          </a:p>
          <a:p>
            <a:r>
              <a:rPr lang="en" dirty="0" err="1"/>
              <a:t>BayesianOptimization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08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08" y="492032"/>
            <a:ext cx="9144000" cy="924479"/>
          </a:xfrm>
        </p:spPr>
        <p:txBody>
          <a:bodyPr>
            <a:normAutofit/>
          </a:bodyPr>
          <a:lstStyle/>
          <a:p>
            <a:r>
              <a:rPr lang="en-US" dirty="0"/>
              <a:t>Modeling. </a:t>
            </a:r>
            <a:r>
              <a:rPr lang="ru-RU" dirty="0"/>
              <a:t>Отбор категорий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AC76-1AE1-63EA-8A3C-66C8D55CD10F}"/>
              </a:ext>
            </a:extLst>
          </p:cNvPr>
          <p:cNvSpPr txBox="1"/>
          <p:nvPr/>
        </p:nvSpPr>
        <p:spPr>
          <a:xfrm>
            <a:off x="9024731" y="1908313"/>
            <a:ext cx="2217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Оптимизация: </a:t>
            </a:r>
          </a:p>
          <a:p>
            <a:r>
              <a:rPr lang="en" dirty="0" err="1"/>
              <a:t>BayesianOptimization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Отбор категорий:</a:t>
            </a:r>
          </a:p>
          <a:p>
            <a:r>
              <a:rPr lang="en" dirty="0" err="1"/>
              <a:t>SelectKBest</a:t>
            </a:r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73DEBC8E-3260-40FB-C975-3577853D7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815100"/>
              </p:ext>
            </p:extLst>
          </p:nvPr>
        </p:nvGraphicFramePr>
        <p:xfrm>
          <a:off x="430695" y="1416510"/>
          <a:ext cx="8143461" cy="494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551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F572-BCE7-3197-DADA-23801750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08" y="492032"/>
            <a:ext cx="9144000" cy="924479"/>
          </a:xfrm>
        </p:spPr>
        <p:txBody>
          <a:bodyPr>
            <a:normAutofit/>
          </a:bodyPr>
          <a:lstStyle/>
          <a:p>
            <a:r>
              <a:rPr lang="en-US" dirty="0"/>
              <a:t>Modeling. </a:t>
            </a:r>
            <a:r>
              <a:rPr lang="en-US" dirty="0" err="1"/>
              <a:t>Downsampling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AC76-1AE1-63EA-8A3C-66C8D55CD10F}"/>
              </a:ext>
            </a:extLst>
          </p:cNvPr>
          <p:cNvSpPr txBox="1"/>
          <p:nvPr/>
        </p:nvSpPr>
        <p:spPr>
          <a:xfrm>
            <a:off x="9024731" y="1908313"/>
            <a:ext cx="2217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Оптимизация: </a:t>
            </a:r>
          </a:p>
          <a:p>
            <a:r>
              <a:rPr lang="en" dirty="0" err="1"/>
              <a:t>BayesianOptimization</a:t>
            </a:r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6A4A9735-DD54-0522-EE28-47B59B745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096914"/>
              </p:ext>
            </p:extLst>
          </p:nvPr>
        </p:nvGraphicFramePr>
        <p:xfrm>
          <a:off x="494851" y="1886797"/>
          <a:ext cx="7539319" cy="451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25992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29024</TotalTime>
  <Words>361</Words>
  <Application>Microsoft Macintosh PowerPoint</Application>
  <PresentationFormat>Широкоэкранный</PresentationFormat>
  <Paragraphs>145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Тема Office</vt:lpstr>
      <vt:lpstr>Модель кредитного риск-менеджмента</vt:lpstr>
      <vt:lpstr>О себе</vt:lpstr>
      <vt:lpstr>Задача</vt:lpstr>
      <vt:lpstr>Описание исходных данных</vt:lpstr>
      <vt:lpstr>Data Preparation</vt:lpstr>
      <vt:lpstr>Data Analys</vt:lpstr>
      <vt:lpstr>Modeling</vt:lpstr>
      <vt:lpstr>Modeling. Отбор категорий</vt:lpstr>
      <vt:lpstr>Modeling. Downsampling</vt:lpstr>
      <vt:lpstr>Modeling. Cross-validation</vt:lpstr>
      <vt:lpstr>Modeling. Test</vt:lpstr>
      <vt:lpstr>Modeling. Проверка</vt:lpstr>
      <vt:lpstr>Modeling. Feature importances</vt:lpstr>
      <vt:lpstr>ROC-AUC curve(LGBM)</vt:lpstr>
      <vt:lpstr>Развитие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кредитного риск-менеджмента</dc:title>
  <dc:creator>tuktarovsr@gmail.com</dc:creator>
  <cp:lastModifiedBy>tuktarovsr@gmail.com</cp:lastModifiedBy>
  <cp:revision>4</cp:revision>
  <dcterms:created xsi:type="dcterms:W3CDTF">2023-12-05T08:57:13Z</dcterms:created>
  <dcterms:modified xsi:type="dcterms:W3CDTF">2023-12-25T12:41:15Z</dcterms:modified>
</cp:coreProperties>
</file>