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35"/>
  </p:normalViewPr>
  <p:slideViewPr>
    <p:cSldViewPr snapToGrid="0">
      <p:cViewPr varScale="1">
        <p:scale>
          <a:sx n="120" d="100"/>
          <a:sy n="120" d="100"/>
        </p:scale>
        <p:origin x="4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76164-B5F3-7C4A-94D8-C4EE0DB071AF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8DC9A7-9B86-A443-A9DD-F977E90DE0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2663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DC9A7-9B86-A443-A9DD-F977E90DE049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188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DC9A7-9B86-A443-A9DD-F977E90DE049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0435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DC9A7-9B86-A443-A9DD-F977E90DE049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476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EE21C-93C8-8A4B-857F-778B81C19DBE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C25D-EA41-704A-A08F-3FA4AC78C4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902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EE21C-93C8-8A4B-857F-778B81C19DBE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C25D-EA41-704A-A08F-3FA4AC78C4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1565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EE21C-93C8-8A4B-857F-778B81C19DBE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C25D-EA41-704A-A08F-3FA4AC78C4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9123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EE21C-93C8-8A4B-857F-778B81C19DBE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C25D-EA41-704A-A08F-3FA4AC78C4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2370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EE21C-93C8-8A4B-857F-778B81C19DBE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C25D-EA41-704A-A08F-3FA4AC78C4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47393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EE21C-93C8-8A4B-857F-778B81C19DBE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C25D-EA41-704A-A08F-3FA4AC78C4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1335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EE21C-93C8-8A4B-857F-778B81C19DBE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C25D-EA41-704A-A08F-3FA4AC78C4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9987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EE21C-93C8-8A4B-857F-778B81C19DBE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C25D-EA41-704A-A08F-3FA4AC78C4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5142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EE21C-93C8-8A4B-857F-778B81C19DBE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C25D-EA41-704A-A08F-3FA4AC78C4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9403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EE21C-93C8-8A4B-857F-778B81C19DBE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C25D-EA41-704A-A08F-3FA4AC78C4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3994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EE21C-93C8-8A4B-857F-778B81C19DBE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C25D-EA41-704A-A08F-3FA4AC78C4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9799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EE21C-93C8-8A4B-857F-778B81C19DBE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C25D-EA41-704A-A08F-3FA4AC78C4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0932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EE21C-93C8-8A4B-857F-778B81C19DBE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C25D-EA41-704A-A08F-3FA4AC78C4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0474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0A9EE21C-93C8-8A4B-857F-778B81C19DBE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265C25D-EA41-704A-A08F-3FA4AC78C4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4410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A9EE21C-93C8-8A4B-857F-778B81C19DBE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265C25D-EA41-704A-A08F-3FA4AC78C4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51449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54858A-667F-2B35-82C4-3C1C9CEA9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1507"/>
            <a:ext cx="9144000" cy="314845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Р</a:t>
            </a:r>
            <a:r>
              <a:rPr lang="ru-RU" dirty="0" err="1"/>
              <a:t>азработка</a:t>
            </a:r>
            <a:r>
              <a:rPr lang="ru-RU" dirty="0"/>
              <a:t> и обучения модели для предсказания целевых действий на сайте «</a:t>
            </a:r>
            <a:r>
              <a:rPr lang="ru-RU" dirty="0" err="1"/>
              <a:t>СберАвтоПодписка</a:t>
            </a:r>
            <a:r>
              <a:rPr lang="ru-RU" dirty="0"/>
              <a:t>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4225FD4-BEAC-B894-06FD-1D513A4B78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3154" y="5741580"/>
            <a:ext cx="9144000" cy="430619"/>
          </a:xfrm>
        </p:spPr>
        <p:txBody>
          <a:bodyPr/>
          <a:lstStyle/>
          <a:p>
            <a:r>
              <a:rPr lang="ru-RU" dirty="0"/>
              <a:t>Выполнил: </a:t>
            </a:r>
            <a:r>
              <a:rPr lang="ru-RU" dirty="0" err="1"/>
              <a:t>Туктаров</a:t>
            </a:r>
            <a:r>
              <a:rPr lang="ru-RU" dirty="0"/>
              <a:t> Сергей</a:t>
            </a:r>
          </a:p>
        </p:txBody>
      </p:sp>
    </p:spTree>
    <p:extLst>
      <p:ext uri="{BB962C8B-B14F-4D97-AF65-F5344CB8AC3E}">
        <p14:creationId xmlns:p14="http://schemas.microsoft.com/office/powerpoint/2010/main" val="3870526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C19D03-398C-6DEE-61D9-8B6AFE5F8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данных. </a:t>
            </a:r>
            <a:r>
              <a:rPr lang="en-US" dirty="0"/>
              <a:t>Device*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FE71B49-219D-8EE7-62AA-C1B0DF8EE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2060"/>
            <a:ext cx="5692446" cy="135387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BA0749E-6539-F0C1-FF8E-0150786E0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96748"/>
            <a:ext cx="5692446" cy="188722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2B59775-AEDC-DD8A-B950-43501D6527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1111" y="3153353"/>
            <a:ext cx="5858412" cy="268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204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C19D03-398C-6DEE-61D9-8B6AFE5F8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данных. </a:t>
            </a:r>
            <a:r>
              <a:rPr lang="en-US" dirty="0"/>
              <a:t>geo*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C1B33FB-E3C2-A734-7EFA-D44856F4E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28" y="3171603"/>
            <a:ext cx="5897865" cy="216594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AA3766B-689F-EFDC-7E8B-58506BFF0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137" y="3166901"/>
            <a:ext cx="5727235" cy="21706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81CB20-E185-0D5B-38A2-521F6AAD9C70}"/>
              </a:ext>
            </a:extLst>
          </p:cNvPr>
          <p:cNvSpPr txBox="1"/>
          <p:nvPr/>
        </p:nvSpPr>
        <p:spPr>
          <a:xfrm>
            <a:off x="170628" y="5943599"/>
            <a:ext cx="10038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При наличии новых данных желательно обновить ноутбук </a:t>
            </a:r>
            <a:r>
              <a:rPr lang="en" b="1" i="1" u="none" strike="noStrike" dirty="0">
                <a:effectLst/>
                <a:latin typeface="Graphik LC TT"/>
              </a:rPr>
              <a:t>distance</a:t>
            </a:r>
            <a:r>
              <a:rPr lang="ru-RU" b="1" i="1" dirty="0">
                <a:latin typeface="Graphik LC TT"/>
              </a:rPr>
              <a:t>, </a:t>
            </a:r>
          </a:p>
          <a:p>
            <a:r>
              <a:rPr lang="ru-RU" dirty="0">
                <a:latin typeface="Graphik LC TT"/>
              </a:rPr>
              <a:t>который находит расстояния от городов до Москвы и сохраняет в .</a:t>
            </a:r>
            <a:r>
              <a:rPr lang="en-US" dirty="0">
                <a:latin typeface="Graphik LC TT"/>
              </a:rPr>
              <a:t>csv </a:t>
            </a:r>
            <a:r>
              <a:rPr lang="ru-RU" dirty="0">
                <a:latin typeface="Graphik LC TT"/>
              </a:rPr>
              <a:t>файл </a:t>
            </a:r>
            <a:r>
              <a:rPr lang="en" b="1" i="1" dirty="0" err="1">
                <a:latin typeface="Graphik LC TT"/>
              </a:rPr>
              <a:t>distance_from_moscow</a:t>
            </a:r>
            <a:r>
              <a:rPr lang="ru-RU" b="1" i="1" dirty="0">
                <a:latin typeface="Graphik LC TT"/>
              </a:rPr>
              <a:t>.</a:t>
            </a:r>
            <a:endParaRPr lang="ru-RU" b="1" i="1" dirty="0"/>
          </a:p>
        </p:txBody>
      </p:sp>
    </p:spTree>
    <p:extLst>
      <p:ext uri="{BB962C8B-B14F-4D97-AF65-F5344CB8AC3E}">
        <p14:creationId xmlns:p14="http://schemas.microsoft.com/office/powerpoint/2010/main" val="2562451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C19D03-398C-6DEE-61D9-8B6AFE5F8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данных. </a:t>
            </a:r>
            <a:r>
              <a:rPr lang="en-US" dirty="0" err="1"/>
              <a:t>К</a:t>
            </a:r>
            <a:r>
              <a:rPr lang="ru-RU" dirty="0" err="1"/>
              <a:t>орреляции</a:t>
            </a:r>
            <a:r>
              <a:rPr lang="ru-RU" dirty="0"/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373619E-1D8B-563C-9425-5CA41164D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2180244"/>
            <a:ext cx="10038906" cy="457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505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C19D03-398C-6DEE-61D9-8B6AFE5F8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модели.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7B5CFD-2AA1-B584-2907-FA60E5A4FDE4}"/>
              </a:ext>
            </a:extLst>
          </p:cNvPr>
          <p:cNvSpPr txBox="1"/>
          <p:nvPr/>
        </p:nvSpPr>
        <p:spPr>
          <a:xfrm>
            <a:off x="0" y="3147238"/>
            <a:ext cx="120773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 ноутбуке </a:t>
            </a:r>
            <a:r>
              <a:rPr lang="en-US" b="1" i="1" dirty="0"/>
              <a:t>model </a:t>
            </a:r>
            <a:r>
              <a:rPr lang="ru-RU" dirty="0"/>
              <a:t>происходит поиск, оптимизация и обучение модели. </a:t>
            </a:r>
          </a:p>
          <a:p>
            <a:r>
              <a:rPr lang="ru-RU" dirty="0"/>
              <a:t>Из рассмотренных моделей была выбрана </a:t>
            </a:r>
            <a:r>
              <a:rPr lang="en" b="1" u="sng" dirty="0" err="1"/>
              <a:t>LGBMClassifier</a:t>
            </a:r>
            <a:r>
              <a:rPr lang="ru-RU" dirty="0"/>
              <a:t>, как наиболее быстрая и соответствующая</a:t>
            </a:r>
          </a:p>
          <a:p>
            <a:r>
              <a:rPr lang="ru-RU" dirty="0"/>
              <a:t>Требованию(</a:t>
            </a:r>
            <a:r>
              <a:rPr lang="en-US" dirty="0"/>
              <a:t>ROC-AUC ~ 0.69).</a:t>
            </a:r>
          </a:p>
          <a:p>
            <a:r>
              <a:rPr lang="ru-RU" dirty="0"/>
              <a:t>Модель сохраняется в папку </a:t>
            </a:r>
            <a:r>
              <a:rPr lang="en-US" b="1" i="1" dirty="0"/>
              <a:t>models.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31E5EA-3119-DF68-2C5D-8733B38F1059}"/>
              </a:ext>
            </a:extLst>
          </p:cNvPr>
          <p:cNvSpPr txBox="1"/>
          <p:nvPr/>
        </p:nvSpPr>
        <p:spPr>
          <a:xfrm>
            <a:off x="0" y="5603357"/>
            <a:ext cx="10131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Так же обучить модель можно с помощью скрипта </a:t>
            </a:r>
            <a:r>
              <a:rPr lang="en" b="1" i="1" u="none" strike="noStrike" dirty="0" err="1">
                <a:effectLst/>
                <a:latin typeface="Graphik LC TT"/>
              </a:rPr>
              <a:t>pipeline.py</a:t>
            </a:r>
            <a:r>
              <a:rPr lang="ru-RU" b="1" i="1" u="none" strike="noStrike" dirty="0">
                <a:effectLst/>
                <a:latin typeface="Graphik LC TT"/>
              </a:rPr>
              <a:t>. </a:t>
            </a:r>
            <a:r>
              <a:rPr lang="ru-RU" dirty="0">
                <a:latin typeface="Graphik LC TT"/>
              </a:rPr>
              <a:t>Время обучения 5-7 минут.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9232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C19D03-398C-6DEE-61D9-8B6AFE5F8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Приложение.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7B5CFD-2AA1-B584-2907-FA60E5A4FDE4}"/>
              </a:ext>
            </a:extLst>
          </p:cNvPr>
          <p:cNvSpPr txBox="1"/>
          <p:nvPr/>
        </p:nvSpPr>
        <p:spPr>
          <a:xfrm>
            <a:off x="0" y="2551814"/>
            <a:ext cx="98571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Чтобы запустить приложение нужно в корневой папке проекта выполнить команду:</a:t>
            </a:r>
          </a:p>
          <a:p>
            <a:r>
              <a:rPr lang="en" b="1" u="sng" dirty="0"/>
              <a:t>u</a:t>
            </a:r>
            <a:r>
              <a:rPr lang="en-US" b="1" u="sng" dirty="0" err="1"/>
              <a:t>vicorn</a:t>
            </a:r>
            <a:r>
              <a:rPr lang="en-US" b="1" u="sng" dirty="0"/>
              <a:t> </a:t>
            </a:r>
            <a:r>
              <a:rPr lang="en-US" b="1" u="sng" dirty="0" err="1"/>
              <a:t>API:app</a:t>
            </a:r>
            <a:r>
              <a:rPr lang="en-US" b="1" u="sng" dirty="0"/>
              <a:t> –reload</a:t>
            </a:r>
          </a:p>
          <a:p>
            <a:r>
              <a:rPr lang="ru-RU" dirty="0"/>
              <a:t>Приложение будет доступно по адресу: </a:t>
            </a:r>
            <a:r>
              <a:rPr lang="en" b="1" i="1" dirty="0">
                <a:effectLst/>
                <a:latin typeface="ui-monospace"/>
              </a:rPr>
              <a:t>http://127.0.0.1:8000</a:t>
            </a:r>
            <a:endParaRPr lang="ru-RU" b="1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42EA3E-8F4B-6377-2172-69B7AEFFC54D}"/>
              </a:ext>
            </a:extLst>
          </p:cNvPr>
          <p:cNvSpPr txBox="1"/>
          <p:nvPr/>
        </p:nvSpPr>
        <p:spPr>
          <a:xfrm>
            <a:off x="0" y="3543033"/>
            <a:ext cx="75280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Для работы с приложением можно использовать команды:</a:t>
            </a:r>
          </a:p>
          <a:p>
            <a:r>
              <a:rPr lang="ru-RU" dirty="0"/>
              <a:t>/</a:t>
            </a:r>
            <a:r>
              <a:rPr lang="en-US" dirty="0"/>
              <a:t>status (get)    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ru-RU" dirty="0">
                <a:sym typeface="Wingdings" pitchFamily="2" charset="2"/>
              </a:rPr>
              <a:t>Сообщает запущено ли приложение.</a:t>
            </a:r>
          </a:p>
          <a:p>
            <a:r>
              <a:rPr lang="ru-RU" dirty="0"/>
              <a:t>/</a:t>
            </a:r>
            <a:r>
              <a:rPr lang="en-US" dirty="0"/>
              <a:t>version (get)  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ru-RU" dirty="0">
                <a:sym typeface="Wingdings" pitchFamily="2" charset="2"/>
              </a:rPr>
              <a:t>Выводит метаданные модели.</a:t>
            </a:r>
          </a:p>
          <a:p>
            <a:r>
              <a:rPr lang="ru-RU" dirty="0"/>
              <a:t>/</a:t>
            </a:r>
            <a:r>
              <a:rPr lang="en-US" dirty="0"/>
              <a:t>predict (post)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ru-RU" dirty="0">
                <a:sym typeface="Wingdings" pitchFamily="2" charset="2"/>
              </a:rPr>
              <a:t>Предсказание класса загруженного объекта.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8CBAD93-F2B8-6D72-1754-71A564063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7777" y="4811250"/>
            <a:ext cx="4280492" cy="199653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88146D4-8408-408C-230B-885F4A9513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4876" y="4816639"/>
            <a:ext cx="1984537" cy="199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86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C19D03-398C-6DEE-61D9-8B6AFE5F8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596" y="3626323"/>
            <a:ext cx="10571998" cy="970450"/>
          </a:xfrm>
        </p:spPr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005633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29BE50-69DF-157E-506A-EA7077D52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63CE43-9F2A-3FA8-26E7-E3C114CA1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 Научиться предсказывать совершение целевого действия</a:t>
            </a:r>
          </a:p>
          <a:p>
            <a:pPr marL="0" indent="0">
              <a:buNone/>
            </a:pPr>
            <a:r>
              <a:rPr lang="ru-RU" dirty="0"/>
              <a:t>(ориентировочное значение </a:t>
            </a:r>
            <a:r>
              <a:rPr lang="en" dirty="0"/>
              <a:t>ROC-AUC ~ 0.65) — </a:t>
            </a:r>
            <a:r>
              <a:rPr lang="ru-RU" dirty="0"/>
              <a:t>факт совершения</a:t>
            </a:r>
          </a:p>
          <a:p>
            <a:pPr marL="0" indent="0">
              <a:buNone/>
            </a:pPr>
            <a:r>
              <a:rPr lang="ru-RU" dirty="0"/>
              <a:t>пользователе$ целевого действия.</a:t>
            </a:r>
          </a:p>
          <a:p>
            <a:r>
              <a:rPr lang="ru-RU" dirty="0"/>
              <a:t>Упаковать получившуюся модель в сервис, который будет брать на</a:t>
            </a:r>
          </a:p>
          <a:p>
            <a:pPr marL="0" indent="0">
              <a:buNone/>
            </a:pPr>
            <a:r>
              <a:rPr lang="ru-RU" dirty="0"/>
              <a:t>вход все атрибуты, типа </a:t>
            </a:r>
            <a:r>
              <a:rPr lang="en-US" dirty="0"/>
              <a:t>visit*, </a:t>
            </a:r>
            <a:r>
              <a:rPr lang="en" dirty="0" err="1"/>
              <a:t>utm</a:t>
            </a:r>
            <a:r>
              <a:rPr lang="en" dirty="0"/>
              <a:t>_*, device_*, geo_*, </a:t>
            </a:r>
            <a:r>
              <a:rPr lang="ru-RU" dirty="0"/>
              <a:t>и отдавать на выход</a:t>
            </a:r>
          </a:p>
          <a:p>
            <a:pPr marL="0" indent="0">
              <a:buNone/>
            </a:pPr>
            <a:r>
              <a:rPr lang="ru-RU" dirty="0"/>
              <a:t>0/1 (1 — если пользователь совершит любое целевое действие).</a:t>
            </a:r>
          </a:p>
        </p:txBody>
      </p:sp>
    </p:spTree>
    <p:extLst>
      <p:ext uri="{BB962C8B-B14F-4D97-AF65-F5344CB8AC3E}">
        <p14:creationId xmlns:p14="http://schemas.microsoft.com/office/powerpoint/2010/main" val="53575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F8600E-0020-CBAA-C372-DE8F10567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компании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CBC934-E6EC-9F02-2BB7-14196C10D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573162"/>
            <a:ext cx="10554574" cy="363651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dirty="0"/>
              <a:t>«</a:t>
            </a:r>
            <a:r>
              <a:rPr lang="ru-RU" dirty="0" err="1"/>
              <a:t>СберАвтоподписка</a:t>
            </a:r>
            <a:r>
              <a:rPr lang="ru-RU" dirty="0"/>
              <a:t>» — это сервис долгосрочной аренды автомобилей для</a:t>
            </a:r>
          </a:p>
          <a:p>
            <a:pPr marL="0" indent="0">
              <a:buNone/>
            </a:pPr>
            <a:r>
              <a:rPr lang="ru-RU" dirty="0"/>
              <a:t>физлиц.</a:t>
            </a:r>
          </a:p>
          <a:p>
            <a:pPr marL="0" indent="0">
              <a:buNone/>
            </a:pPr>
            <a:r>
              <a:rPr lang="ru-RU" dirty="0"/>
              <a:t>Клиент платит фиксированный ежемесячный платёж и получает</a:t>
            </a:r>
          </a:p>
          <a:p>
            <a:pPr marL="0" indent="0">
              <a:buNone/>
            </a:pPr>
            <a:r>
              <a:rPr lang="ru-RU" dirty="0"/>
              <a:t>в пользование машину на срок от шести месяцев до трёх лет. Также в платёж</a:t>
            </a:r>
          </a:p>
          <a:p>
            <a:pPr marL="0" indent="0">
              <a:buNone/>
            </a:pPr>
            <a:r>
              <a:rPr lang="ru-RU" dirty="0"/>
              <a:t>включены:</a:t>
            </a:r>
          </a:p>
          <a:p>
            <a:pPr marL="0" indent="0">
              <a:buNone/>
            </a:pPr>
            <a:r>
              <a:rPr lang="en" dirty="0"/>
              <a:t> </a:t>
            </a:r>
            <a:r>
              <a:rPr lang="ru-RU" dirty="0"/>
              <a:t>страхование (КАСКО, ОСАГО, ДСАГО);</a:t>
            </a:r>
          </a:p>
          <a:p>
            <a:pPr marL="0" indent="0">
              <a:buNone/>
            </a:pPr>
            <a:r>
              <a:rPr lang="ru-RU" dirty="0"/>
              <a:t>техническое обслуживание и ремонт;</a:t>
            </a:r>
          </a:p>
          <a:p>
            <a:pPr marL="0" indent="0">
              <a:buNone/>
            </a:pPr>
            <a:r>
              <a:rPr lang="ru-RU" dirty="0"/>
              <a:t>сезонная смена шин и их хранение;</a:t>
            </a:r>
          </a:p>
          <a:p>
            <a:pPr marL="0" indent="0">
              <a:buNone/>
            </a:pPr>
            <a:r>
              <a:rPr lang="ru-RU" dirty="0"/>
              <a:t>круглосуточная служба поддержки.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За дополнительную сумму можно приобрести услугу консьерж-сервиса —</a:t>
            </a:r>
          </a:p>
          <a:p>
            <a:pPr marL="0" indent="0">
              <a:buNone/>
            </a:pPr>
            <a:r>
              <a:rPr lang="ru-RU" dirty="0"/>
              <a:t>доставку автомобиля до сервисного центра и обратно на техническое</a:t>
            </a:r>
          </a:p>
          <a:p>
            <a:pPr marL="0" indent="0">
              <a:buNone/>
            </a:pPr>
            <a:r>
              <a:rPr lang="ru-RU" dirty="0"/>
              <a:t>обслуживание, сезонную замену шин, ремонт.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Один год исполнился «</a:t>
            </a:r>
            <a:r>
              <a:rPr lang="ru-RU" dirty="0" err="1"/>
              <a:t>СберАвтоподписке</a:t>
            </a:r>
            <a:r>
              <a:rPr lang="ru-RU" dirty="0"/>
              <a:t>» 24 мая 2022 года.</a:t>
            </a:r>
          </a:p>
        </p:txBody>
      </p:sp>
    </p:spTree>
    <p:extLst>
      <p:ext uri="{BB962C8B-B14F-4D97-AF65-F5344CB8AC3E}">
        <p14:creationId xmlns:p14="http://schemas.microsoft.com/office/powerpoint/2010/main" val="2714818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CB5F77-787E-FF05-EE1B-1A6AA0AEC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ABDB4B-01A4-5754-23C9-C035942EF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880" y="2424306"/>
            <a:ext cx="10554574" cy="3636511"/>
          </a:xfrm>
        </p:spPr>
        <p:txBody>
          <a:bodyPr/>
          <a:lstStyle/>
          <a:p>
            <a:pPr algn="l"/>
            <a:r>
              <a:rPr lang="en" b="1" i="1" u="none" strike="noStrike" dirty="0">
                <a:effectLst/>
                <a:latin typeface="Graphik LC TT"/>
              </a:rPr>
              <a:t>Data</a:t>
            </a:r>
            <a:r>
              <a:rPr lang="en" b="0" i="0" u="none" strike="noStrike" dirty="0">
                <a:effectLst/>
                <a:latin typeface="Graphik LC TT"/>
              </a:rPr>
              <a:t> - </a:t>
            </a:r>
            <a:r>
              <a:rPr lang="ru-RU" b="0" i="0" u="none" strike="noStrike" dirty="0">
                <a:effectLst/>
                <a:latin typeface="Graphik LC TT"/>
              </a:rPr>
              <a:t>папка с данными. Для корректной работы некоторых файлов необходимо добавить исходные </a:t>
            </a:r>
            <a:r>
              <a:rPr lang="ru-RU" b="0" i="0" u="none" strike="noStrike" dirty="0" err="1">
                <a:effectLst/>
                <a:latin typeface="Graphik LC TT"/>
              </a:rPr>
              <a:t>датасеты</a:t>
            </a:r>
            <a:r>
              <a:rPr lang="ru-RU" b="0" i="0" u="none" strike="noStrike" dirty="0">
                <a:effectLst/>
                <a:latin typeface="Graphik LC TT"/>
              </a:rPr>
              <a:t> в формате .</a:t>
            </a:r>
            <a:r>
              <a:rPr lang="en" b="0" i="0" u="none" strike="noStrike" dirty="0" err="1">
                <a:effectLst/>
                <a:latin typeface="Graphik LC TT"/>
              </a:rPr>
              <a:t>pkl</a:t>
            </a:r>
            <a:endParaRPr lang="en" b="0" i="0" u="none" strike="noStrike" dirty="0">
              <a:effectLst/>
              <a:latin typeface="Graphik LC TT"/>
            </a:endParaRPr>
          </a:p>
          <a:p>
            <a:pPr algn="l"/>
            <a:r>
              <a:rPr lang="ru-RU" b="0" i="0" u="none" strike="noStrike" dirty="0">
                <a:effectLst/>
                <a:latin typeface="Graphik LC TT"/>
              </a:rPr>
              <a:t>В ноутбуке </a:t>
            </a:r>
            <a:r>
              <a:rPr lang="en" b="1" i="1" u="none" strike="noStrike" dirty="0" err="1">
                <a:effectLst/>
                <a:latin typeface="Graphik LC TT"/>
              </a:rPr>
              <a:t>Data_analys</a:t>
            </a:r>
            <a:r>
              <a:rPr lang="en" b="1" i="1" u="none" strike="noStrike" dirty="0">
                <a:effectLst/>
                <a:latin typeface="Graphik LC TT"/>
              </a:rPr>
              <a:t> </a:t>
            </a:r>
            <a:r>
              <a:rPr lang="ru-RU" b="0" i="0" u="none" strike="noStrike" dirty="0">
                <a:effectLst/>
                <a:latin typeface="Graphik LC TT"/>
              </a:rPr>
              <a:t>выполнен анализ </a:t>
            </a:r>
            <a:r>
              <a:rPr lang="ru-RU" b="0" i="0" u="none" strike="noStrike" dirty="0" err="1">
                <a:effectLst/>
                <a:latin typeface="Graphik LC TT"/>
              </a:rPr>
              <a:t>датасетов</a:t>
            </a:r>
            <a:r>
              <a:rPr lang="ru-RU" b="0" i="0" u="none" strike="noStrike" dirty="0">
                <a:effectLst/>
                <a:latin typeface="Graphik LC TT"/>
              </a:rPr>
              <a:t>.</a:t>
            </a:r>
          </a:p>
          <a:p>
            <a:pPr algn="l"/>
            <a:r>
              <a:rPr lang="ru-RU" b="0" i="0" u="none" strike="noStrike" dirty="0">
                <a:effectLst/>
                <a:latin typeface="Graphik LC TT"/>
              </a:rPr>
              <a:t>В ноутбуке </a:t>
            </a:r>
            <a:r>
              <a:rPr lang="en" b="1" i="1" u="none" strike="noStrike" dirty="0">
                <a:effectLst/>
                <a:latin typeface="Graphik LC TT"/>
              </a:rPr>
              <a:t>model </a:t>
            </a:r>
            <a:r>
              <a:rPr lang="ru-RU" b="0" i="0" u="none" strike="noStrike" dirty="0">
                <a:effectLst/>
                <a:latin typeface="Graphik LC TT"/>
              </a:rPr>
              <a:t>происходит поиск оптимальной модели и ее оптимизация.</a:t>
            </a:r>
          </a:p>
          <a:p>
            <a:pPr algn="l"/>
            <a:r>
              <a:rPr lang="ru-RU" b="0" i="0" u="none" strike="noStrike" dirty="0">
                <a:effectLst/>
                <a:latin typeface="Graphik LC TT"/>
              </a:rPr>
              <a:t>В ноутбуке </a:t>
            </a:r>
            <a:r>
              <a:rPr lang="en" b="1" i="1" u="none" strike="noStrike" dirty="0">
                <a:effectLst/>
                <a:latin typeface="Graphik LC TT"/>
              </a:rPr>
              <a:t>distance</a:t>
            </a:r>
            <a:r>
              <a:rPr lang="en" b="0" i="0" u="none" strike="noStrike" dirty="0">
                <a:effectLst/>
                <a:latin typeface="Graphik LC TT"/>
              </a:rPr>
              <a:t> </a:t>
            </a:r>
            <a:r>
              <a:rPr lang="ru-RU" b="0" i="0" u="none" strike="noStrike" dirty="0">
                <a:effectLst/>
                <a:latin typeface="Graphik LC TT"/>
              </a:rPr>
              <a:t>поиск расстояний городов от Москвы.</a:t>
            </a:r>
          </a:p>
          <a:p>
            <a:pPr algn="l"/>
            <a:r>
              <a:rPr lang="ru-RU" b="0" i="0" u="none" strike="noStrike" dirty="0">
                <a:effectLst/>
                <a:latin typeface="Graphik LC TT"/>
              </a:rPr>
              <a:t>В Скрипте </a:t>
            </a:r>
            <a:r>
              <a:rPr lang="en" b="1" i="1" u="none" strike="noStrike" dirty="0" err="1">
                <a:effectLst/>
                <a:latin typeface="Graphik LC TT"/>
              </a:rPr>
              <a:t>pipeline.py</a:t>
            </a:r>
            <a:r>
              <a:rPr lang="en" b="1" i="1" u="none" strike="noStrike" dirty="0">
                <a:effectLst/>
                <a:latin typeface="Graphik LC TT"/>
              </a:rPr>
              <a:t> </a:t>
            </a:r>
            <a:r>
              <a:rPr lang="ru-RU" b="0" i="0" u="none" strike="noStrike" dirty="0">
                <a:effectLst/>
                <a:latin typeface="Graphik LC TT"/>
              </a:rPr>
              <a:t>создаётся </a:t>
            </a:r>
            <a:r>
              <a:rPr lang="ru-RU" b="0" i="0" u="none" strike="noStrike" dirty="0" err="1">
                <a:effectLst/>
                <a:latin typeface="Graphik LC TT"/>
              </a:rPr>
              <a:t>пайплайн</a:t>
            </a:r>
            <a:r>
              <a:rPr lang="ru-RU" b="0" i="0" u="none" strike="noStrike" dirty="0">
                <a:effectLst/>
                <a:latin typeface="Graphik LC TT"/>
              </a:rPr>
              <a:t> и обучается модель.</a:t>
            </a:r>
          </a:p>
          <a:p>
            <a:pPr algn="l"/>
            <a:r>
              <a:rPr lang="en" b="1" i="1" u="none" strike="noStrike" dirty="0">
                <a:effectLst/>
                <a:latin typeface="Graphik LC TT"/>
              </a:rPr>
              <a:t>Models</a:t>
            </a:r>
            <a:r>
              <a:rPr lang="en" b="0" i="0" u="none" strike="noStrike" dirty="0">
                <a:effectLst/>
                <a:latin typeface="Graphik LC TT"/>
              </a:rPr>
              <a:t> - </a:t>
            </a:r>
            <a:r>
              <a:rPr lang="ru-RU" b="0" i="0" u="none" strike="noStrike" dirty="0">
                <a:effectLst/>
                <a:latin typeface="Graphik LC TT"/>
              </a:rPr>
              <a:t>папка, в которую сохраняются обученные модели.</a:t>
            </a:r>
          </a:p>
          <a:p>
            <a:pPr algn="l"/>
            <a:r>
              <a:rPr lang="en" b="1" i="1" strike="noStrike" dirty="0" err="1">
                <a:effectLst/>
                <a:latin typeface="Graphik LC TT"/>
              </a:rPr>
              <a:t>json_examles</a:t>
            </a:r>
            <a:r>
              <a:rPr lang="en" b="1" i="1" strike="noStrike" dirty="0">
                <a:effectLst/>
                <a:latin typeface="Graphik LC TT"/>
              </a:rPr>
              <a:t> </a:t>
            </a:r>
            <a:r>
              <a:rPr lang="en" b="0" i="0" u="none" strike="noStrike" dirty="0">
                <a:effectLst/>
                <a:latin typeface="Graphik LC TT"/>
              </a:rPr>
              <a:t>- </a:t>
            </a:r>
            <a:r>
              <a:rPr lang="ru-RU" b="0" i="0" u="none" strike="noStrike" dirty="0">
                <a:effectLst/>
                <a:latin typeface="Graphik LC TT"/>
              </a:rPr>
              <a:t>папка с положительными и отрицательными примерами.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9903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0F9F54-0326-8802-DC19-02E6F2120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Последовательность действий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B69897-515A-505A-7C2E-3F5E10C5B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1. Разместите данные(</a:t>
            </a:r>
            <a:r>
              <a:rPr lang="ru-RU" dirty="0" err="1"/>
              <a:t>g</a:t>
            </a:r>
            <a:r>
              <a:rPr lang="en-US" dirty="0" err="1"/>
              <a:t>a_sessions.pkl</a:t>
            </a:r>
            <a:r>
              <a:rPr lang="en-US" dirty="0"/>
              <a:t> </a:t>
            </a:r>
            <a:r>
              <a:rPr lang="en-US" dirty="0" err="1"/>
              <a:t>и</a:t>
            </a:r>
            <a:r>
              <a:rPr lang="ru-RU" dirty="0"/>
              <a:t> </a:t>
            </a:r>
            <a:r>
              <a:rPr lang="en-US" dirty="0" err="1"/>
              <a:t>ga_hits.pkl</a:t>
            </a:r>
            <a:r>
              <a:rPr lang="ru-RU" dirty="0"/>
              <a:t>) в папке </a:t>
            </a:r>
            <a:r>
              <a:rPr lang="ru-RU" b="1" i="1" dirty="0" err="1"/>
              <a:t>D</a:t>
            </a:r>
            <a:r>
              <a:rPr lang="en-US" b="1" i="1" dirty="0" err="1"/>
              <a:t>ata</a:t>
            </a:r>
            <a:r>
              <a:rPr lang="en-US" b="1" i="1" dirty="0"/>
              <a:t>.</a:t>
            </a:r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dirty="0" err="1"/>
              <a:t>З</a:t>
            </a:r>
            <a:r>
              <a:rPr lang="ru-RU" dirty="0" err="1"/>
              <a:t>апустите</a:t>
            </a:r>
            <a:r>
              <a:rPr lang="ru-RU" dirty="0"/>
              <a:t> ноутбуки </a:t>
            </a:r>
            <a:r>
              <a:rPr lang="en" b="1" i="1" u="none" strike="noStrike" dirty="0" err="1">
                <a:effectLst/>
                <a:latin typeface="Graphik LC TT"/>
              </a:rPr>
              <a:t>Data_analys</a:t>
            </a:r>
            <a:r>
              <a:rPr lang="en" b="1" i="1" u="none" strike="noStrike" dirty="0">
                <a:effectLst/>
                <a:latin typeface="Graphik LC TT"/>
              </a:rPr>
              <a:t> </a:t>
            </a:r>
            <a:r>
              <a:rPr lang="ru-RU" u="none" strike="noStrike" dirty="0">
                <a:effectLst/>
                <a:latin typeface="Graphik LC TT"/>
              </a:rPr>
              <a:t>и </a:t>
            </a:r>
            <a:r>
              <a:rPr lang="en" b="1" i="1" u="none" strike="noStrike" dirty="0">
                <a:effectLst/>
                <a:latin typeface="Graphik LC TT"/>
              </a:rPr>
              <a:t>model</a:t>
            </a:r>
            <a:r>
              <a:rPr lang="ru-RU" b="1" i="1" dirty="0">
                <a:latin typeface="Graphik LC TT"/>
              </a:rPr>
              <a:t>. </a:t>
            </a:r>
            <a:r>
              <a:rPr lang="ru-RU" dirty="0">
                <a:latin typeface="Graphik LC TT"/>
              </a:rPr>
              <a:t>Пошагово отработайте каждую ячейку для исследования.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2750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6AF28A-8964-E737-1E4B-92A8015F9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данных. Целевые действия.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16635DBD-9F8A-3485-0B41-730B31E3BB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608" y="2998676"/>
            <a:ext cx="8987582" cy="36369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A0249C-57C8-B10F-0E4A-B595E0EEC711}"/>
              </a:ext>
            </a:extLst>
          </p:cNvPr>
          <p:cNvSpPr txBox="1"/>
          <p:nvPr/>
        </p:nvSpPr>
        <p:spPr>
          <a:xfrm>
            <a:off x="230608" y="2456121"/>
            <a:ext cx="821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Процент целевых действий 0,67. Распределение целевых действий:</a:t>
            </a:r>
          </a:p>
        </p:txBody>
      </p:sp>
    </p:spTree>
    <p:extLst>
      <p:ext uri="{BB962C8B-B14F-4D97-AF65-F5344CB8AC3E}">
        <p14:creationId xmlns:p14="http://schemas.microsoft.com/office/powerpoint/2010/main" val="172329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C19D03-398C-6DEE-61D9-8B6AFE5F8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данных. </a:t>
            </a:r>
            <a:r>
              <a:rPr lang="en-US" dirty="0"/>
              <a:t>Visit*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16174CD8-7BDE-F169-7D59-9835B065F2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926289"/>
            <a:ext cx="5741581" cy="194342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D18990E-5A99-1140-5248-B9CDCEF1F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69712"/>
            <a:ext cx="5741581" cy="188134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854664F-C63C-0B23-128D-3BEC9CA34A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1581" y="2926289"/>
            <a:ext cx="5380075" cy="194342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5D4E8FE-665B-3A00-51A9-9E729C4882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1581" y="4869712"/>
            <a:ext cx="5380075" cy="18813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DD1DA2-2A68-C4B9-671C-FC37D2BE0B94}"/>
              </a:ext>
            </a:extLst>
          </p:cNvPr>
          <p:cNvSpPr txBox="1"/>
          <p:nvPr/>
        </p:nvSpPr>
        <p:spPr>
          <a:xfrm>
            <a:off x="244548" y="2413591"/>
            <a:ext cx="9235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Распределение сессий с целевыми действиями по дням недели и месяца:</a:t>
            </a:r>
          </a:p>
        </p:txBody>
      </p:sp>
    </p:spTree>
    <p:extLst>
      <p:ext uri="{BB962C8B-B14F-4D97-AF65-F5344CB8AC3E}">
        <p14:creationId xmlns:p14="http://schemas.microsoft.com/office/powerpoint/2010/main" val="2815830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C19D03-398C-6DEE-61D9-8B6AFE5F8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данных. </a:t>
            </a:r>
            <a:r>
              <a:rPr lang="en-US" dirty="0"/>
              <a:t>Visit*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DD1DA2-2A68-C4B9-671C-FC37D2BE0B94}"/>
              </a:ext>
            </a:extLst>
          </p:cNvPr>
          <p:cNvSpPr txBox="1"/>
          <p:nvPr/>
        </p:nvSpPr>
        <p:spPr>
          <a:xfrm>
            <a:off x="244548" y="2413591"/>
            <a:ext cx="9770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Распределение сессий с целевыми действиями в зависимости от времени суток: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6B7C628-28ED-E15B-CFDB-E35885AA4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48" y="3018073"/>
            <a:ext cx="10343022" cy="315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214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C19D03-398C-6DEE-61D9-8B6AFE5F8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данных. </a:t>
            </a:r>
            <a:r>
              <a:rPr lang="en-US" dirty="0" err="1"/>
              <a:t>Utm</a:t>
            </a:r>
            <a:r>
              <a:rPr lang="en-US" dirty="0"/>
              <a:t>*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FF3C867-EA69-BC83-9815-34D27EA6E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6383"/>
            <a:ext cx="5298444" cy="154954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ED72CE4-34E4-ECA6-B3D0-ABC153841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65928"/>
            <a:ext cx="5298444" cy="154954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6288E14-1235-9EDF-C0AE-BE9A9C0AD0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3100" y="2593697"/>
            <a:ext cx="5993553" cy="22470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5F5756-135F-A9D0-F661-91829E9C390F}"/>
              </a:ext>
            </a:extLst>
          </p:cNvPr>
          <p:cNvSpPr txBox="1"/>
          <p:nvPr/>
        </p:nvSpPr>
        <p:spPr>
          <a:xfrm>
            <a:off x="5823100" y="2147051"/>
            <a:ext cx="3823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Лучшие рекламные компании:</a:t>
            </a:r>
          </a:p>
        </p:txBody>
      </p:sp>
    </p:spTree>
    <p:extLst>
      <p:ext uri="{BB962C8B-B14F-4D97-AF65-F5344CB8AC3E}">
        <p14:creationId xmlns:p14="http://schemas.microsoft.com/office/powerpoint/2010/main" val="24589884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{7B4F54BF-BD2C-C348-B5F2-23B17ACA3F09}tf10001121</Template>
  <TotalTime>141</TotalTime>
  <Words>534</Words>
  <Application>Microsoft Macintosh PowerPoint</Application>
  <PresentationFormat>Широкоэкранный</PresentationFormat>
  <Paragraphs>67</Paragraphs>
  <Slides>15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Calibri</vt:lpstr>
      <vt:lpstr>Century Gothic</vt:lpstr>
      <vt:lpstr>Graphik LC TT</vt:lpstr>
      <vt:lpstr>ui-monospace</vt:lpstr>
      <vt:lpstr>Wingdings 2</vt:lpstr>
      <vt:lpstr>Цитаты</vt:lpstr>
      <vt:lpstr>Разработка и обучения модели для предсказания целевых действий на сайте «СберАвтоПодписка»</vt:lpstr>
      <vt:lpstr>Цель работы</vt:lpstr>
      <vt:lpstr>О компании</vt:lpstr>
      <vt:lpstr>Структура проекта</vt:lpstr>
      <vt:lpstr>Последовательность действий</vt:lpstr>
      <vt:lpstr>Анализ данных. Целевые действия.</vt:lpstr>
      <vt:lpstr>Анализ данных. Visit*</vt:lpstr>
      <vt:lpstr>Анализ данных. Visit*</vt:lpstr>
      <vt:lpstr>Анализ данных. Utm*</vt:lpstr>
      <vt:lpstr>Анализ данных. Device*</vt:lpstr>
      <vt:lpstr>Анализ данных. geo*</vt:lpstr>
      <vt:lpstr>Анализ данных. Корреляции.</vt:lpstr>
      <vt:lpstr>Поиск модели.</vt:lpstr>
      <vt:lpstr>Приложение.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 обучения модели для предсказания целевых действий на сайте «СберАвтоПодписка»</dc:title>
  <dc:creator>tuktarovsr@gmail.com</dc:creator>
  <cp:lastModifiedBy>tuktarovsr@gmail.com</cp:lastModifiedBy>
  <cp:revision>1</cp:revision>
  <dcterms:created xsi:type="dcterms:W3CDTF">2023-05-03T09:16:36Z</dcterms:created>
  <dcterms:modified xsi:type="dcterms:W3CDTF">2023-05-03T11:38:31Z</dcterms:modified>
</cp:coreProperties>
</file>