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37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02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6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1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0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2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7AA2-8BE8-40E0-B699-ABB267EEB22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8252" y="561703"/>
            <a:ext cx="9035732" cy="386298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Capstone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</a:t>
            </a:r>
            <a:r>
              <a:rPr lang="en-US" sz="4000" dirty="0"/>
              <a:t>Executive PG Certificate Program in Data Science by IIT </a:t>
            </a:r>
            <a:r>
              <a:rPr lang="en-US" sz="4000" dirty="0" err="1" smtClean="0"/>
              <a:t>Roorkee</a:t>
            </a:r>
            <a:r>
              <a:rPr lang="en-US" sz="4000" dirty="0" smtClean="0"/>
              <a:t>)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8252" y="4124236"/>
            <a:ext cx="8915399" cy="112628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Customer Personality Analysis</a:t>
            </a:r>
          </a:p>
          <a:p>
            <a:pPr algn="ctr"/>
            <a:r>
              <a:rPr lang="en-US" sz="3500" b="1" dirty="0" smtClean="0">
                <a:solidFill>
                  <a:srgbClr val="0070C0"/>
                </a:solidFill>
              </a:rPr>
              <a:t>(By Tushar Kuril)</a:t>
            </a:r>
            <a:endParaRPr lang="en-US" sz="17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6" y="0"/>
            <a:ext cx="1800000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6" y="1050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13161" y="365042"/>
            <a:ext cx="6567852" cy="63812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FIND THE ELBOW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18356" y="2353371"/>
            <a:ext cx="4919685" cy="4101738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78" y="1665947"/>
            <a:ext cx="7553066" cy="49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3360" y="325841"/>
            <a:ext cx="7351122" cy="732250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CLUSTERING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2313701" y="1852500"/>
            <a:ext cx="3812780" cy="4232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002060"/>
                </a:solidFill>
              </a:rPr>
              <a:t>INCOME VS SPENDING PLOT SHOWS THE CLUSTERS PATTERN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</a:rPr>
              <a:t>GROUP 0: HIGH SPENDING &amp; AVERAGE INCOME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</a:rPr>
              <a:t>GROUP 1: LOW SPENDING &amp; AVERAGE INCOME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</a:rPr>
              <a:t>GROUP 2: HIGH SPENDING &amp; HIGH INCOME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</a:rPr>
              <a:t>GROUP 3: LOW SPENDING &amp; LOW INCOME</a:t>
            </a: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26" y="1364659"/>
            <a:ext cx="3781425" cy="2600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51" y="4061956"/>
            <a:ext cx="39433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3360" y="325841"/>
            <a:ext cx="7351122" cy="73225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PROFILING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2313701" y="1852500"/>
            <a:ext cx="3812780" cy="4232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04" y="1633721"/>
            <a:ext cx="3847846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68" y="1624195"/>
            <a:ext cx="3823448" cy="25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05" y="4224247"/>
            <a:ext cx="3813536" cy="25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69" y="4224248"/>
            <a:ext cx="385078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3360" y="325841"/>
            <a:ext cx="7351122" cy="73225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PROFILING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2313701" y="1852500"/>
            <a:ext cx="3812780" cy="4232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45" y="1573802"/>
            <a:ext cx="3837710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46" y="4193449"/>
            <a:ext cx="3765736" cy="25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79" y="1469162"/>
            <a:ext cx="3629025" cy="2600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79" y="4180115"/>
            <a:ext cx="357913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3360" y="325841"/>
            <a:ext cx="7351122" cy="73225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PROFILING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2313701" y="1852500"/>
            <a:ext cx="3812780" cy="4232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645171" y="4021403"/>
            <a:ext cx="3643750" cy="489600"/>
            <a:chOff x="0" y="142747"/>
            <a:chExt cx="3643750" cy="489600"/>
          </a:xfrm>
        </p:grpSpPr>
        <p:sp>
          <p:nvSpPr>
            <p:cNvPr id="20" name="Rectangle 19"/>
            <p:cNvSpPr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GROUP 2</a:t>
              </a:r>
              <a:endParaRPr lang="en-US" sz="17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45171" y="4511002"/>
            <a:ext cx="3643750" cy="2164117"/>
            <a:chOff x="0" y="632346"/>
            <a:chExt cx="3643750" cy="2164117"/>
          </a:xfrm>
        </p:grpSpPr>
        <p:sp>
          <p:nvSpPr>
            <p:cNvPr id="18" name="Rectangle 17"/>
            <p:cNvSpPr/>
            <p:nvPr/>
          </p:nvSpPr>
          <p:spPr>
            <a:xfrm>
              <a:off x="0" y="632347"/>
              <a:ext cx="3643750" cy="20532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0" y="632346"/>
              <a:ext cx="3643750" cy="21641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/>
                <a:t>The majority of these people are </a:t>
              </a:r>
              <a:r>
                <a:rPr lang="en-US" sz="1550" dirty="0" smtClean="0"/>
                <a:t>not a parents</a:t>
              </a:r>
              <a:endParaRPr lang="en-US" sz="1550" dirty="0"/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 smtClean="0"/>
                <a:t>At </a:t>
              </a:r>
              <a:r>
                <a:rPr lang="en-US" sz="1550" dirty="0"/>
                <a:t>max are </a:t>
              </a:r>
              <a:r>
                <a:rPr lang="en-US" sz="1550" dirty="0" smtClean="0"/>
                <a:t>3 </a:t>
              </a:r>
              <a:r>
                <a:rPr lang="en-US" sz="1550" dirty="0"/>
                <a:t>members in </a:t>
              </a:r>
              <a:r>
                <a:rPr lang="en-US" sz="1550" dirty="0" smtClean="0"/>
                <a:t>family</a:t>
              </a:r>
              <a:endParaRPr lang="en-US" sz="1550" dirty="0"/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 smtClean="0"/>
                <a:t>Majority </a:t>
              </a:r>
              <a:r>
                <a:rPr lang="en-US" sz="1550" dirty="0"/>
                <a:t>have </a:t>
              </a:r>
              <a:r>
                <a:rPr lang="en-US" sz="1550" dirty="0" smtClean="0"/>
                <a:t>one </a:t>
              </a:r>
              <a:r>
                <a:rPr lang="en-US" sz="1550" dirty="0"/>
                <a:t>kid </a:t>
              </a:r>
              <a:endParaRPr lang="en-US" sz="1550" dirty="0" smtClean="0"/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/>
                <a:t>Single parents are subset of this </a:t>
              </a:r>
              <a:r>
                <a:rPr lang="en-US" sz="1550" dirty="0" smtClean="0"/>
                <a:t>group</a:t>
              </a:r>
              <a:endParaRPr lang="en-US" sz="1550" dirty="0"/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 smtClean="0"/>
                <a:t>Relatively </a:t>
              </a:r>
              <a:r>
                <a:rPr lang="en-US" sz="1550" dirty="0" smtClean="0"/>
                <a:t>younger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550" dirty="0"/>
                <a:t>High spending &amp; High</a:t>
              </a:r>
              <a:r>
                <a:rPr lang="en-US" sz="1550" dirty="0" smtClean="0"/>
                <a:t> </a:t>
              </a:r>
              <a:r>
                <a:rPr lang="en-US" sz="1550" dirty="0"/>
                <a:t>income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30643" y="4021403"/>
            <a:ext cx="3643750" cy="489600"/>
            <a:chOff x="0" y="142747"/>
            <a:chExt cx="3643750" cy="489600"/>
          </a:xfrm>
        </p:grpSpPr>
        <p:sp>
          <p:nvSpPr>
            <p:cNvPr id="26" name="Rectangle 25"/>
            <p:cNvSpPr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GROUP 3</a:t>
              </a:r>
              <a:endParaRPr lang="en-US" sz="17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30643" y="4511003"/>
            <a:ext cx="3643750" cy="2164116"/>
            <a:chOff x="0" y="632347"/>
            <a:chExt cx="3643750" cy="2164116"/>
          </a:xfrm>
        </p:grpSpPr>
        <p:sp>
          <p:nvSpPr>
            <p:cNvPr id="24" name="Rectangle 23"/>
            <p:cNvSpPr/>
            <p:nvPr/>
          </p:nvSpPr>
          <p:spPr>
            <a:xfrm>
              <a:off x="0" y="632347"/>
              <a:ext cx="3643750" cy="20532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/>
            <p:cNvSpPr txBox="1"/>
            <p:nvPr/>
          </p:nvSpPr>
          <p:spPr>
            <a:xfrm>
              <a:off x="0" y="632347"/>
              <a:ext cx="3643750" cy="21641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/>
                <a:t>Are a definitely a parent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 smtClean="0"/>
                <a:t>At max are only 5 members in the family and at least 2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 smtClean="0"/>
                <a:t>Definitely have at least a children</a:t>
              </a:r>
              <a:endParaRPr lang="en-US" sz="1550" dirty="0" smtClean="0"/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 smtClean="0"/>
                <a:t>A </a:t>
              </a:r>
              <a:r>
                <a:rPr lang="en-US" sz="1550" dirty="0"/>
                <a:t>slightly majority of couples over single people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 smtClean="0"/>
                <a:t>Span </a:t>
              </a:r>
              <a:r>
                <a:rPr lang="en-US" sz="1550" dirty="0"/>
                <a:t>all ages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 smtClean="0"/>
                <a:t>Low spending &amp; low income</a:t>
              </a:r>
              <a:endParaRPr lang="en-US" sz="155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13360" y="1112258"/>
            <a:ext cx="3643750" cy="489600"/>
            <a:chOff x="0" y="142747"/>
            <a:chExt cx="3643750" cy="489600"/>
          </a:xfrm>
        </p:grpSpPr>
        <p:sp>
          <p:nvSpPr>
            <p:cNvPr id="32" name="Rectangle 31"/>
            <p:cNvSpPr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GROUP 0</a:t>
              </a:r>
              <a:endParaRPr lang="en-US" sz="17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13360" y="1601858"/>
            <a:ext cx="3643750" cy="2335615"/>
            <a:chOff x="0" y="476288"/>
            <a:chExt cx="3643750" cy="2335615"/>
          </a:xfrm>
        </p:grpSpPr>
        <p:sp>
          <p:nvSpPr>
            <p:cNvPr id="30" name="Rectangle 29"/>
            <p:cNvSpPr/>
            <p:nvPr/>
          </p:nvSpPr>
          <p:spPr>
            <a:xfrm>
              <a:off x="0" y="632347"/>
              <a:ext cx="3643750" cy="20532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/>
            <p:cNvSpPr txBox="1"/>
            <p:nvPr/>
          </p:nvSpPr>
          <p:spPr>
            <a:xfrm>
              <a:off x="0" y="476288"/>
              <a:ext cx="3643750" cy="2335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/>
                <a:t>The majority of these people are not a parents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 smtClean="0"/>
                <a:t>At </a:t>
              </a:r>
              <a:r>
                <a:rPr lang="en-US" sz="1550" dirty="0"/>
                <a:t>the max are 5 members in the </a:t>
              </a:r>
              <a:r>
                <a:rPr lang="en-US" sz="1550" dirty="0"/>
                <a:t>family and at least 2</a:t>
              </a:r>
              <a:endParaRPr lang="en-US" sz="1550" dirty="0"/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 smtClean="0"/>
                <a:t>Majority </a:t>
              </a:r>
              <a:r>
                <a:rPr lang="en-US" sz="1550" dirty="0"/>
                <a:t>of them have </a:t>
              </a:r>
              <a:r>
                <a:rPr lang="en-US" sz="1550" dirty="0" smtClean="0"/>
                <a:t>Children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550" dirty="0"/>
                <a:t>Single parents are subset of this </a:t>
              </a:r>
              <a:r>
                <a:rPr lang="en-US" sz="1550" dirty="0" smtClean="0"/>
                <a:t>group</a:t>
              </a:r>
              <a:endParaRPr lang="en-US" sz="1550" dirty="0"/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 smtClean="0"/>
                <a:t>High </a:t>
              </a:r>
              <a:r>
                <a:rPr lang="en-US" sz="1550" dirty="0" smtClean="0"/>
                <a:t>spending &amp; average </a:t>
              </a:r>
              <a:r>
                <a:rPr lang="en-US" sz="1550" dirty="0" smtClean="0"/>
                <a:t>income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550" dirty="0"/>
                <a:t>Relatively older + Senior member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56769" y="1112258"/>
            <a:ext cx="3643750" cy="489600"/>
            <a:chOff x="0" y="142747"/>
            <a:chExt cx="3643750" cy="489600"/>
          </a:xfrm>
        </p:grpSpPr>
        <p:sp>
          <p:nvSpPr>
            <p:cNvPr id="35" name="Rectangle 34"/>
            <p:cNvSpPr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GROUP </a:t>
              </a:r>
              <a:r>
                <a:rPr lang="en-US" sz="1700" b="1" kern="1200" dirty="0" smtClean="0"/>
                <a:t>1</a:t>
              </a:r>
              <a:endParaRPr lang="en-US" sz="17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6769" y="1601858"/>
            <a:ext cx="3643750" cy="2335615"/>
            <a:chOff x="0" y="476288"/>
            <a:chExt cx="3643750" cy="2335615"/>
          </a:xfrm>
        </p:grpSpPr>
        <p:sp>
          <p:nvSpPr>
            <p:cNvPr id="38" name="Rectangle 37"/>
            <p:cNvSpPr/>
            <p:nvPr/>
          </p:nvSpPr>
          <p:spPr>
            <a:xfrm>
              <a:off x="0" y="632347"/>
              <a:ext cx="3643750" cy="20532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TextBox 38"/>
            <p:cNvSpPr txBox="1"/>
            <p:nvPr/>
          </p:nvSpPr>
          <p:spPr>
            <a:xfrm>
              <a:off x="0" y="476288"/>
              <a:ext cx="3643750" cy="2335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/>
                <a:t>Some of them are parent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/>
                <a:t>At the max have </a:t>
              </a:r>
              <a:r>
                <a:rPr lang="en-US" sz="1550" dirty="0" smtClean="0"/>
                <a:t>4 </a:t>
              </a:r>
              <a:r>
                <a:rPr lang="en-US" sz="1550" dirty="0"/>
                <a:t>members in the </a:t>
              </a:r>
              <a:r>
                <a:rPr lang="en-US" sz="1550" dirty="0" smtClean="0"/>
                <a:t>family</a:t>
              </a:r>
              <a:endParaRPr lang="en-US" sz="1550" dirty="0"/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/>
                <a:t>Single parents are subset of this group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/>
                <a:t>Low spending &amp; average income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/>
                <a:t>Most have a Children at home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50" dirty="0"/>
                <a:t>Relatively older + Senior member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775719" cy="78667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9212" y="1698171"/>
            <a:ext cx="8915400" cy="4506686"/>
          </a:xfrm>
        </p:spPr>
        <p:txBody>
          <a:bodyPr/>
          <a:lstStyle/>
          <a:p>
            <a:r>
              <a:rPr lang="en-US" dirty="0" smtClean="0"/>
              <a:t>PERFORMED UNSUPERVISED CLUSTERING</a:t>
            </a:r>
          </a:p>
          <a:p>
            <a:r>
              <a:rPr lang="en-US" dirty="0" smtClean="0"/>
              <a:t>DID DATA ANALYSIS, ADD FEATURES &amp; DATA CLEANING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/>
              <a:t>PERFORMED CLUSTERING USING KMEANS &amp; </a:t>
            </a:r>
            <a:r>
              <a:rPr lang="en-US" dirty="0" smtClean="0"/>
              <a:t>AGGLOMERATIVE ML ALGORITHMS</a:t>
            </a:r>
          </a:p>
          <a:p>
            <a:r>
              <a:rPr lang="en-US" dirty="0" smtClean="0"/>
              <a:t>MADE 4 CLUSTERS AND FURTHER PROFILING OF CUSTOMERS</a:t>
            </a:r>
          </a:p>
          <a:p>
            <a:r>
              <a:rPr lang="en-US" dirty="0" smtClean="0"/>
              <a:t>CAN BE USED IN FOLLOWING:</a:t>
            </a:r>
          </a:p>
          <a:p>
            <a:pPr lvl="1"/>
            <a:r>
              <a:rPr lang="en-US" dirty="0" smtClean="0"/>
              <a:t>PLANNING BETTER MARKETING STRATEGIES</a:t>
            </a:r>
          </a:p>
          <a:p>
            <a:pPr lvl="1"/>
            <a:r>
              <a:rPr lang="en-US" dirty="0" smtClean="0"/>
              <a:t>PLANNING BETTER PRODUCTS &amp; SERVICE CUSTOMER SEGMENT WISE</a:t>
            </a:r>
          </a:p>
          <a:p>
            <a:pPr lvl="1"/>
            <a:r>
              <a:rPr lang="en-US" dirty="0" smtClean="0"/>
              <a:t>CLUSTER/ PROFILE WISE PRODUCT/SERVICE CONSUMPTION PATERN</a:t>
            </a:r>
          </a:p>
          <a:p>
            <a:pPr lvl="1"/>
            <a:r>
              <a:rPr lang="en-US" dirty="0" smtClean="0"/>
              <a:t>INCOME AND SPENDING BEHAVIOUR OF CUSTOMER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2313701" y="1852500"/>
            <a:ext cx="3812780" cy="4232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6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436083" cy="12808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Project Description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TO CLUSTER THE CUSTOMER PERSONALITY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USING PYTHON AND MACHINE LEARNING ALGORITHM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IMPORTING </a:t>
            </a:r>
            <a:r>
              <a:rPr lang="en-US" sz="2400" dirty="0" smtClean="0">
                <a:solidFill>
                  <a:srgbClr val="002060"/>
                </a:solidFill>
              </a:rPr>
              <a:t>REQUIRED LIBRARIES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LOADING DATA AND ANALYSING IT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DATA CLEANING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ADDING ATTRIBUTES/FEATURES &amp; </a:t>
            </a:r>
            <a:r>
              <a:rPr lang="en-US" sz="2400" dirty="0">
                <a:solidFill>
                  <a:srgbClr val="002060"/>
                </a:solidFill>
              </a:rPr>
              <a:t>DATA </a:t>
            </a:r>
            <a:r>
              <a:rPr lang="en-US" sz="2400" dirty="0" smtClean="0">
                <a:solidFill>
                  <a:srgbClr val="002060"/>
                </a:solidFill>
              </a:rPr>
              <a:t>PREPROCESSING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MODEL SELECTION/TRAINING THE MODEL</a:t>
            </a:r>
          </a:p>
          <a:p>
            <a:pPr fontAlgn="base"/>
            <a:r>
              <a:rPr lang="en-US" sz="2400" dirty="0" smtClean="0">
                <a:solidFill>
                  <a:srgbClr val="002060"/>
                </a:solidFill>
              </a:rPr>
              <a:t>CLUSTERING</a:t>
            </a:r>
            <a:endParaRPr lang="en-US" sz="2400" dirty="0">
              <a:solidFill>
                <a:srgbClr val="002060"/>
              </a:solidFill>
            </a:endParaRPr>
          </a:p>
          <a:p>
            <a:pPr fontAlgn="base"/>
            <a:r>
              <a:rPr lang="en-US" sz="2400" dirty="0" smtClean="0">
                <a:solidFill>
                  <a:srgbClr val="002060"/>
                </a:solidFill>
              </a:rPr>
              <a:t>PROFILING</a:t>
            </a:r>
            <a:endParaRPr lang="en-US" sz="2400" dirty="0">
              <a:solidFill>
                <a:srgbClr val="002060"/>
              </a:solidFill>
            </a:endParaRPr>
          </a:p>
          <a:p>
            <a:pPr fontAlgn="base"/>
            <a:r>
              <a:rPr lang="en-US" sz="2400" dirty="0" smtClean="0">
                <a:solidFill>
                  <a:srgbClr val="002060"/>
                </a:solidFill>
              </a:rPr>
              <a:t>CONCLUSION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9" y="1050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6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436083" cy="12808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PROBLEM STATEMENT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Customer Personality Analysis is a detailed analysis of a company’s ideal customers. It helps a business to better understand its customers and makes it easier for them to modify products according to the specific needs, behaviors and concerns of different types of customers.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Customer personality analysis helps a business to modify its product based on its target customers from different types of customer segments. For example, instead of spending money to market a new product to every customer in the company’s database, a company can analyze which customer segment is most likely to buy the product and then market the product only on that particular segment.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9" y="1050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6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436083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REQUIRED LIBRARIES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NUMPY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PANDAS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MATPLOTLIB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SKLEARN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SEABORN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MPL_TOOLKITS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9" y="1050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6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38593" y="624110"/>
            <a:ext cx="7990415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LOADING DATA </a:t>
            </a:r>
            <a:r>
              <a:rPr lang="en-US" b="1" dirty="0" smtClean="0">
                <a:solidFill>
                  <a:srgbClr val="C00000"/>
                </a:solidFill>
              </a:rPr>
              <a:t>&amp; </a:t>
            </a:r>
            <a:r>
              <a:rPr lang="en-US" b="1" dirty="0">
                <a:solidFill>
                  <a:srgbClr val="C00000"/>
                </a:solidFill>
              </a:rPr>
              <a:t>ANALYSING 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LOADING THE DATA FROM LOCAL DRIVE OR KAGGLE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NUMBER OF DATA POINTS IS 2240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DATASET PROVIDES DETAILS OF :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CUSTOMER INFORMATION(ID, BIRTH YEAR, EDUCATION, INCOMER,  FAMILY INFORMATION, RECENCY &amp; SENIORITY)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PRODUCTS PURCHASED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PROMOTIONS/DEALS ACCEPTED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PLACE OF PURCHASE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THERE ARE MISSING VALUES IN INCOME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SOME CATEGORICAL FEATURES IN OUR DATA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1050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3790" y="624110"/>
            <a:ext cx="8005218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LOADING DATA </a:t>
            </a:r>
            <a:r>
              <a:rPr lang="en-US" b="1" dirty="0" smtClean="0">
                <a:solidFill>
                  <a:srgbClr val="C00000"/>
                </a:solidFill>
              </a:rPr>
              <a:t>&amp; </a:t>
            </a:r>
            <a:r>
              <a:rPr lang="en-US" b="1" dirty="0">
                <a:solidFill>
                  <a:srgbClr val="C00000"/>
                </a:solidFill>
              </a:rPr>
              <a:t>ANALYSING IT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91" y="1486512"/>
            <a:ext cx="3848100" cy="257175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556" y="1600812"/>
            <a:ext cx="3857625" cy="2457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41" y="4157866"/>
            <a:ext cx="3733800" cy="2543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93" y="4157865"/>
            <a:ext cx="3714750" cy="2543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6" y="91937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3360" y="325841"/>
            <a:ext cx="735112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ADDING </a:t>
            </a:r>
            <a:r>
              <a:rPr lang="en-US" b="1" dirty="0" smtClean="0">
                <a:solidFill>
                  <a:srgbClr val="C00000"/>
                </a:solidFill>
              </a:rPr>
              <a:t>ATTRIBUTES/FEATURES, </a:t>
            </a:r>
            <a:r>
              <a:rPr lang="en-US" b="1" dirty="0">
                <a:solidFill>
                  <a:srgbClr val="C00000"/>
                </a:solidFill>
              </a:rPr>
              <a:t>DATA </a:t>
            </a:r>
            <a:r>
              <a:rPr lang="en-US" b="1" dirty="0" smtClean="0">
                <a:solidFill>
                  <a:srgbClr val="C00000"/>
                </a:solidFill>
              </a:rPr>
              <a:t>CLEANING &amp; DATA </a:t>
            </a:r>
            <a:r>
              <a:rPr lang="en-US" b="1" dirty="0">
                <a:solidFill>
                  <a:srgbClr val="C00000"/>
                </a:solidFill>
              </a:rPr>
              <a:t>PREPROCESSING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CREATED FEATURES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CUSTOMER SENIORITY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TOTAL SPENT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FAMILY SIZE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NO. OF TOTAL PURCHASE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NO OF CAMPAIGN ACCEPTED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REDEFINED FEATURES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EDUCATION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MARRIAGE/LIVING STATUS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RENAMED PURCHASED ITEM COLUMN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3360" y="325841"/>
            <a:ext cx="735112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ADDING ATTRIBUTES/FEATURES, DATA CLEANING &amp; DATA PREPROCESSING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PLOT THE PAIRPLOT OF ALL NEW FEATURE WITH CUSTOMER DETAILS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REMOVED THE OUTLINERS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DROPPED THE LESS RELEVANT COLUMNS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CONVERTED THE CATEGORICAL FEATURE TO NUMERICAL FEATURE USING LABELENCODER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SCALED THE FEATURE USING STANDARD SCALER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DIMENSIONALITY </a:t>
            </a:r>
            <a:r>
              <a:rPr lang="en-US" sz="2400" dirty="0" smtClean="0">
                <a:solidFill>
                  <a:srgbClr val="002060"/>
                </a:solidFill>
              </a:rPr>
              <a:t>REDUCTION (USING PCA)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CREATING THE FINAL DATASET FOR MODEL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42355" y="784271"/>
            <a:ext cx="6567852" cy="63812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MODEL SELECTION/TRAINING THE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18356" y="2353371"/>
            <a:ext cx="4919685" cy="41017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FINDING NUMBER OF CLUSTERS  THROUGH KMEANS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ELBOW METHOD TO DETERMINE THE NUMBER OF CLUSTERS TO BE FORMED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CLUSTERING VIA AGGLOMERATIVE CLUSTERING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FORMING THE CLUSTER IN DATASET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EXAMINING THE CLUSTERS FORMED VIA SCATTER PLOT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978" y="2353371"/>
            <a:ext cx="4709081" cy="320400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5645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459</TotalTime>
  <Words>644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Capstone Project (Executive PG Certificate Program in Data Science by IIT Roorkee) </vt:lpstr>
      <vt:lpstr>Project Description</vt:lpstr>
      <vt:lpstr>PROBLEM STATEMENT</vt:lpstr>
      <vt:lpstr>IMPORTING REQUIRED LIBRARIES</vt:lpstr>
      <vt:lpstr>LOADING DATA &amp; ANALYSING IT</vt:lpstr>
      <vt:lpstr>LOADING DATA &amp; ANALYSING IT</vt:lpstr>
      <vt:lpstr>ADDING ATTRIBUTES/FEATURES, DATA CLEANING &amp; DATA PREPROCESSING</vt:lpstr>
      <vt:lpstr>ADDING ATTRIBUTES/FEATURES, DATA CLEANING &amp; DATA PREPROCESSING</vt:lpstr>
      <vt:lpstr>MODEL SELECTION/TRAINING THE MODEL</vt:lpstr>
      <vt:lpstr>FIND THE ELBOW</vt:lpstr>
      <vt:lpstr>CLUSTERING</vt:lpstr>
      <vt:lpstr>PROFILING</vt:lpstr>
      <vt:lpstr>PROFILING</vt:lpstr>
      <vt:lpstr>PROFILING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</dc:title>
  <dc:creator>Dell</dc:creator>
  <cp:lastModifiedBy>Dell</cp:lastModifiedBy>
  <cp:revision>50</cp:revision>
  <dcterms:created xsi:type="dcterms:W3CDTF">2022-11-15T16:36:46Z</dcterms:created>
  <dcterms:modified xsi:type="dcterms:W3CDTF">2022-11-19T18:29:25Z</dcterms:modified>
</cp:coreProperties>
</file>