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C1D5C-F9FB-425A-85A7-B5C873EE624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47663C-7C38-4A41-8879-A5CA77457E3A}">
      <dgm:prSet/>
      <dgm:spPr/>
      <dgm:t>
        <a:bodyPr/>
        <a:lstStyle/>
        <a:p>
          <a:pPr rtl="0"/>
          <a:r>
            <a:rPr lang="en-US" b="1" dirty="0" smtClean="0"/>
            <a:t>GROUP 1</a:t>
          </a:r>
          <a:endParaRPr lang="en-US" dirty="0"/>
        </a:p>
      </dgm:t>
    </dgm:pt>
    <dgm:pt modelId="{1DAD029B-67D8-4DE8-95BD-E535CD6A392A}" type="parTrans" cxnId="{8AED1468-E0A5-409C-AA5F-468EB92DE0FF}">
      <dgm:prSet/>
      <dgm:spPr/>
      <dgm:t>
        <a:bodyPr/>
        <a:lstStyle/>
        <a:p>
          <a:endParaRPr lang="en-US"/>
        </a:p>
      </dgm:t>
    </dgm:pt>
    <dgm:pt modelId="{C515B078-DCF1-4B65-8F9D-5A75B8C06702}" type="sibTrans" cxnId="{8AED1468-E0A5-409C-AA5F-468EB92DE0FF}">
      <dgm:prSet/>
      <dgm:spPr/>
      <dgm:t>
        <a:bodyPr/>
        <a:lstStyle/>
        <a:p>
          <a:endParaRPr lang="en-US"/>
        </a:p>
      </dgm:t>
    </dgm:pt>
    <dgm:pt modelId="{0AD1CE00-3FA2-47F8-A0CA-BCF66CD771E8}">
      <dgm:prSet/>
      <dgm:spPr/>
      <dgm:t>
        <a:bodyPr/>
        <a:lstStyle/>
        <a:p>
          <a:pPr rtl="0"/>
          <a:r>
            <a:rPr lang="en-US" dirty="0" smtClean="0"/>
            <a:t>The majority of these people are parents</a:t>
          </a:r>
          <a:endParaRPr lang="en-US" dirty="0"/>
        </a:p>
      </dgm:t>
    </dgm:pt>
    <dgm:pt modelId="{30F577F3-6692-4A1C-BB9A-DA83D7D10CF9}" type="parTrans" cxnId="{1742850A-DB3A-4C42-9C2B-AF4764AF9438}">
      <dgm:prSet/>
      <dgm:spPr/>
      <dgm:t>
        <a:bodyPr/>
        <a:lstStyle/>
        <a:p>
          <a:endParaRPr lang="en-US"/>
        </a:p>
      </dgm:t>
    </dgm:pt>
    <dgm:pt modelId="{C744BA16-A7A4-42EF-9687-D559580492DE}" type="sibTrans" cxnId="{1742850A-DB3A-4C42-9C2B-AF4764AF9438}">
      <dgm:prSet/>
      <dgm:spPr/>
      <dgm:t>
        <a:bodyPr/>
        <a:lstStyle/>
        <a:p>
          <a:endParaRPr lang="en-US"/>
        </a:p>
      </dgm:t>
    </dgm:pt>
    <dgm:pt modelId="{38A31276-14EE-4EFB-AE98-BFE944C0CD61}">
      <dgm:prSet/>
      <dgm:spPr/>
      <dgm:t>
        <a:bodyPr/>
        <a:lstStyle/>
        <a:p>
          <a:r>
            <a:rPr lang="en-US" dirty="0" smtClean="0"/>
            <a:t>At the max have 3 members in the family and at least 2</a:t>
          </a:r>
          <a:endParaRPr lang="en-US" dirty="0"/>
        </a:p>
      </dgm:t>
    </dgm:pt>
    <dgm:pt modelId="{8D6ED609-EA1E-4CEE-BAE7-434CA77B13EA}" type="parTrans" cxnId="{9764CE75-1291-4F47-88B3-DAD106A431B7}">
      <dgm:prSet/>
      <dgm:spPr/>
      <dgm:t>
        <a:bodyPr/>
        <a:lstStyle/>
        <a:p>
          <a:endParaRPr lang="en-US"/>
        </a:p>
      </dgm:t>
    </dgm:pt>
    <dgm:pt modelId="{18270076-983F-41A9-B78D-FA22181658A3}" type="sibTrans" cxnId="{9764CE75-1291-4F47-88B3-DAD106A431B7}">
      <dgm:prSet/>
      <dgm:spPr/>
      <dgm:t>
        <a:bodyPr/>
        <a:lstStyle/>
        <a:p>
          <a:endParaRPr lang="en-US"/>
        </a:p>
      </dgm:t>
    </dgm:pt>
    <dgm:pt modelId="{C35B5CC7-D6F2-4381-B1EF-1E27DEA92F31}">
      <dgm:prSet/>
      <dgm:spPr/>
      <dgm:t>
        <a:bodyPr/>
        <a:lstStyle/>
        <a:p>
          <a:r>
            <a:rPr lang="en-US" dirty="0" smtClean="0"/>
            <a:t>Single parents are subset of this group</a:t>
          </a:r>
          <a:endParaRPr lang="en-US" dirty="0"/>
        </a:p>
      </dgm:t>
    </dgm:pt>
    <dgm:pt modelId="{CAC011AA-3EA1-43DC-B51D-1A5BD8CA08C5}" type="parTrans" cxnId="{32E0D259-9860-4524-9E5D-B3F8AA822EED}">
      <dgm:prSet/>
      <dgm:spPr/>
      <dgm:t>
        <a:bodyPr/>
        <a:lstStyle/>
        <a:p>
          <a:endParaRPr lang="en-US"/>
        </a:p>
      </dgm:t>
    </dgm:pt>
    <dgm:pt modelId="{10F1ED45-8CE7-4184-B469-E31CD3A61A95}" type="sibTrans" cxnId="{32E0D259-9860-4524-9E5D-B3F8AA822EED}">
      <dgm:prSet/>
      <dgm:spPr/>
      <dgm:t>
        <a:bodyPr/>
        <a:lstStyle/>
        <a:p>
          <a:endParaRPr lang="en-US"/>
        </a:p>
      </dgm:t>
    </dgm:pt>
    <dgm:pt modelId="{B67BF8C5-553E-420D-B52B-CF44E5C6B328}">
      <dgm:prSet/>
      <dgm:spPr/>
      <dgm:t>
        <a:bodyPr/>
        <a:lstStyle/>
        <a:p>
          <a:r>
            <a:rPr lang="en-US" dirty="0" smtClean="0"/>
            <a:t>Most have a teenage at home</a:t>
          </a:r>
          <a:endParaRPr lang="en-US" dirty="0"/>
        </a:p>
      </dgm:t>
    </dgm:pt>
    <dgm:pt modelId="{C22981F0-E8F4-4823-81B0-B1DD329A5A5F}" type="parTrans" cxnId="{10FBE8AD-7FF9-4858-BF1F-5F3021210E07}">
      <dgm:prSet/>
      <dgm:spPr/>
      <dgm:t>
        <a:bodyPr/>
        <a:lstStyle/>
        <a:p>
          <a:endParaRPr lang="en-US"/>
        </a:p>
      </dgm:t>
    </dgm:pt>
    <dgm:pt modelId="{A7BE78C6-09FB-43E4-A84C-C5984856D130}" type="sibTrans" cxnId="{10FBE8AD-7FF9-4858-BF1F-5F3021210E07}">
      <dgm:prSet/>
      <dgm:spPr/>
      <dgm:t>
        <a:bodyPr/>
        <a:lstStyle/>
        <a:p>
          <a:endParaRPr lang="en-US"/>
        </a:p>
      </dgm:t>
    </dgm:pt>
    <dgm:pt modelId="{56BE5602-3BE3-4BB4-BA8B-7D92BD148179}">
      <dgm:prSet/>
      <dgm:spPr/>
      <dgm:t>
        <a:bodyPr/>
        <a:lstStyle/>
        <a:p>
          <a:r>
            <a:rPr lang="en-US" dirty="0" smtClean="0"/>
            <a:t>Relatively older</a:t>
          </a:r>
          <a:endParaRPr lang="en-US" dirty="0"/>
        </a:p>
      </dgm:t>
    </dgm:pt>
    <dgm:pt modelId="{6558BCD9-4043-470D-8CC5-DE1675CDB104}" type="parTrans" cxnId="{FF2D3D16-50F7-44E9-BE1A-F256BEC1E02B}">
      <dgm:prSet/>
      <dgm:spPr/>
      <dgm:t>
        <a:bodyPr/>
        <a:lstStyle/>
        <a:p>
          <a:endParaRPr lang="en-US"/>
        </a:p>
      </dgm:t>
    </dgm:pt>
    <dgm:pt modelId="{45E43849-E5E0-452C-95BA-88F41BD4BA6A}" type="sibTrans" cxnId="{FF2D3D16-50F7-44E9-BE1A-F256BEC1E02B}">
      <dgm:prSet/>
      <dgm:spPr/>
      <dgm:t>
        <a:bodyPr/>
        <a:lstStyle/>
        <a:p>
          <a:endParaRPr lang="en-US"/>
        </a:p>
      </dgm:t>
    </dgm:pt>
    <dgm:pt modelId="{80E6798D-035D-4D65-BA7F-5D4B97C7DEE7}" type="pres">
      <dgm:prSet presAssocID="{FD7C1D5C-F9FB-425A-85A7-B5C873EE6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986C3-F8E1-40D8-BBD0-4D3F5D99DDEA}" type="pres">
      <dgm:prSet presAssocID="{1B47663C-7C38-4A41-8879-A5CA77457E3A}" presName="composite" presStyleCnt="0"/>
      <dgm:spPr/>
    </dgm:pt>
    <dgm:pt modelId="{FA11A5AD-ADC0-4CE7-A974-449B91E29ED7}" type="pres">
      <dgm:prSet presAssocID="{1B47663C-7C38-4A41-8879-A5CA77457E3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E3882-CDE4-4771-8825-3E57089091B7}" type="pres">
      <dgm:prSet presAssocID="{1B47663C-7C38-4A41-8879-A5CA77457E3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F7420-27DB-4A22-A3F5-7CE3F4FF156D}" type="presOf" srcId="{1B47663C-7C38-4A41-8879-A5CA77457E3A}" destId="{FA11A5AD-ADC0-4CE7-A974-449B91E29ED7}" srcOrd="0" destOrd="0" presId="urn:microsoft.com/office/officeart/2005/8/layout/hList1"/>
    <dgm:cxn modelId="{E56422E3-4D9E-4E46-B9D9-C66CC07FC78C}" type="presOf" srcId="{0AD1CE00-3FA2-47F8-A0CA-BCF66CD771E8}" destId="{7A3E3882-CDE4-4771-8825-3E57089091B7}" srcOrd="0" destOrd="0" presId="urn:microsoft.com/office/officeart/2005/8/layout/hList1"/>
    <dgm:cxn modelId="{1742850A-DB3A-4C42-9C2B-AF4764AF9438}" srcId="{1B47663C-7C38-4A41-8879-A5CA77457E3A}" destId="{0AD1CE00-3FA2-47F8-A0CA-BCF66CD771E8}" srcOrd="0" destOrd="0" parTransId="{30F577F3-6692-4A1C-BB9A-DA83D7D10CF9}" sibTransId="{C744BA16-A7A4-42EF-9687-D559580492DE}"/>
    <dgm:cxn modelId="{76107459-716E-4600-98E6-BFD7F863BB8E}" type="presOf" srcId="{C35B5CC7-D6F2-4381-B1EF-1E27DEA92F31}" destId="{7A3E3882-CDE4-4771-8825-3E57089091B7}" srcOrd="0" destOrd="2" presId="urn:microsoft.com/office/officeart/2005/8/layout/hList1"/>
    <dgm:cxn modelId="{10FBE8AD-7FF9-4858-BF1F-5F3021210E07}" srcId="{1B47663C-7C38-4A41-8879-A5CA77457E3A}" destId="{B67BF8C5-553E-420D-B52B-CF44E5C6B328}" srcOrd="3" destOrd="0" parTransId="{C22981F0-E8F4-4823-81B0-B1DD329A5A5F}" sibTransId="{A7BE78C6-09FB-43E4-A84C-C5984856D130}"/>
    <dgm:cxn modelId="{32E0D259-9860-4524-9E5D-B3F8AA822EED}" srcId="{1B47663C-7C38-4A41-8879-A5CA77457E3A}" destId="{C35B5CC7-D6F2-4381-B1EF-1E27DEA92F31}" srcOrd="2" destOrd="0" parTransId="{CAC011AA-3EA1-43DC-B51D-1A5BD8CA08C5}" sibTransId="{10F1ED45-8CE7-4184-B469-E31CD3A61A95}"/>
    <dgm:cxn modelId="{63FF1079-16CC-4E9B-A21A-438379A9D386}" type="presOf" srcId="{38A31276-14EE-4EFB-AE98-BFE944C0CD61}" destId="{7A3E3882-CDE4-4771-8825-3E57089091B7}" srcOrd="0" destOrd="1" presId="urn:microsoft.com/office/officeart/2005/8/layout/hList1"/>
    <dgm:cxn modelId="{BF1670ED-2579-4744-AFEB-B998DF41DB9B}" type="presOf" srcId="{B67BF8C5-553E-420D-B52B-CF44E5C6B328}" destId="{7A3E3882-CDE4-4771-8825-3E57089091B7}" srcOrd="0" destOrd="3" presId="urn:microsoft.com/office/officeart/2005/8/layout/hList1"/>
    <dgm:cxn modelId="{8AED1468-E0A5-409C-AA5F-468EB92DE0FF}" srcId="{FD7C1D5C-F9FB-425A-85A7-B5C873EE624A}" destId="{1B47663C-7C38-4A41-8879-A5CA77457E3A}" srcOrd="0" destOrd="0" parTransId="{1DAD029B-67D8-4DE8-95BD-E535CD6A392A}" sibTransId="{C515B078-DCF1-4B65-8F9D-5A75B8C06702}"/>
    <dgm:cxn modelId="{9F8C043B-A2F7-401E-8E7A-E8589E8EB92B}" type="presOf" srcId="{56BE5602-3BE3-4BB4-BA8B-7D92BD148179}" destId="{7A3E3882-CDE4-4771-8825-3E57089091B7}" srcOrd="0" destOrd="4" presId="urn:microsoft.com/office/officeart/2005/8/layout/hList1"/>
    <dgm:cxn modelId="{23706D71-AF20-4822-BD89-FD1A12943D43}" type="presOf" srcId="{FD7C1D5C-F9FB-425A-85A7-B5C873EE624A}" destId="{80E6798D-035D-4D65-BA7F-5D4B97C7DEE7}" srcOrd="0" destOrd="0" presId="urn:microsoft.com/office/officeart/2005/8/layout/hList1"/>
    <dgm:cxn modelId="{9764CE75-1291-4F47-88B3-DAD106A431B7}" srcId="{1B47663C-7C38-4A41-8879-A5CA77457E3A}" destId="{38A31276-14EE-4EFB-AE98-BFE944C0CD61}" srcOrd="1" destOrd="0" parTransId="{8D6ED609-EA1E-4CEE-BAE7-434CA77B13EA}" sibTransId="{18270076-983F-41A9-B78D-FA22181658A3}"/>
    <dgm:cxn modelId="{FF2D3D16-50F7-44E9-BE1A-F256BEC1E02B}" srcId="{1B47663C-7C38-4A41-8879-A5CA77457E3A}" destId="{56BE5602-3BE3-4BB4-BA8B-7D92BD148179}" srcOrd="4" destOrd="0" parTransId="{6558BCD9-4043-470D-8CC5-DE1675CDB104}" sibTransId="{45E43849-E5E0-452C-95BA-88F41BD4BA6A}"/>
    <dgm:cxn modelId="{BCB8B041-76B3-4BE5-B33B-D7923D581622}" type="presParOf" srcId="{80E6798D-035D-4D65-BA7F-5D4B97C7DEE7}" destId="{004986C3-F8E1-40D8-BBD0-4D3F5D99DDEA}" srcOrd="0" destOrd="0" presId="urn:microsoft.com/office/officeart/2005/8/layout/hList1"/>
    <dgm:cxn modelId="{80AA680F-9EBB-4E17-BDF6-126C928BB453}" type="presParOf" srcId="{004986C3-F8E1-40D8-BBD0-4D3F5D99DDEA}" destId="{FA11A5AD-ADC0-4CE7-A974-449B91E29ED7}" srcOrd="0" destOrd="0" presId="urn:microsoft.com/office/officeart/2005/8/layout/hList1"/>
    <dgm:cxn modelId="{D982F620-BC47-40E3-A464-14628F756115}" type="presParOf" srcId="{004986C3-F8E1-40D8-BBD0-4D3F5D99DDEA}" destId="{7A3E3882-CDE4-4771-8825-3E57089091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1A5AD-ADC0-4CE7-A974-449B91E29ED7}">
      <dsp:nvSpPr>
        <dsp:cNvPr id="0" name=""/>
        <dsp:cNvSpPr/>
      </dsp:nvSpPr>
      <dsp:spPr>
        <a:xfrm>
          <a:off x="0" y="2752"/>
          <a:ext cx="3643750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GROUP 1</a:t>
          </a:r>
          <a:endParaRPr lang="en-US" sz="1700" kern="1200" dirty="0"/>
        </a:p>
      </dsp:txBody>
      <dsp:txXfrm>
        <a:off x="0" y="2752"/>
        <a:ext cx="3643750" cy="489600"/>
      </dsp:txXfrm>
    </dsp:sp>
    <dsp:sp modelId="{7A3E3882-CDE4-4771-8825-3E57089091B7}">
      <dsp:nvSpPr>
        <dsp:cNvPr id="0" name=""/>
        <dsp:cNvSpPr/>
      </dsp:nvSpPr>
      <dsp:spPr>
        <a:xfrm>
          <a:off x="0" y="492353"/>
          <a:ext cx="3643750" cy="23332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majority of these people are parents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 the max have 3 members in the family and at least 2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Single parents are subset of this group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Most have a teenage at home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Relatively older</a:t>
          </a:r>
          <a:endParaRPr lang="en-US" sz="1700" kern="1200" dirty="0"/>
        </a:p>
      </dsp:txBody>
      <dsp:txXfrm>
        <a:off x="0" y="492353"/>
        <a:ext cx="3643750" cy="233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0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7AA2-8BE8-40E0-B699-ABB267EEB22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A0568-4E05-493C-B7FC-773C9DE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252" y="561703"/>
            <a:ext cx="9035732" cy="38629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/>
              <a:t>Executive PG Certificate Program in Data Science by IIT </a:t>
            </a:r>
            <a:r>
              <a:rPr lang="en-US" sz="4000" dirty="0" err="1" smtClean="0"/>
              <a:t>Roorkee</a:t>
            </a:r>
            <a:r>
              <a:rPr lang="en-US" sz="4000" dirty="0" smtClean="0"/>
              <a:t>)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8252" y="4124236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Customer Personality </a:t>
            </a:r>
            <a:r>
              <a:rPr lang="en-US" sz="4000" b="1" dirty="0" smtClean="0">
                <a:solidFill>
                  <a:srgbClr val="0070C0"/>
                </a:solidFill>
              </a:rPr>
              <a:t>Analysis</a:t>
            </a:r>
          </a:p>
          <a:p>
            <a:pPr algn="ctr"/>
            <a:r>
              <a:rPr lang="en-US" sz="3500" b="1" dirty="0" smtClean="0">
                <a:solidFill>
                  <a:srgbClr val="0070C0"/>
                </a:solidFill>
              </a:rPr>
              <a:t>(By Tushar Kuril)</a:t>
            </a:r>
            <a:endParaRPr lang="en-US" sz="17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6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42355" y="784271"/>
            <a:ext cx="6567852" cy="6381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FIND THE ELBOW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8356" y="2353371"/>
            <a:ext cx="4919685" cy="4101738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78" y="1665947"/>
            <a:ext cx="7553066" cy="4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CLUSTERING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2060"/>
                </a:solidFill>
              </a:rPr>
              <a:t>INCOME VS SPENDING PLOT SHOWS THE CLUSTERS PATTERN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0: HIGH SPENDING &amp; AVERAGE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1: LOW SPENDING &amp; AVERAGE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2: HIGH SPENDING &amp; HIGH INCOME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GROUP 3: LOW SPENDING &amp; LOW INCOME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6" y="1364659"/>
            <a:ext cx="3781425" cy="260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1" y="4061956"/>
            <a:ext cx="39433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04" y="1633721"/>
            <a:ext cx="384784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68" y="1624195"/>
            <a:ext cx="3823448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05" y="4224247"/>
            <a:ext cx="3813536" cy="25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69" y="4224248"/>
            <a:ext cx="385078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5" y="1573802"/>
            <a:ext cx="383771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6" y="4193449"/>
            <a:ext cx="3765736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79" y="1469162"/>
            <a:ext cx="3629025" cy="260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79" y="4180115"/>
            <a:ext cx="35791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7322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PROFILING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8916236"/>
              </p:ext>
            </p:extLst>
          </p:nvPr>
        </p:nvGraphicFramePr>
        <p:xfrm>
          <a:off x="6530643" y="1109117"/>
          <a:ext cx="3643750" cy="282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45171" y="4021403"/>
            <a:ext cx="3643750" cy="489600"/>
            <a:chOff x="0" y="142747"/>
            <a:chExt cx="3643750" cy="489600"/>
          </a:xfrm>
        </p:grpSpPr>
        <p:sp>
          <p:nvSpPr>
            <p:cNvPr id="20" name="Rectangle 19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2</a:t>
              </a:r>
              <a:endParaRPr lang="en-US" sz="17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5171" y="4511003"/>
            <a:ext cx="3643750" cy="2053260"/>
            <a:chOff x="0" y="632347"/>
            <a:chExt cx="3643750" cy="2053260"/>
          </a:xfrm>
        </p:grpSpPr>
        <p:sp>
          <p:nvSpPr>
            <p:cNvPr id="18" name="Rectangle 17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/>
                <a:t>Are a definitely a parent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At </a:t>
              </a:r>
              <a:r>
                <a:rPr lang="en-US" sz="1700" dirty="0"/>
                <a:t>max are </a:t>
              </a:r>
              <a:r>
                <a:rPr lang="en-US" sz="1700" dirty="0" smtClean="0"/>
                <a:t>7 </a:t>
              </a:r>
              <a:r>
                <a:rPr lang="en-US" sz="1700" dirty="0"/>
                <a:t>members in the family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Majority </a:t>
              </a:r>
              <a:r>
                <a:rPr lang="en-US" sz="1700" dirty="0"/>
                <a:t>have </a:t>
              </a:r>
              <a:r>
                <a:rPr lang="en-US" sz="1700" dirty="0" smtClean="0"/>
                <a:t>Two </a:t>
              </a:r>
              <a:r>
                <a:rPr lang="en-US" sz="1700" dirty="0"/>
                <a:t>kid </a:t>
              </a:r>
              <a:r>
                <a:rPr lang="en-US" sz="1700" dirty="0" smtClean="0"/>
                <a:t>or teenagers (typically</a:t>
              </a:r>
              <a:r>
                <a:rPr lang="en-US" sz="1700" dirty="0"/>
                <a:t>)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Relatively </a:t>
              </a:r>
              <a:r>
                <a:rPr lang="en-US" sz="1700" dirty="0"/>
                <a:t>younger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30643" y="4021403"/>
            <a:ext cx="3643750" cy="489600"/>
            <a:chOff x="0" y="142747"/>
            <a:chExt cx="3643750" cy="489600"/>
          </a:xfrm>
        </p:grpSpPr>
        <p:sp>
          <p:nvSpPr>
            <p:cNvPr id="26" name="Rectangle 25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3</a:t>
              </a:r>
              <a:endParaRPr lang="en-US" sz="17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30643" y="4511003"/>
            <a:ext cx="3643750" cy="2053260"/>
            <a:chOff x="0" y="632347"/>
            <a:chExt cx="3643750" cy="2053260"/>
          </a:xfrm>
        </p:grpSpPr>
        <p:sp>
          <p:nvSpPr>
            <p:cNvPr id="24" name="Rectangle 23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Are </a:t>
              </a:r>
              <a:r>
                <a:rPr lang="en-US" sz="1700" dirty="0"/>
                <a:t>a definitely not a parent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At </a:t>
              </a:r>
              <a:r>
                <a:rPr lang="en-US" sz="1700" dirty="0"/>
                <a:t>max are only 2 members in the family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A </a:t>
              </a:r>
              <a:r>
                <a:rPr lang="en-US" sz="1700" dirty="0"/>
                <a:t>slightly majority of couples over single people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Span </a:t>
              </a:r>
              <a:r>
                <a:rPr lang="en-US" sz="1700" dirty="0"/>
                <a:t>all ages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Low spending &amp; low income</a:t>
              </a:r>
              <a:endParaRPr lang="en-US" sz="17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13360" y="1268317"/>
            <a:ext cx="3643750" cy="489600"/>
            <a:chOff x="0" y="142747"/>
            <a:chExt cx="3643750" cy="489600"/>
          </a:xfrm>
        </p:grpSpPr>
        <p:sp>
          <p:nvSpPr>
            <p:cNvPr id="32" name="Rectangle 31"/>
            <p:cNvSpPr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0" y="142747"/>
              <a:ext cx="364375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GROUP 0</a:t>
              </a:r>
              <a:endParaRPr lang="en-US" sz="17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13360" y="1757916"/>
            <a:ext cx="3643750" cy="2147843"/>
            <a:chOff x="0" y="632346"/>
            <a:chExt cx="3643750" cy="2147843"/>
          </a:xfrm>
        </p:grpSpPr>
        <p:sp>
          <p:nvSpPr>
            <p:cNvPr id="30" name="Rectangle 29"/>
            <p:cNvSpPr/>
            <p:nvPr/>
          </p:nvSpPr>
          <p:spPr>
            <a:xfrm>
              <a:off x="0" y="632347"/>
              <a:ext cx="3643750" cy="20532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0" y="632346"/>
              <a:ext cx="3643750" cy="2147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They </a:t>
              </a:r>
              <a:r>
                <a:rPr lang="en-US" sz="1700" dirty="0"/>
                <a:t>are  definitely a parent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At </a:t>
              </a:r>
              <a:r>
                <a:rPr lang="en-US" sz="1700" dirty="0"/>
                <a:t>the max are 5 members in the family and at least 2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Majority </a:t>
              </a:r>
              <a:r>
                <a:rPr lang="en-US" sz="1700" dirty="0"/>
                <a:t>of them have teenager at home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Relatively </a:t>
              </a:r>
              <a:r>
                <a:rPr lang="en-US" sz="1700" dirty="0"/>
                <a:t>older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dirty="0" smtClean="0"/>
                <a:t>High spending &amp; average income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775719" cy="78667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506686"/>
          </a:xfrm>
        </p:spPr>
        <p:txBody>
          <a:bodyPr/>
          <a:lstStyle/>
          <a:p>
            <a:r>
              <a:rPr lang="en-US" dirty="0" smtClean="0"/>
              <a:t>PERFORMED UNSUPERVISED CLUSTERING</a:t>
            </a:r>
          </a:p>
          <a:p>
            <a:r>
              <a:rPr lang="en-US" dirty="0" smtClean="0"/>
              <a:t>DID DATA ANALYSIS, ADD FEATURES &amp; DATA CLEANING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/>
              <a:t>PERFORMED CLUSTERING USING KMEANS &amp; </a:t>
            </a:r>
            <a:r>
              <a:rPr lang="en-US" dirty="0" smtClean="0"/>
              <a:t>AGGLOMERATIVE ML ALGORITHMS</a:t>
            </a:r>
          </a:p>
          <a:p>
            <a:r>
              <a:rPr lang="en-US" dirty="0" smtClean="0"/>
              <a:t>MADE 4 CLUSTERS AND FURTHER PROFILING OF CUSTOMERS</a:t>
            </a:r>
          </a:p>
          <a:p>
            <a:r>
              <a:rPr lang="en-US" dirty="0" smtClean="0"/>
              <a:t>CAN BE USED IN FOLLOWING:</a:t>
            </a:r>
          </a:p>
          <a:p>
            <a:pPr lvl="1"/>
            <a:r>
              <a:rPr lang="en-US" dirty="0" smtClean="0"/>
              <a:t>PLANNING BETTER MARKETING STRATEGIES</a:t>
            </a:r>
          </a:p>
          <a:p>
            <a:pPr lvl="1"/>
            <a:r>
              <a:rPr lang="en-US" dirty="0" smtClean="0"/>
              <a:t>PLANNING BETTER PRODUCTS &amp; SERVICE CUSTOMER SEGMENT WISE</a:t>
            </a:r>
          </a:p>
          <a:p>
            <a:pPr lvl="1"/>
            <a:r>
              <a:rPr lang="en-US" dirty="0" smtClean="0"/>
              <a:t>CLUSTER/ PROFILE WISE PRODUCT/SERVICE CONSUMPTION PATERN</a:t>
            </a:r>
          </a:p>
          <a:p>
            <a:pPr lvl="1"/>
            <a:r>
              <a:rPr lang="en-US" dirty="0" smtClean="0"/>
              <a:t>INCOME AND SPENDING BEHAVIOUR OF CUSTOMER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313701" y="1852500"/>
            <a:ext cx="3812780" cy="4232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Project Description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TO CLUSTER THE CUSTOMER PERSONALITY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USING PYTHON AND MACHINE LEARNING ALGORITHM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IMPORTING </a:t>
            </a:r>
            <a:r>
              <a:rPr lang="en-US" sz="2400" dirty="0" smtClean="0">
                <a:solidFill>
                  <a:srgbClr val="002060"/>
                </a:solidFill>
              </a:rPr>
              <a:t>REQUIRED LIBRARIES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LOADING DATA AND ANALYSING IT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CLEANING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ADDING ATTRIBUTES/FEATURES &amp; </a:t>
            </a:r>
            <a:r>
              <a:rPr lang="en-US" sz="2400" dirty="0">
                <a:solidFill>
                  <a:srgbClr val="002060"/>
                </a:solidFill>
              </a:rPr>
              <a:t>DATA </a:t>
            </a:r>
            <a:r>
              <a:rPr lang="en-US" sz="2400" dirty="0" smtClean="0">
                <a:solidFill>
                  <a:srgbClr val="002060"/>
                </a:solidFill>
              </a:rPr>
              <a:t>PREPROCESSING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MODEL SELECTION/TRAINING THE MODEL</a:t>
            </a: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CLUSTERING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PROFILING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2060"/>
                </a:solidFill>
              </a:rPr>
              <a:t>CONCLUSION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PROBLEM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436083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REQUIRED LIBRARIES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NUMPY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PANDAS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MATPLOTLIB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SKLEARN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SEABORN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MPL_TOOLKITS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9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6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8593" y="624110"/>
            <a:ext cx="7990415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LOADING DATA </a:t>
            </a:r>
            <a:r>
              <a:rPr lang="en-US" b="1" dirty="0" smtClean="0">
                <a:solidFill>
                  <a:srgbClr val="C00000"/>
                </a:solidFill>
              </a:rPr>
              <a:t>&amp; </a:t>
            </a:r>
            <a:r>
              <a:rPr lang="en-US" b="1" dirty="0">
                <a:solidFill>
                  <a:srgbClr val="C00000"/>
                </a:solidFill>
              </a:rPr>
              <a:t>ANALYSING 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LOADING THE DATA FROM LOCAL DRIVE OR KAGGLE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NUMBER OF DATA POINTS IS 2240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DATASET PROVIDES DETAILS OF 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CUSTOMER INFORMATION(ID, BIRTH YEAR, EDUCATION, INCOMER,  FAMILY INFORMATION, RECENCY &amp; SENIORITY)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PRODUCTS PURCHASED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PROMOTIONS/DEALS ACCEPTED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PLACE OF PURCHASE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THERE ARE MISSING VALUES IN INCOME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SOME CATEGORICAL FEATURES IN OUR DATA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050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3790" y="624110"/>
            <a:ext cx="8005218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LOADING DATA </a:t>
            </a:r>
            <a:r>
              <a:rPr lang="en-US" b="1" dirty="0" smtClean="0">
                <a:solidFill>
                  <a:srgbClr val="C00000"/>
                </a:solidFill>
              </a:rPr>
              <a:t>&amp; </a:t>
            </a:r>
            <a:r>
              <a:rPr lang="en-US" b="1" dirty="0">
                <a:solidFill>
                  <a:srgbClr val="C00000"/>
                </a:solidFill>
              </a:rPr>
              <a:t>ANALYSING IT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91" y="1486512"/>
            <a:ext cx="3848100" cy="257175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56" y="1600812"/>
            <a:ext cx="3857625" cy="2457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41" y="4157866"/>
            <a:ext cx="3733800" cy="2543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93" y="4157865"/>
            <a:ext cx="3714750" cy="2543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6" y="91937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ADDING </a:t>
            </a:r>
            <a:r>
              <a:rPr lang="en-US" b="1" dirty="0" smtClean="0">
                <a:solidFill>
                  <a:srgbClr val="C00000"/>
                </a:solidFill>
              </a:rPr>
              <a:t>ATTRIBUTES/FEATURES, </a:t>
            </a:r>
            <a:r>
              <a:rPr lang="en-US" b="1" dirty="0">
                <a:solidFill>
                  <a:srgbClr val="C00000"/>
                </a:solidFill>
              </a:rPr>
              <a:t>DATA </a:t>
            </a:r>
            <a:r>
              <a:rPr lang="en-US" b="1" dirty="0" smtClean="0">
                <a:solidFill>
                  <a:srgbClr val="C00000"/>
                </a:solidFill>
              </a:rPr>
              <a:t>CLEANING &amp; DATA </a:t>
            </a:r>
            <a:r>
              <a:rPr lang="en-US" b="1" dirty="0">
                <a:solidFill>
                  <a:srgbClr val="C00000"/>
                </a:solidFill>
              </a:rPr>
              <a:t>PREPROCESSING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CREATED FEATURES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CUSTOMER SENIORITY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TOTAL SPENT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FAMILY SIZE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NO. OF TOTAL PURCHASE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NO OF CAMPAIGN ACCEPTED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REDEFINED FEATURES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EDUCATION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MARRIAGE/LIVING STATUS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RENAMED PURCHASED ITEM COLUMN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3360" y="325841"/>
            <a:ext cx="73511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ADDING ATTRIBUTES/FEATURES, DATA CLEANING &amp; DATA PREPROCESSING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197" y="1606731"/>
            <a:ext cx="8915400" cy="485938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PLOT THE PAIRPLOT OF ALL NEW FEATURE WITH CUSTOMER DETAILS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REMOVED THE OUTLINERS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DROPPED THE LESS RELEVANT COLUMNS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CONVERTED THE CATEGORICAL FEATURE TO NUMERICAL FEATURE USING LABELENCODER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SCALED THE FEATURE USING STANDARD SCALER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DIMENSIONALITY </a:t>
            </a:r>
            <a:r>
              <a:rPr lang="en-US" sz="2400" dirty="0" smtClean="0">
                <a:solidFill>
                  <a:srgbClr val="002060"/>
                </a:solidFill>
              </a:rPr>
              <a:t>REDUCTION (USING PCA)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CREATING THE FINAL DATASET FOR MODEL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4" y="0"/>
            <a:ext cx="1800000" cy="180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42355" y="784271"/>
            <a:ext cx="6567852" cy="6381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MODEL SELECTION/TRAINING THE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18356" y="2353371"/>
            <a:ext cx="4919685" cy="41017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FINDING NUMBER OF CLUSTERS  THROUGH KMEANS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ELBOW METHOD TO DETERMINE THE NUMBER OF CLUSTERS TO BE FORMED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CLUSTERING VIA AGGLOMERATIVE CLUSTERING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FORMING THE CLUSTER IN DATASET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EXAMINING THE CLUSTERS FORMED VIA SCATTER PLOT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52500"/>
            <a:ext cx="1780664" cy="18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78" y="2353371"/>
            <a:ext cx="4709081" cy="32040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5645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611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Capstone Project (Executive PG Certificate Program in Data Science by IIT Roorkee) </vt:lpstr>
      <vt:lpstr>Project Description</vt:lpstr>
      <vt:lpstr>PROBLEM STATEMENT</vt:lpstr>
      <vt:lpstr>IMPORTING REQUIRED LIBRARIES</vt:lpstr>
      <vt:lpstr>LOADING DATA &amp; ANALYSING IT</vt:lpstr>
      <vt:lpstr>LOADING DATA &amp; ANALYSING IT</vt:lpstr>
      <vt:lpstr>ADDING ATTRIBUTES/FEATURES, DATA CLEANING &amp; DATA PREPROCESSING</vt:lpstr>
      <vt:lpstr>ADDING ATTRIBUTES/FEATURES, DATA CLEANING &amp; DATA PREPROCESSING</vt:lpstr>
      <vt:lpstr>MODEL SELECTION/TRAINING THE MODEL</vt:lpstr>
      <vt:lpstr>FIND THE ELBOW</vt:lpstr>
      <vt:lpstr>CLUSTERING</vt:lpstr>
      <vt:lpstr>PROFILING</vt:lpstr>
      <vt:lpstr>PROFILING</vt:lpstr>
      <vt:lpstr>PROFILING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</dc:title>
  <dc:creator>Dell</dc:creator>
  <cp:lastModifiedBy>Dell</cp:lastModifiedBy>
  <cp:revision>37</cp:revision>
  <dcterms:created xsi:type="dcterms:W3CDTF">2022-11-15T16:36:46Z</dcterms:created>
  <dcterms:modified xsi:type="dcterms:W3CDTF">2022-11-17T17:05:24Z</dcterms:modified>
</cp:coreProperties>
</file>