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484" r:id="rId2"/>
    <p:sldId id="3374" r:id="rId3"/>
    <p:sldId id="3356" r:id="rId4"/>
    <p:sldId id="3365" r:id="rId5"/>
    <p:sldId id="3483" r:id="rId6"/>
    <p:sldId id="3367" r:id="rId7"/>
    <p:sldId id="3481" r:id="rId8"/>
    <p:sldId id="3482" r:id="rId9"/>
    <p:sldId id="3480" r:id="rId10"/>
    <p:sldId id="3363" r:id="rId11"/>
    <p:sldId id="3357" r:id="rId12"/>
    <p:sldId id="3361" r:id="rId13"/>
    <p:sldId id="3359" r:id="rId14"/>
    <p:sldId id="3372" r:id="rId15"/>
    <p:sldId id="3369" r:id="rId16"/>
    <p:sldId id="3370" r:id="rId17"/>
    <p:sldId id="3373" r:id="rId18"/>
    <p:sldId id="3376" r:id="rId19"/>
    <p:sldId id="3371" r:id="rId20"/>
    <p:sldId id="3408" r:id="rId21"/>
    <p:sldId id="3409" r:id="rId22"/>
    <p:sldId id="3410" r:id="rId23"/>
    <p:sldId id="3449" r:id="rId24"/>
    <p:sldId id="3411" r:id="rId25"/>
    <p:sldId id="3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1CB3-8EEA-9E4F-AC27-062FBA10CF6B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AD18-4713-6B4A-8125-CE09C6CF927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74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9687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Ejercicio, abrir imagen </a:t>
            </a:r>
            <a:r>
              <a:rPr lang="es-ES_tradnl" err="1"/>
              <a:t>svg</a:t>
            </a:r>
            <a:r>
              <a:rPr lang="es-ES_tradnl"/>
              <a:t> e imagen </a:t>
            </a:r>
            <a:r>
              <a:rPr lang="es-ES_tradnl" err="1"/>
              <a:t>bitmap</a:t>
            </a:r>
            <a:r>
              <a:rPr lang="es-ES_tradnl"/>
              <a:t> y hacer zoom</a:t>
            </a:r>
          </a:p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74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WIKI: https://</a:t>
            </a:r>
            <a:r>
              <a:rPr lang="es-ES_tradnl" err="1"/>
              <a:t>developer.mozilla.org</a:t>
            </a:r>
            <a:r>
              <a:rPr lang="es-ES_tradnl"/>
              <a:t>/en-US/</a:t>
            </a:r>
            <a:r>
              <a:rPr lang="es-ES_tradnl" err="1"/>
              <a:t>docs</a:t>
            </a:r>
            <a:r>
              <a:rPr lang="es-ES_tradnl"/>
              <a:t>/Web/SVG/Tutorial/</a:t>
            </a:r>
            <a:r>
              <a:rPr lang="es-ES_tradnl" err="1"/>
              <a:t>Basic_Shapes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2405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Bueno, esto más que un ejercicio es un estiramiento.</a:t>
            </a:r>
          </a:p>
          <a:p>
            <a:endParaRPr lang="es-ES_tradnl"/>
          </a:p>
          <a:p>
            <a:r>
              <a:rPr lang="es-ES_tradnl"/>
              <a:t>Desde cero:</a:t>
            </a:r>
          </a:p>
          <a:p>
            <a:r>
              <a:rPr lang="es-ES_tradnl"/>
              <a:t>Crear rectángulos y otras figuras usando </a:t>
            </a:r>
            <a:r>
              <a:rPr lang="es-ES_tradnl" err="1"/>
              <a:t>cheatsheet</a:t>
            </a:r>
            <a:r>
              <a:rPr lang="es-ES_tradnl"/>
              <a:t>, </a:t>
            </a:r>
            <a:r>
              <a:rPr lang="es-ES_tradnl" err="1"/>
              <a:t>debugging</a:t>
            </a:r>
            <a:r>
              <a:rPr lang="es-ES_tradnl"/>
              <a:t> y sin datos de momento</a:t>
            </a:r>
          </a:p>
          <a:p>
            <a:r>
              <a:rPr lang="es-ES_tradnl"/>
              <a:t>https://</a:t>
            </a:r>
            <a:r>
              <a:rPr lang="es-ES_tradnl" err="1"/>
              <a:t>github.com</a:t>
            </a:r>
            <a:r>
              <a:rPr lang="es-ES_tradnl"/>
              <a:t>/vik000/d3/</a:t>
            </a:r>
            <a:r>
              <a:rPr lang="es-ES_tradnl" err="1"/>
              <a:t>tree</a:t>
            </a:r>
            <a:r>
              <a:rPr lang="es-ES_tradnl"/>
              <a:t>/master/Extra/</a:t>
            </a:r>
            <a:r>
              <a:rPr lang="es-ES_tradnl" err="1"/>
              <a:t>principiosBasicos</a:t>
            </a:r>
            <a:r>
              <a:rPr lang="es-ES_tradnl"/>
              <a:t>/estructura</a:t>
            </a:r>
          </a:p>
          <a:p>
            <a:endParaRPr lang="es-ES_tradnl"/>
          </a:p>
          <a:p>
            <a:r>
              <a:rPr lang="es-ES_tradnl"/>
              <a:t>Parte 2, usando un </a:t>
            </a:r>
            <a:r>
              <a:rPr lang="es-ES_tradnl" err="1"/>
              <a:t>loop</a:t>
            </a:r>
            <a:r>
              <a:rPr lang="es-ES_tradnl"/>
              <a:t> para poner los datos (crear)</a:t>
            </a:r>
          </a:p>
          <a:p>
            <a:r>
              <a:rPr lang="es-ES_tradnl"/>
              <a:t>https://</a:t>
            </a:r>
            <a:r>
              <a:rPr lang="es-ES_tradnl" err="1"/>
              <a:t>github.com</a:t>
            </a:r>
            <a:r>
              <a:rPr lang="es-ES_tradnl"/>
              <a:t>/vik000/d3/</a:t>
            </a:r>
            <a:r>
              <a:rPr lang="es-ES_tradnl" err="1"/>
              <a:t>tree</a:t>
            </a:r>
            <a:r>
              <a:rPr lang="es-ES_tradnl"/>
              <a:t>/master/Extra/</a:t>
            </a:r>
            <a:r>
              <a:rPr lang="es-ES_tradnl" err="1"/>
              <a:t>principiosBasicos</a:t>
            </a:r>
            <a:r>
              <a:rPr lang="es-ES_tradnl"/>
              <a:t>/</a:t>
            </a:r>
            <a:r>
              <a:rPr lang="es-ES_tradnl" err="1"/>
              <a:t>svg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055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Como hacer todo eso con d3</a:t>
            </a:r>
          </a:p>
          <a:p>
            <a:r>
              <a:rPr lang="es-ES_tradnl" err="1"/>
              <a:t>css</a:t>
            </a:r>
            <a:r>
              <a:rPr lang="es-ES_tradnl"/>
              <a:t> </a:t>
            </a:r>
            <a:r>
              <a:rPr lang="es-ES_tradnl" err="1"/>
              <a:t>select</a:t>
            </a:r>
            <a:endParaRPr lang="es-ES_tradnl"/>
          </a:p>
          <a:p>
            <a:endParaRPr lang="es-ES_tradnl"/>
          </a:p>
          <a:p>
            <a:r>
              <a:rPr lang="es-ES_tradnl" err="1"/>
              <a:t>transform</a:t>
            </a:r>
            <a:r>
              <a:rPr lang="es-ES_tradnl"/>
              <a:t> </a:t>
            </a:r>
            <a:r>
              <a:rPr lang="es-ES_tradnl" err="1"/>
              <a:t>translate</a:t>
            </a:r>
            <a:endParaRPr lang="es-ES_tradnl"/>
          </a:p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4875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687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Meter </a:t>
            </a:r>
            <a:r>
              <a:rPr lang="es-ES_tradnl" err="1"/>
              <a:t>slides</a:t>
            </a:r>
            <a:r>
              <a:rPr lang="es-ES_tradnl"/>
              <a:t> de este estilo para que sean fáciles de reconocer en el vídeo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341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/>
              <a:t>https://</a:t>
            </a:r>
            <a:r>
              <a:rPr lang="en-IE" err="1"/>
              <a:t>github.com</a:t>
            </a:r>
            <a:r>
              <a:rPr lang="en-IE"/>
              <a:t>/vik000/d3/tree/master/01</a:t>
            </a:r>
            <a:endParaRPr lang="es-ES_tradnl"/>
          </a:p>
          <a:p>
            <a:endParaRPr lang="es-ES_tradnl"/>
          </a:p>
          <a:p>
            <a:r>
              <a:rPr lang="es-ES_tradnl" err="1"/>
              <a:t>Emmet</a:t>
            </a:r>
            <a:endParaRPr lang="es-ES_tradnl"/>
          </a:p>
          <a:p>
            <a:endParaRPr lang="es-ES_tradnl"/>
          </a:p>
          <a:p>
            <a:r>
              <a:rPr lang="es-ES_tradnl" err="1"/>
              <a:t>Pereferences</a:t>
            </a:r>
            <a:r>
              <a:rPr lang="es-ES_tradnl"/>
              <a:t>  &gt; </a:t>
            </a:r>
            <a:r>
              <a:rPr lang="es-ES_tradnl" err="1"/>
              <a:t>user</a:t>
            </a:r>
            <a:r>
              <a:rPr lang="es-ES_tradnl"/>
              <a:t> </a:t>
            </a:r>
            <a:r>
              <a:rPr lang="es-ES_tradnl" err="1"/>
              <a:t>snippets</a:t>
            </a:r>
            <a:r>
              <a:rPr lang="es-ES_tradnl"/>
              <a:t>:</a:t>
            </a:r>
          </a:p>
          <a:p>
            <a:r>
              <a:rPr lang="en-I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"link d3": {</a:t>
            </a:r>
          </a:p>
          <a:p>
            <a:r>
              <a:rPr lang="en-I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"scope": "html",</a:t>
            </a:r>
          </a:p>
          <a:p>
            <a:r>
              <a:rPr lang="en-I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"prefix": ["link:d3"],</a:t>
            </a:r>
          </a:p>
          <a:p>
            <a:r>
              <a:rPr lang="en-I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"body": "&lt;script </a:t>
            </a:r>
            <a:r>
              <a:rPr lang="en-IE" sz="1200" b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I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='https://d3js.org/d3.v5.min.js'&gt;&lt;/script&gt;"</a:t>
            </a:r>
          </a:p>
          <a:p>
            <a:r>
              <a:rPr lang="en-IE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/>
              <a:t>&lt;script </a:t>
            </a:r>
            <a:r>
              <a:rPr lang="en-IE" err="1"/>
              <a:t>src</a:t>
            </a:r>
            <a:r>
              <a:rPr lang="en-IE"/>
              <a:t>="https://d3js.org/d3.v5.min.js"&gt;&lt;/script&gt;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err="1"/>
              <a:t>Gráfica</a:t>
            </a:r>
            <a:r>
              <a:rPr lang="en-IE"/>
              <a:t> de </a:t>
            </a:r>
            <a:r>
              <a:rPr lang="en-IE" err="1"/>
              <a:t>ejemplo</a:t>
            </a:r>
            <a:r>
              <a:rPr lang="en-IE"/>
              <a:t>, </a:t>
            </a:r>
            <a:r>
              <a:rPr lang="en-IE" err="1"/>
              <a:t>ver</a:t>
            </a:r>
            <a:r>
              <a:rPr lang="en-IE"/>
              <a:t> Código </a:t>
            </a:r>
            <a:r>
              <a:rPr lang="en-IE" err="1"/>
              <a:t>pero</a:t>
            </a:r>
            <a:r>
              <a:rPr lang="en-IE"/>
              <a:t> nada </a:t>
            </a:r>
            <a:r>
              <a:rPr lang="en-IE" err="1"/>
              <a:t>más</a:t>
            </a:r>
            <a:r>
              <a:rPr lang="en-IE"/>
              <a:t>. </a:t>
            </a:r>
          </a:p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918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Ejemplo estructura</a:t>
            </a:r>
          </a:p>
          <a:p>
            <a:endParaRPr lang="es-ES_tradnl"/>
          </a:p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350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Intimida? </a:t>
            </a:r>
          </a:p>
          <a:p>
            <a:r>
              <a:rPr lang="es-ES_tradnl"/>
              <a:t>Qué pasa ahora por la cabeza?</a:t>
            </a:r>
          </a:p>
          <a:p>
            <a:r>
              <a:rPr lang="es-ES_tradnl"/>
              <a:t>Miedos, frustraciones?</a:t>
            </a:r>
          </a:p>
          <a:p>
            <a:endParaRPr lang="es-ES_tradnl"/>
          </a:p>
          <a:p>
            <a:r>
              <a:rPr lang="es-ES_tradnl"/>
              <a:t>Quick Access</a:t>
            </a:r>
          </a:p>
          <a:p>
            <a:r>
              <a:rPr lang="es-ES_tradnl" err="1"/>
              <a:t>Src</a:t>
            </a:r>
            <a:r>
              <a:rPr lang="es-ES_tradnl"/>
              <a:t> </a:t>
            </a:r>
            <a:r>
              <a:rPr lang="es-ES_tradnl" err="1"/>
              <a:t>tag</a:t>
            </a:r>
            <a:endParaRPr lang="es-ES_tradnl"/>
          </a:p>
          <a:p>
            <a:endParaRPr lang="es-ES_tradnl"/>
          </a:p>
          <a:p>
            <a:r>
              <a:rPr lang="es-ES_tradnl"/>
              <a:t>Link </a:t>
            </a:r>
            <a:r>
              <a:rPr lang="es-ES_tradnl" err="1"/>
              <a:t>rel</a:t>
            </a:r>
            <a:r>
              <a:rPr lang="es-ES_tradnl"/>
              <a:t> </a:t>
            </a:r>
            <a:r>
              <a:rPr lang="es-ES_tradnl" err="1"/>
              <a:t>tag</a:t>
            </a:r>
            <a:endParaRPr lang="es-ES_tradnl"/>
          </a:p>
          <a:p>
            <a:r>
              <a:rPr lang="es-ES_tradnl" err="1"/>
              <a:t>Intro</a:t>
            </a:r>
            <a:r>
              <a:rPr lang="es-ES_tradnl"/>
              <a:t> a </a:t>
            </a:r>
            <a:r>
              <a:rPr lang="es-ES_tradnl" err="1"/>
              <a:t>tags</a:t>
            </a:r>
            <a:r>
              <a:rPr lang="es-ES_tradnl"/>
              <a:t> en </a:t>
            </a:r>
            <a:r>
              <a:rPr lang="es-ES_tradnl" err="1"/>
              <a:t>body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606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1. Sintaxis: </a:t>
            </a:r>
          </a:p>
          <a:p>
            <a:r>
              <a:rPr lang="es-ES_tradnl"/>
              <a:t>2. Selectores: Los </a:t>
            </a:r>
            <a:r>
              <a:rPr lang="es-ES_tradnl" err="1"/>
              <a:t>ids</a:t>
            </a:r>
            <a:r>
              <a:rPr lang="es-ES_tradnl"/>
              <a:t> tienen que ser únicos. Las clases son para afectar a muchos elementos que queremos que sean iguales. </a:t>
            </a:r>
          </a:p>
          <a:p>
            <a:r>
              <a:rPr lang="es-ES_tradnl"/>
              <a:t>3. Puede haber selectores múltiples. Se puede tener id + clase, y se pueden tener varias clases (pero no varios </a:t>
            </a:r>
            <a:r>
              <a:rPr lang="es-ES_tradnl" err="1"/>
              <a:t>ids</a:t>
            </a:r>
            <a:r>
              <a:rPr lang="es-ES_tradnl"/>
              <a:t>)</a:t>
            </a:r>
          </a:p>
          <a:p>
            <a:r>
              <a:rPr lang="es-ES_tradnl"/>
              <a:t>4. Orden</a:t>
            </a:r>
          </a:p>
          <a:p>
            <a:endParaRPr lang="es-ES_tradnl"/>
          </a:p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068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913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7990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0FBDD-D67D-B446-A52A-2ADD714ABA3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811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3186-F8B5-4BE0-EFB0-AFF4704B1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EFF77-C1B0-0A9F-C648-16E946666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002E-0EC7-7AE4-438E-8F84CFE4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6F52-D307-F3A1-6CFF-3BE7589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4B75-E7B9-C9F9-54D7-E27C55A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44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51BB-4F18-F53D-A9E3-09AB8EF8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A76A0-1141-4BC6-1411-2B4E40C9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0604-5530-9223-FEF5-3731B0F4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EDDC-E96C-6365-77F8-60421817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C7AB-19D1-7777-E96B-8F656B71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5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B54C0-2664-5F56-8E9E-16825DF6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B4E8B-ABA9-1AC6-88B8-ABBEC029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6C76-E25E-8F61-0CCA-58D9323E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12CC-846B-7445-5F0F-5643411E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8F9E-2B81-D5DF-6888-9F07DB5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773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Trickiest Knight Moves Ever - Chess.com">
            <a:extLst>
              <a:ext uri="{FF2B5EF4-FFF2-40B4-BE49-F238E27FC236}">
                <a16:creationId xmlns:a16="http://schemas.microsoft.com/office/drawing/2014/main" id="{6D554EEE-8872-7B4D-A533-AC1BADBEBB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27D67-5C6D-9940-91C5-C567AB0AC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408" y="264557"/>
            <a:ext cx="10515600" cy="1325563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  <a:latin typeface="Herculanum" panose="02000505000000020004" pitchFamily="2" charset="77"/>
                <a:cs typeface="Calibri" panose="020F0502020204030204" pitchFamily="34" charset="0"/>
              </a:defRPr>
            </a:lvl1pPr>
          </a:lstStyle>
          <a:p>
            <a:r>
              <a:rPr lang="en-GB" err="1"/>
              <a:t>ejercicio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0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B48F-7357-24EF-8B74-D2513E76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6EF0-6FF4-141E-8A92-BDE8FCC2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643A-1EE5-0A5B-01C6-B41CC035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8CEF-BB65-0AFC-B0F6-0E3C8168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1517-4AFF-6F84-12AA-3F561D63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002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3E9B-7D27-9560-630D-24AB8F0F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C46C-6ED8-44D1-7B9C-D2CB555C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9B5B-75FF-056D-C879-97D5F4F3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A0150-F3D4-E3F7-152E-2A9081C7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948F-DAD9-32E1-DCF6-F05000CE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708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3B68-DDDE-D47C-69E8-49A1834F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5A3E-0303-600E-633B-82D8BBAC2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03A6A-10B7-677E-6573-A4D555614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D342-A037-88FC-A1E1-E400ED9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5FD1B-84F2-04BA-92E7-9C9416F7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CB6FD-CE3F-72D5-B14E-CB7887B9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46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E24-A404-288E-4C39-0617B684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9057D-522E-A5BD-D034-DEB7D47E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CD014-2902-7C4B-0783-E2F6B3EC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619D3-346C-B963-54E1-90E06BAE1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E1D21-6AC8-5C6B-59CB-E57B5FCBE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8F93A-9DD9-4982-20D7-4DFAE9BD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07122-3283-F83B-B34A-A710ECF0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660BC-0257-2337-84D0-93A006BA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AD30-D525-EC1F-DBA3-E169E2F1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8F628-5EC2-E32C-7370-1FD4D905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0B03-5DA7-9A5B-B085-1D7BC534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5DFF4-D894-5581-C13F-AF14ED48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190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06B8-1E81-8D7D-24F5-FA98CE64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D7635-893F-A9E3-254D-FAC8C885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D10A-C978-7F2A-B907-A9ABA6B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323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AFB-02C4-BEC5-E09D-A1B7DF11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1B09-D3A2-CDBF-4EDA-BDC7B1A3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3E7D-875A-63F1-3DA5-13C135968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8497B-3089-CC02-3CBD-C0E9D61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8B2B-7A61-7E0D-8F45-4E6AF270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E77CE-F6B9-1720-11BE-156176C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00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BB4A-C216-4530-7850-F13C27CC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795D9-EE2C-945D-4604-271D16AA2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412E-FCE1-A52E-07E0-431E81A6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0B4A-B381-BAB1-1A60-DF86512B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A244A-1A96-2DBC-2B6E-797FB70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61DF9-9412-802D-473A-9FE47F94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6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5D324-39EA-9040-D007-EC83C71F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16CD-6767-2E4B-D805-9461921E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13D5-A901-7698-18F6-1DCE62E55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E554-5537-CA40-840A-AA4B70C55ED5}" type="datetimeFigureOut">
              <a:rPr lang="es-ES_tradnl" smtClean="0"/>
              <a:t>17/7/22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E358-7D9E-9B9F-E8AD-D6F6C024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B1A1-E729-2D5F-FA76-FBB8B9696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768C-A2D7-0046-8966-DFA5E7B3A3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503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kul.me/blog/assets/pdf/d3-cheat-sheet-2.pdf" TargetMode="External"/><Relationship Id="rId5" Type="http://schemas.openxmlformats.org/officeDocument/2006/relationships/hyperlink" Target="https://learn-the-web.algonquindesign.ca/topics/svg-cheat-sheet/" TargetMode="External"/><Relationship Id="rId4" Type="http://schemas.openxmlformats.org/officeDocument/2006/relationships/hyperlink" Target="https://htmlcheatsheet.com/cs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developer.mozilla.org/en-US/docs/Web/SVG/Tutorial/Basic_Shape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js.com/libraries/d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AF3AB-32C4-F343-BA32-3AC912FED7D0}"/>
              </a:ext>
            </a:extLst>
          </p:cNvPr>
          <p:cNvSpPr txBox="1"/>
          <p:nvPr/>
        </p:nvSpPr>
        <p:spPr>
          <a:xfrm>
            <a:off x="3084227" y="0"/>
            <a:ext cx="5205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b="1" dirty="0">
                <a:latin typeface="Eurostile" panose="020B0504020202050204" pitchFamily="34" charset="77"/>
              </a:rPr>
              <a:t>Benditas </a:t>
            </a:r>
            <a:r>
              <a:rPr lang="es-ES_tradnl" sz="4000" b="1" dirty="0" err="1">
                <a:latin typeface="Eurostile" panose="020B0504020202050204" pitchFamily="34" charset="77"/>
              </a:rPr>
              <a:t>Cheat</a:t>
            </a:r>
            <a:r>
              <a:rPr lang="es-ES_tradnl" sz="4000" b="1" dirty="0">
                <a:latin typeface="Eurostile" panose="020B0504020202050204" pitchFamily="34" charset="77"/>
              </a:rPr>
              <a:t> </a:t>
            </a:r>
            <a:r>
              <a:rPr lang="es-ES_tradnl" sz="4000" b="1" dirty="0" err="1">
                <a:latin typeface="Eurostile" panose="020B0504020202050204" pitchFamily="34" charset="77"/>
              </a:rPr>
              <a:t>sheets</a:t>
            </a:r>
            <a:endParaRPr lang="es-ES_tradnl" sz="4000" b="1" dirty="0">
              <a:latin typeface="Eurostile" panose="020B050402020205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F1639-65D2-D440-B127-F4641F547B1B}"/>
              </a:ext>
            </a:extLst>
          </p:cNvPr>
          <p:cNvSpPr txBox="1"/>
          <p:nvPr/>
        </p:nvSpPr>
        <p:spPr>
          <a:xfrm>
            <a:off x="400050" y="2505670"/>
            <a:ext cx="8922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</a:rPr>
              <a:t>HTML: </a:t>
            </a:r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https://htmlcheatsheet.com</a:t>
            </a:r>
            <a:endParaRPr lang="es-ES_trad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</a:rPr>
              <a:t>CSS: </a:t>
            </a:r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https://htmlcheatsheet.com/css/</a:t>
            </a:r>
            <a:endParaRPr lang="es-ES_trad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</a:rPr>
              <a:t>SVG: </a:t>
            </a:r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https://learn-the-web.algonquindesign.ca/topics/svg-cheat-sheet/</a:t>
            </a:r>
            <a:endParaRPr lang="es-ES_tradn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</a:rPr>
              <a:t>D3js: </a:t>
            </a:r>
            <a:r>
              <a:rPr lang="es-ES_tradnl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http://akul.me/blog/assets/pdf/d3-cheat-sheet-2.pdf</a:t>
            </a:r>
            <a:endParaRPr lang="es-ES_trad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7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22A8-CB7C-5B4A-912F-8128F916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>
                <a:latin typeface="Eurostile" panose="020B0504020202050204" pitchFamily="34" charset="77"/>
              </a:rPr>
              <a:t>Estructura de una 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52E1-439B-1844-83FE-3A770C4D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>
                <a:latin typeface="Eurostile" panose="020B0504020202050204" pitchFamily="34" charset="77"/>
              </a:rPr>
              <a:t>5 conceptos clave: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AB4296-43EC-3549-B19F-2297940E4A10}"/>
              </a:ext>
            </a:extLst>
          </p:cNvPr>
          <p:cNvGrpSpPr/>
          <p:nvPr/>
        </p:nvGrpSpPr>
        <p:grpSpPr>
          <a:xfrm>
            <a:off x="438432" y="3813106"/>
            <a:ext cx="11366051" cy="2128972"/>
            <a:chOff x="3124200" y="5563826"/>
            <a:chExt cx="18932058" cy="354616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8BB408-37C1-414F-8022-5B8BE23FAD4D}"/>
                </a:ext>
              </a:extLst>
            </p:cNvPr>
            <p:cNvCxnSpPr/>
            <p:nvPr/>
          </p:nvCxnSpPr>
          <p:spPr>
            <a:xfrm>
              <a:off x="3987800" y="6565601"/>
              <a:ext cx="1640205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9BB4F7EB-7379-0A4E-9DA7-5C40F0D57C00}"/>
                </a:ext>
              </a:extLst>
            </p:cNvPr>
            <p:cNvSpPr/>
            <p:nvPr/>
          </p:nvSpPr>
          <p:spPr>
            <a:xfrm rot="5400000">
              <a:off x="2986024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35299B6-8106-F642-BAA7-6C545CB15B79}"/>
                </a:ext>
              </a:extLst>
            </p:cNvPr>
            <p:cNvSpPr/>
            <p:nvPr/>
          </p:nvSpPr>
          <p:spPr>
            <a:xfrm rot="5400000">
              <a:off x="11187048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407E055-6D37-A246-8487-732DD4050F53}"/>
                </a:ext>
              </a:extLst>
            </p:cNvPr>
            <p:cNvSpPr/>
            <p:nvPr/>
          </p:nvSpPr>
          <p:spPr>
            <a:xfrm rot="5400000">
              <a:off x="7086536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5DBDB98-DF50-8F48-8992-BCD0724182A5}"/>
                </a:ext>
              </a:extLst>
            </p:cNvPr>
            <p:cNvSpPr/>
            <p:nvPr/>
          </p:nvSpPr>
          <p:spPr>
            <a:xfrm rot="5400000">
              <a:off x="19388074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2A254106-468C-4F4D-A2F5-01C7F43F6877}"/>
                </a:ext>
              </a:extLst>
            </p:cNvPr>
            <p:cNvSpPr/>
            <p:nvPr/>
          </p:nvSpPr>
          <p:spPr>
            <a:xfrm rot="5400000">
              <a:off x="15287562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29C8E-75F2-D944-B305-ED100BBD7A02}"/>
                </a:ext>
              </a:extLst>
            </p:cNvPr>
            <p:cNvSpPr txBox="1"/>
            <p:nvPr/>
          </p:nvSpPr>
          <p:spPr>
            <a:xfrm>
              <a:off x="3641759" y="5873519"/>
              <a:ext cx="692081" cy="1384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DDA885-1B69-544A-8B87-155440FDB744}"/>
                </a:ext>
              </a:extLst>
            </p:cNvPr>
            <p:cNvSpPr txBox="1"/>
            <p:nvPr/>
          </p:nvSpPr>
          <p:spPr>
            <a:xfrm>
              <a:off x="7642144" y="5873519"/>
              <a:ext cx="892336" cy="1384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95E2A9-2AB8-5E46-AC4D-881B975C6066}"/>
                </a:ext>
              </a:extLst>
            </p:cNvPr>
            <p:cNvSpPr txBox="1"/>
            <p:nvPr/>
          </p:nvSpPr>
          <p:spPr>
            <a:xfrm>
              <a:off x="11725299" y="5873519"/>
              <a:ext cx="927049" cy="1384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98E063-0B98-7B4D-A170-7BF2E9832B8F}"/>
                </a:ext>
              </a:extLst>
            </p:cNvPr>
            <p:cNvSpPr txBox="1"/>
            <p:nvPr/>
          </p:nvSpPr>
          <p:spPr>
            <a:xfrm>
              <a:off x="15788432" y="5873519"/>
              <a:ext cx="1001811" cy="1384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05B459-EAE4-2643-8219-3EB8FEB5C61D}"/>
                </a:ext>
              </a:extLst>
            </p:cNvPr>
            <p:cNvSpPr txBox="1"/>
            <p:nvPr/>
          </p:nvSpPr>
          <p:spPr>
            <a:xfrm>
              <a:off x="19902295" y="5873519"/>
              <a:ext cx="975110" cy="13841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93FAB1-BBCA-0340-ABE1-040687EE05C2}"/>
                </a:ext>
              </a:extLst>
            </p:cNvPr>
            <p:cNvSpPr txBox="1"/>
            <p:nvPr/>
          </p:nvSpPr>
          <p:spPr>
            <a:xfrm>
              <a:off x="3357397" y="8033413"/>
              <a:ext cx="1260807" cy="76898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2"/>
                  </a:solidFill>
                  <a:latin typeface="Eurostile" panose="020B0504020202050204" pitchFamily="34" charset="77"/>
                  <a:ea typeface="League Spartan" charset="0"/>
                  <a:cs typeface="Poppins" pitchFamily="2" charset="77"/>
                </a:rPr>
                <a:t>SVG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0A95A4-66F1-BC49-A9B3-3733AA2A17AB}"/>
                </a:ext>
              </a:extLst>
            </p:cNvPr>
            <p:cNvSpPr txBox="1"/>
            <p:nvPr/>
          </p:nvSpPr>
          <p:spPr>
            <a:xfrm>
              <a:off x="6869164" y="8033413"/>
              <a:ext cx="2438307" cy="76898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Data bind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29D8F1-60E2-BE43-9364-E1EA979305D4}"/>
                </a:ext>
              </a:extLst>
            </p:cNvPr>
            <p:cNvSpPr txBox="1"/>
            <p:nvPr/>
          </p:nvSpPr>
          <p:spPr>
            <a:xfrm>
              <a:off x="11319452" y="8033412"/>
              <a:ext cx="1738750" cy="76898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err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Escala</a:t>
              </a:r>
              <a:endParaRPr lang="en-US" sz="2400" b="1">
                <a:solidFill>
                  <a:schemeClr val="tx2"/>
                </a:solidFill>
                <a:latin typeface="Eurostile" panose="020B0504020202050204" pitchFamily="34" charset="77"/>
                <a:cs typeface="Poppins" pitchFamily="2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41CC52-A445-B341-873A-3E1BA26ECAA1}"/>
                </a:ext>
              </a:extLst>
            </p:cNvPr>
            <p:cNvSpPr txBox="1"/>
            <p:nvPr/>
          </p:nvSpPr>
          <p:spPr>
            <a:xfrm>
              <a:off x="15027465" y="7725821"/>
              <a:ext cx="2523749" cy="13841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err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Ejes</a:t>
              </a:r>
              <a:r>
                <a:rPr lang="en-US" sz="2400" b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 y </a:t>
              </a:r>
            </a:p>
            <a:p>
              <a:pPr algn="ctr"/>
              <a:r>
                <a:rPr lang="en-US" sz="2400" b="1" err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márgenes</a:t>
              </a:r>
              <a:endParaRPr lang="en-US" sz="2400" b="1">
                <a:solidFill>
                  <a:schemeClr val="tx2"/>
                </a:solidFill>
                <a:latin typeface="Eurostile" panose="020B0504020202050204" pitchFamily="34" charset="77"/>
                <a:cs typeface="Poppins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C3FC87-B948-4249-8358-C03A967839DE}"/>
                </a:ext>
              </a:extLst>
            </p:cNvPr>
            <p:cNvSpPr txBox="1"/>
            <p:nvPr/>
          </p:nvSpPr>
          <p:spPr>
            <a:xfrm>
              <a:off x="18723476" y="7725821"/>
              <a:ext cx="3332782" cy="13841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err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Animación</a:t>
              </a:r>
              <a:r>
                <a:rPr lang="en-US" sz="2400" b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 e</a:t>
              </a:r>
            </a:p>
            <a:p>
              <a:pPr algn="ctr"/>
              <a:r>
                <a:rPr lang="en-US" sz="2400" b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 </a:t>
              </a:r>
              <a:r>
                <a:rPr lang="en-US" sz="2400" b="1" err="1">
                  <a:solidFill>
                    <a:schemeClr val="tx2"/>
                  </a:solidFill>
                  <a:latin typeface="Eurostile" panose="020B0504020202050204" pitchFamily="34" charset="77"/>
                  <a:cs typeface="Poppins" pitchFamily="2" charset="77"/>
                </a:rPr>
                <a:t>interactvidad</a:t>
              </a:r>
              <a:endParaRPr lang="en-US" sz="2400" b="1">
                <a:solidFill>
                  <a:schemeClr val="tx2"/>
                </a:solidFill>
                <a:latin typeface="Eurostile" panose="020B0504020202050204" pitchFamily="34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76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ctor vs Raster">
            <a:extLst>
              <a:ext uri="{FF2B5EF4-FFF2-40B4-BE49-F238E27FC236}">
                <a16:creationId xmlns:a16="http://schemas.microsoft.com/office/drawing/2014/main" id="{92476F90-27EC-6E43-9E89-BB2BE819E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4"/>
          <a:stretch/>
        </p:blipFill>
        <p:spPr bwMode="auto">
          <a:xfrm>
            <a:off x="2" y="928232"/>
            <a:ext cx="12191998" cy="59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BDA0196-C68D-9E4B-A57E-E5AD56B453A0}"/>
              </a:ext>
            </a:extLst>
          </p:cNvPr>
          <p:cNvSpPr txBox="1">
            <a:spLocks/>
          </p:cNvSpPr>
          <p:nvPr/>
        </p:nvSpPr>
        <p:spPr>
          <a:xfrm>
            <a:off x="0" y="1162050"/>
            <a:ext cx="6267450" cy="1123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 b="1">
                <a:latin typeface="Eurostile" panose="020B0504020202050204" pitchFamily="34" charset="77"/>
              </a:rPr>
              <a:t>SVG vs </a:t>
            </a:r>
            <a:r>
              <a:rPr lang="es-ES_tradnl" sz="4800" b="1" err="1">
                <a:latin typeface="Eurostile" panose="020B0504020202050204" pitchFamily="34" charset="77"/>
              </a:rPr>
              <a:t>Bitmap</a:t>
            </a:r>
            <a:endParaRPr lang="es-ES_tradnl" sz="4800" b="1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006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ctor vs Raster">
            <a:extLst>
              <a:ext uri="{FF2B5EF4-FFF2-40B4-BE49-F238E27FC236}">
                <a16:creationId xmlns:a16="http://schemas.microsoft.com/office/drawing/2014/main" id="{92476F90-27EC-6E43-9E89-BB2BE819E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4"/>
          <a:stretch/>
        </p:blipFill>
        <p:spPr bwMode="auto">
          <a:xfrm>
            <a:off x="0" y="928231"/>
            <a:ext cx="12191998" cy="59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with Bitmap and Vector Graphics">
            <a:extLst>
              <a:ext uri="{FF2B5EF4-FFF2-40B4-BE49-F238E27FC236}">
                <a16:creationId xmlns:a16="http://schemas.microsoft.com/office/drawing/2014/main" id="{5393785D-C25D-9F42-B9C5-5534EEE7E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03"/>
          <a:stretch/>
        </p:blipFill>
        <p:spPr bwMode="auto">
          <a:xfrm>
            <a:off x="1364690" y="1050926"/>
            <a:ext cx="3759103" cy="5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orking with Bitmap and Vector Graphics">
            <a:extLst>
              <a:ext uri="{FF2B5EF4-FFF2-40B4-BE49-F238E27FC236}">
                <a16:creationId xmlns:a16="http://schemas.microsoft.com/office/drawing/2014/main" id="{903278CF-759E-7641-943F-A9A7D9EBC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38"/>
          <a:stretch/>
        </p:blipFill>
        <p:spPr bwMode="auto">
          <a:xfrm>
            <a:off x="7169804" y="1161288"/>
            <a:ext cx="3638662" cy="5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D4DF6B8-67FC-5547-9450-9F09AE1A147D}"/>
              </a:ext>
            </a:extLst>
          </p:cNvPr>
          <p:cNvSpPr txBox="1">
            <a:spLocks/>
          </p:cNvSpPr>
          <p:nvPr/>
        </p:nvSpPr>
        <p:spPr>
          <a:xfrm>
            <a:off x="0" y="1162050"/>
            <a:ext cx="6267450" cy="1123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 b="1">
                <a:latin typeface="Eurostile" panose="020B0504020202050204" pitchFamily="34" charset="77"/>
              </a:rPr>
              <a:t>SVG vs </a:t>
            </a:r>
            <a:r>
              <a:rPr lang="es-ES_tradnl" sz="4800" b="1" err="1">
                <a:latin typeface="Eurostile" panose="020B0504020202050204" pitchFamily="34" charset="77"/>
              </a:rPr>
              <a:t>Bitmap</a:t>
            </a:r>
            <a:endParaRPr lang="es-ES_tradnl" sz="4800" b="1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593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4151-0D6A-D943-9402-F73003DE71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62050"/>
            <a:ext cx="6267450" cy="1123950"/>
          </a:xfrm>
        </p:spPr>
        <p:txBody>
          <a:bodyPr anchor="b">
            <a:normAutofit/>
          </a:bodyPr>
          <a:lstStyle/>
          <a:p>
            <a:r>
              <a:rPr lang="es-ES_tradnl" sz="4800" b="1">
                <a:latin typeface="Eurostile" panose="020B0504020202050204" pitchFamily="34" charset="77"/>
              </a:rPr>
              <a:t>Etiqueta SVG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5EF31-58C9-B24B-B67A-A86319FB492D}"/>
              </a:ext>
            </a:extLst>
          </p:cNvPr>
          <p:cNvSpPr/>
          <p:nvPr/>
        </p:nvSpPr>
        <p:spPr>
          <a:xfrm>
            <a:off x="180108" y="6375507"/>
            <a:ext cx="10325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s-ES_tradnl" err="1">
                <a:latin typeface="Consolas" panose="020B0609020204030204" pitchFamily="49" charset="0"/>
                <a:cs typeface="Consolas" panose="020B0609020204030204" pitchFamily="49" charset="0"/>
              </a:rPr>
              <a:t>learn-the-web.algonquindesign.ca</a:t>
            </a:r>
            <a:r>
              <a:rPr lang="es-ES_tradnl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err="1"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  <a:r>
              <a:rPr lang="es-ES_tradnl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err="1">
                <a:latin typeface="Consolas" panose="020B0609020204030204" pitchFamily="49" charset="0"/>
                <a:cs typeface="Consolas" panose="020B0609020204030204" pitchFamily="49" charset="0"/>
              </a:rPr>
              <a:t>svg-cheat-sheet</a:t>
            </a:r>
            <a:r>
              <a:rPr lang="es-ES_tradnl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6B5EB-75ED-B54E-93E0-DCBDD799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3153335"/>
            <a:ext cx="974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B4FFC-E8EF-F84F-9335-EE7A1BD8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6" y="2402115"/>
            <a:ext cx="11163300" cy="37592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F38827F-2758-324F-9C8B-C621177A134D}"/>
              </a:ext>
            </a:extLst>
          </p:cNvPr>
          <p:cNvGrpSpPr/>
          <p:nvPr/>
        </p:nvGrpSpPr>
        <p:grpSpPr>
          <a:xfrm>
            <a:off x="7859949" y="234233"/>
            <a:ext cx="3960957" cy="437745"/>
            <a:chOff x="3124200" y="5563826"/>
            <a:chExt cx="18129250" cy="200355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58F6E2-16D1-F943-ABD5-DFBEFEB72AB9}"/>
                </a:ext>
              </a:extLst>
            </p:cNvPr>
            <p:cNvCxnSpPr>
              <a:cxnSpLocks/>
            </p:cNvCxnSpPr>
            <p:nvPr/>
          </p:nvCxnSpPr>
          <p:spPr>
            <a:xfrm>
              <a:off x="3987800" y="6565600"/>
              <a:ext cx="323691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7409E339-A3E0-8243-96AB-63AE44415613}"/>
                </a:ext>
              </a:extLst>
            </p:cNvPr>
            <p:cNvSpPr/>
            <p:nvPr/>
          </p:nvSpPr>
          <p:spPr>
            <a:xfrm rot="5400000">
              <a:off x="2986024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AB85BF41-DFEE-B64E-B171-31E49DA0CD0F}"/>
                </a:ext>
              </a:extLst>
            </p:cNvPr>
            <p:cNvSpPr/>
            <p:nvPr/>
          </p:nvSpPr>
          <p:spPr>
            <a:xfrm rot="5400000">
              <a:off x="11187048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1D1F0EB7-6EF3-154A-B472-E1C7AA707C3A}"/>
                </a:ext>
              </a:extLst>
            </p:cNvPr>
            <p:cNvSpPr/>
            <p:nvPr/>
          </p:nvSpPr>
          <p:spPr>
            <a:xfrm rot="5400000">
              <a:off x="7086536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1B68512D-A48D-4E4C-9944-DF8F45FBA4E1}"/>
                </a:ext>
              </a:extLst>
            </p:cNvPr>
            <p:cNvSpPr/>
            <p:nvPr/>
          </p:nvSpPr>
          <p:spPr>
            <a:xfrm rot="5400000">
              <a:off x="19388074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1734ABE1-31C9-6640-AE4C-D050203101ED}"/>
                </a:ext>
              </a:extLst>
            </p:cNvPr>
            <p:cNvSpPr/>
            <p:nvPr/>
          </p:nvSpPr>
          <p:spPr>
            <a:xfrm rot="5400000">
              <a:off x="15287562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35DBFD-80B0-FD43-9B7B-F0BE0BED404B}"/>
                </a:ext>
              </a:extLst>
            </p:cNvPr>
            <p:cNvSpPr txBox="1"/>
            <p:nvPr/>
          </p:nvSpPr>
          <p:spPr>
            <a:xfrm>
              <a:off x="3389111" y="5790812"/>
              <a:ext cx="1197386" cy="154955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105DC7F-490E-E84E-9AF4-D278925D25A3}"/>
              </a:ext>
            </a:extLst>
          </p:cNvPr>
          <p:cNvSpPr txBox="1">
            <a:spLocks/>
          </p:cNvSpPr>
          <p:nvPr/>
        </p:nvSpPr>
        <p:spPr>
          <a:xfrm>
            <a:off x="0" y="1162050"/>
            <a:ext cx="6267450" cy="1123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800" b="1">
                <a:latin typeface="Eurostile" panose="020B0504020202050204" pitchFamily="34" charset="77"/>
              </a:rPr>
              <a:t>Etiqueta SVG</a:t>
            </a:r>
          </a:p>
        </p:txBody>
      </p:sp>
    </p:spTree>
    <p:extLst>
      <p:ext uri="{BB962C8B-B14F-4D97-AF65-F5344CB8AC3E}">
        <p14:creationId xmlns:p14="http://schemas.microsoft.com/office/powerpoint/2010/main" val="135284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1826-F46D-9847-B9EC-B3C0043E90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ES_tradnl" b="1">
                <a:latin typeface="Eurostile" panose="020B0504020202050204" pitchFamily="34" charset="77"/>
              </a:rPr>
              <a:t>Sistema de coordenadas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54FBF-9D7B-1A4E-AE26-8164C503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115671"/>
            <a:ext cx="11760200" cy="3810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9CD2149-CD0E-BB4F-9FB6-F52218565381}"/>
              </a:ext>
            </a:extLst>
          </p:cNvPr>
          <p:cNvGrpSpPr/>
          <p:nvPr/>
        </p:nvGrpSpPr>
        <p:grpSpPr>
          <a:xfrm>
            <a:off x="7859949" y="234233"/>
            <a:ext cx="3960957" cy="437745"/>
            <a:chOff x="3124200" y="5563826"/>
            <a:chExt cx="18129250" cy="20035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757911-8552-FC43-9E33-4ED2ECDC076A}"/>
                </a:ext>
              </a:extLst>
            </p:cNvPr>
            <p:cNvCxnSpPr>
              <a:cxnSpLocks/>
            </p:cNvCxnSpPr>
            <p:nvPr/>
          </p:nvCxnSpPr>
          <p:spPr>
            <a:xfrm>
              <a:off x="3987800" y="6565600"/>
              <a:ext cx="323691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01E4B576-304E-2E4C-9F75-7FFFB19DCBB2}"/>
                </a:ext>
              </a:extLst>
            </p:cNvPr>
            <p:cNvSpPr/>
            <p:nvPr/>
          </p:nvSpPr>
          <p:spPr>
            <a:xfrm rot="5400000">
              <a:off x="2986024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1A86EB4-301F-434E-BDA6-39207CD3A697}"/>
                </a:ext>
              </a:extLst>
            </p:cNvPr>
            <p:cNvSpPr/>
            <p:nvPr/>
          </p:nvSpPr>
          <p:spPr>
            <a:xfrm rot="5400000">
              <a:off x="11187048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9686FCFE-4299-C940-9F40-D08CB6E39D2F}"/>
                </a:ext>
              </a:extLst>
            </p:cNvPr>
            <p:cNvSpPr/>
            <p:nvPr/>
          </p:nvSpPr>
          <p:spPr>
            <a:xfrm rot="5400000">
              <a:off x="7086536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A64C8AC9-56D7-6846-BDFE-50CF1A08FC20}"/>
                </a:ext>
              </a:extLst>
            </p:cNvPr>
            <p:cNvSpPr/>
            <p:nvPr/>
          </p:nvSpPr>
          <p:spPr>
            <a:xfrm rot="5400000">
              <a:off x="19388074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34C5770E-B134-6C44-8BBF-D8B49DF60C84}"/>
                </a:ext>
              </a:extLst>
            </p:cNvPr>
            <p:cNvSpPr/>
            <p:nvPr/>
          </p:nvSpPr>
          <p:spPr>
            <a:xfrm rot="5400000">
              <a:off x="15287562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241349-DCF3-4648-AB1F-6A90026CBD70}"/>
                </a:ext>
              </a:extLst>
            </p:cNvPr>
            <p:cNvSpPr txBox="1"/>
            <p:nvPr/>
          </p:nvSpPr>
          <p:spPr>
            <a:xfrm>
              <a:off x="3389111" y="5790812"/>
              <a:ext cx="1197386" cy="154955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3D9B-0091-AE4C-93F8-C088D721E6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ES_tradnl" b="1">
                <a:latin typeface="Eurostile" panose="020B0504020202050204" pitchFamily="34" charset="77"/>
              </a:rPr>
              <a:t>Tipos de elementos gráficos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273ED-4267-8E45-A22F-710042FE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11825"/>
            <a:ext cx="114300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F07314-B9ED-224A-B4CB-A714C53C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48" y="4437812"/>
            <a:ext cx="7747000" cy="17907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74F817-33A9-334F-8AFA-7CE6DCA30C8F}"/>
              </a:ext>
            </a:extLst>
          </p:cNvPr>
          <p:cNvGrpSpPr/>
          <p:nvPr/>
        </p:nvGrpSpPr>
        <p:grpSpPr>
          <a:xfrm>
            <a:off x="7859949" y="234233"/>
            <a:ext cx="3960957" cy="437745"/>
            <a:chOff x="3124200" y="5563826"/>
            <a:chExt cx="18129250" cy="200355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6E0A053-A3D3-9144-8B16-535BF9A83F80}"/>
                </a:ext>
              </a:extLst>
            </p:cNvPr>
            <p:cNvCxnSpPr>
              <a:cxnSpLocks/>
            </p:cNvCxnSpPr>
            <p:nvPr/>
          </p:nvCxnSpPr>
          <p:spPr>
            <a:xfrm>
              <a:off x="3987800" y="6565600"/>
              <a:ext cx="323691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F421DD95-9053-1447-8333-D403DD048044}"/>
                </a:ext>
              </a:extLst>
            </p:cNvPr>
            <p:cNvSpPr/>
            <p:nvPr/>
          </p:nvSpPr>
          <p:spPr>
            <a:xfrm rot="5400000">
              <a:off x="2986024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A0F95A69-D1DB-AF4A-8357-FDBE1579F8E0}"/>
                </a:ext>
              </a:extLst>
            </p:cNvPr>
            <p:cNvSpPr/>
            <p:nvPr/>
          </p:nvSpPr>
          <p:spPr>
            <a:xfrm rot="5400000">
              <a:off x="11187048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6C2F47FE-1D85-AC4C-BD33-0E3704482988}"/>
                </a:ext>
              </a:extLst>
            </p:cNvPr>
            <p:cNvSpPr/>
            <p:nvPr/>
          </p:nvSpPr>
          <p:spPr>
            <a:xfrm rot="5400000">
              <a:off x="7086536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2C1DF01B-2B78-D947-AD10-3557068CCD2B}"/>
                </a:ext>
              </a:extLst>
            </p:cNvPr>
            <p:cNvSpPr/>
            <p:nvPr/>
          </p:nvSpPr>
          <p:spPr>
            <a:xfrm rot="5400000">
              <a:off x="19388074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68EBC921-2AA3-2E4C-987D-6B05687E8812}"/>
                </a:ext>
              </a:extLst>
            </p:cNvPr>
            <p:cNvSpPr/>
            <p:nvPr/>
          </p:nvSpPr>
          <p:spPr>
            <a:xfrm rot="5400000">
              <a:off x="15287562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9586F5-9F90-D640-9801-949FCEA783CA}"/>
                </a:ext>
              </a:extLst>
            </p:cNvPr>
            <p:cNvSpPr txBox="1"/>
            <p:nvPr/>
          </p:nvSpPr>
          <p:spPr>
            <a:xfrm>
              <a:off x="3389111" y="5790812"/>
              <a:ext cx="1197386" cy="154955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11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3D9B-0091-AE4C-93F8-C088D721E6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s-ES_tradnl" b="1">
                <a:latin typeface="Eurostile" panose="020B0504020202050204" pitchFamily="34" charset="77"/>
              </a:rPr>
              <a:t>Tipos de elementos gráficos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9D7DA-A898-A243-A18F-94ACA59B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9294"/>
            <a:ext cx="12192000" cy="1237766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30A6FFCA-4263-F944-BDDC-BBCBD5B0A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25666"/>
            <a:ext cx="12192000" cy="2167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00A85-7F03-2C4D-8E25-57EEC69C17CD}"/>
              </a:ext>
            </a:extLst>
          </p:cNvPr>
          <p:cNvSpPr txBox="1"/>
          <p:nvPr/>
        </p:nvSpPr>
        <p:spPr>
          <a:xfrm>
            <a:off x="179294" y="3902256"/>
            <a:ext cx="2615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err="1"/>
              <a:t>Path</a:t>
            </a:r>
            <a:r>
              <a:rPr lang="es-ES_tradnl" sz="3200" b="1"/>
              <a:t>:  </a:t>
            </a:r>
            <a:r>
              <a:rPr lang="es-ES_tradnl" sz="2800" err="1">
                <a:latin typeface="Arial" panose="020B0604020202020204" pitchFamily="34" charset="0"/>
                <a:cs typeface="Arial" panose="020B0604020202020204" pitchFamily="34" charset="0"/>
              </a:rPr>
              <a:t>Polilinea</a:t>
            </a:r>
            <a:endParaRPr lang="es-ES_tradnl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DAFA15-295D-B44D-8EE9-0E73D464550D}"/>
              </a:ext>
            </a:extLst>
          </p:cNvPr>
          <p:cNvGrpSpPr/>
          <p:nvPr/>
        </p:nvGrpSpPr>
        <p:grpSpPr>
          <a:xfrm>
            <a:off x="7859949" y="234233"/>
            <a:ext cx="3960957" cy="437745"/>
            <a:chOff x="3124200" y="5563826"/>
            <a:chExt cx="18129250" cy="200355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48F4DD-A845-8748-8ABB-4C4CEE074D5D}"/>
                </a:ext>
              </a:extLst>
            </p:cNvPr>
            <p:cNvCxnSpPr>
              <a:cxnSpLocks/>
            </p:cNvCxnSpPr>
            <p:nvPr/>
          </p:nvCxnSpPr>
          <p:spPr>
            <a:xfrm>
              <a:off x="3987800" y="6565600"/>
              <a:ext cx="323691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EF7E47C-E4CB-1147-B14A-DB71AC41D449}"/>
                </a:ext>
              </a:extLst>
            </p:cNvPr>
            <p:cNvSpPr/>
            <p:nvPr/>
          </p:nvSpPr>
          <p:spPr>
            <a:xfrm rot="5400000">
              <a:off x="2986024" y="5702002"/>
              <a:ext cx="2003552" cy="1727200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5AD6C4D6-1162-8345-8BB7-EA3BE3BD83C4}"/>
                </a:ext>
              </a:extLst>
            </p:cNvPr>
            <p:cNvSpPr/>
            <p:nvPr/>
          </p:nvSpPr>
          <p:spPr>
            <a:xfrm rot="5400000">
              <a:off x="11187048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36E8E26F-EBF5-964E-9E54-47F6A68E4A7F}"/>
                </a:ext>
              </a:extLst>
            </p:cNvPr>
            <p:cNvSpPr/>
            <p:nvPr/>
          </p:nvSpPr>
          <p:spPr>
            <a:xfrm rot="5400000">
              <a:off x="7086536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1413B605-DDBE-5D4B-8507-B0B99364E508}"/>
                </a:ext>
              </a:extLst>
            </p:cNvPr>
            <p:cNvSpPr/>
            <p:nvPr/>
          </p:nvSpPr>
          <p:spPr>
            <a:xfrm rot="5400000">
              <a:off x="19388074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C6265843-D238-9447-BB2F-AAF12527E625}"/>
                </a:ext>
              </a:extLst>
            </p:cNvPr>
            <p:cNvSpPr/>
            <p:nvPr/>
          </p:nvSpPr>
          <p:spPr>
            <a:xfrm rot="5400000">
              <a:off x="15287562" y="5702002"/>
              <a:ext cx="2003552" cy="1727200"/>
            </a:xfrm>
            <a:prstGeom prst="hexagon">
              <a:avLst/>
            </a:pr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361F25-A3FB-BE4C-9C4A-D84444F89FEC}"/>
                </a:ext>
              </a:extLst>
            </p:cNvPr>
            <p:cNvSpPr txBox="1"/>
            <p:nvPr/>
          </p:nvSpPr>
          <p:spPr>
            <a:xfrm>
              <a:off x="3389111" y="5790812"/>
              <a:ext cx="1197386" cy="154955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06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A0D271-AF27-B846-AB30-D7EA5235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Ejercicio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58E70-127A-3944-99BD-1B0708C22A78}"/>
              </a:ext>
            </a:extLst>
          </p:cNvPr>
          <p:cNvSpPr/>
          <p:nvPr/>
        </p:nvSpPr>
        <p:spPr>
          <a:xfrm>
            <a:off x="579408" y="1590120"/>
            <a:ext cx="6563264" cy="5003323"/>
          </a:xfrm>
          <a:prstGeom prst="rect">
            <a:avLst/>
          </a:prstGeom>
          <a:solidFill>
            <a:schemeClr val="tx1">
              <a:alpha val="6792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2400" b="1"/>
          </a:p>
          <a:p>
            <a:endParaRPr lang="es-ES_tradnl" sz="2400" b="1"/>
          </a:p>
          <a:p>
            <a:r>
              <a:rPr lang="es-ES_tradnl" sz="2400" b="1"/>
              <a:t>Enunciado</a:t>
            </a:r>
            <a:r>
              <a:rPr lang="es-ES_tradnl"/>
              <a:t>:</a:t>
            </a:r>
          </a:p>
          <a:p>
            <a:r>
              <a:rPr lang="es-ES_tradnl"/>
              <a:t>Trastear con los archivos y con la etiqueta SVG.</a:t>
            </a:r>
          </a:p>
          <a:p>
            <a:pPr marL="342900" indent="-342900">
              <a:buFont typeface="+mj-lt"/>
              <a:buAutoNum type="arabicPeriod"/>
            </a:pPr>
            <a:endParaRPr lang="es-ES_tradnl" sz="2400"/>
          </a:p>
          <a:p>
            <a:endParaRPr lang="es-ES_tradnl" sz="2400" b="1"/>
          </a:p>
        </p:txBody>
      </p:sp>
    </p:spTree>
    <p:extLst>
      <p:ext uri="{BB962C8B-B14F-4D97-AF65-F5344CB8AC3E}">
        <p14:creationId xmlns:p14="http://schemas.microsoft.com/office/powerpoint/2010/main" val="241389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AAEF-6603-A34B-93BC-12715A61C43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s-ES_tradnl" b="1" err="1">
                <a:latin typeface="Eurostile" panose="020B0504020202050204" pitchFamily="34" charset="77"/>
              </a:rPr>
              <a:t>Groups</a:t>
            </a:r>
            <a:r>
              <a:rPr lang="es-ES_tradnl" b="1">
                <a:latin typeface="Eurostile" panose="020B0504020202050204" pitchFamily="34" charset="77"/>
              </a:rPr>
              <a:t>, </a:t>
            </a:r>
            <a:r>
              <a:rPr lang="es-ES_tradnl" b="1" err="1">
                <a:latin typeface="Eurostile" panose="020B0504020202050204" pitchFamily="34" charset="77"/>
              </a:rPr>
              <a:t>select</a:t>
            </a:r>
            <a:r>
              <a:rPr lang="es-ES_tradnl" b="1">
                <a:latin typeface="Eurostile" panose="020B0504020202050204" pitchFamily="34" charset="77"/>
              </a:rPr>
              <a:t>, </a:t>
            </a:r>
            <a:r>
              <a:rPr lang="es-ES_tradnl" b="1" err="1">
                <a:latin typeface="Eurostile" panose="020B0504020202050204" pitchFamily="34" charset="77"/>
              </a:rPr>
              <a:t>append</a:t>
            </a:r>
            <a:r>
              <a:rPr lang="es-ES_tradnl" b="1">
                <a:latin typeface="Eurostile" panose="020B0504020202050204" pitchFamily="34" charset="77"/>
              </a:rPr>
              <a:t>, </a:t>
            </a:r>
            <a:r>
              <a:rPr lang="es-ES_tradnl" b="1" err="1">
                <a:latin typeface="Eurostile" panose="020B0504020202050204" pitchFamily="34" charset="77"/>
              </a:rPr>
              <a:t>attr</a:t>
            </a:r>
            <a:r>
              <a:rPr lang="es-ES_tradnl" b="1">
                <a:latin typeface="Eurostile" panose="020B0504020202050204" pitchFamily="34" charset="77"/>
              </a:rPr>
              <a:t>, </a:t>
            </a:r>
            <a:r>
              <a:rPr lang="es-ES_tradnl" b="1" err="1">
                <a:latin typeface="Eurostile" panose="020B0504020202050204" pitchFamily="34" charset="77"/>
              </a:rPr>
              <a:t>remove</a:t>
            </a:r>
            <a:endParaRPr lang="es-ES_tradnl" b="1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208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41E6A-485E-E24F-A94B-AF3AA23DC586}"/>
              </a:ext>
            </a:extLst>
          </p:cNvPr>
          <p:cNvSpPr txBox="1"/>
          <p:nvPr/>
        </p:nvSpPr>
        <p:spPr>
          <a:xfrm>
            <a:off x="342900" y="3075057"/>
            <a:ext cx="7303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800" b="1">
                <a:latin typeface="Eurostile" panose="020B0504020202050204" pitchFamily="34" charset="77"/>
                <a:cs typeface="EucrosiaUPC" panose="020B0604020202020204" pitchFamily="34" charset="0"/>
              </a:rPr>
              <a:t>Parte 1: </a:t>
            </a:r>
            <a:r>
              <a:rPr lang="es-ES_tradnl" sz="4800">
                <a:latin typeface="Eurostile" panose="020B0504020202050204" pitchFamily="34" charset="77"/>
                <a:cs typeface="EucrosiaUPC" panose="020B0604020202020204" pitchFamily="34" charset="0"/>
              </a:rPr>
              <a:t>Principios básicos</a:t>
            </a:r>
          </a:p>
        </p:txBody>
      </p:sp>
    </p:spTree>
    <p:extLst>
      <p:ext uri="{BB962C8B-B14F-4D97-AF65-F5344CB8AC3E}">
        <p14:creationId xmlns:p14="http://schemas.microsoft.com/office/powerpoint/2010/main" val="2157170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F571-2AE8-C84E-B4A1-42E48A7D933C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err="1">
                <a:latin typeface="Eurostile" panose="020B0504020202050204" pitchFamily="34" charset="77"/>
              </a:rPr>
              <a:t>select</a:t>
            </a:r>
            <a:r>
              <a:rPr lang="es-ES_tradnl" b="1">
                <a:latin typeface="Eurostile" panose="020B0504020202050204" pitchFamily="34" charset="77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8C7C3-303E-A841-A625-91821E3F478A}"/>
              </a:ext>
            </a:extLst>
          </p:cNvPr>
          <p:cNvSpPr txBox="1"/>
          <p:nvPr/>
        </p:nvSpPr>
        <p:spPr>
          <a:xfrm>
            <a:off x="778213" y="3244334"/>
            <a:ext cx="1025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>
                <a:latin typeface="Eurostile" panose="020B0504020202050204" pitchFamily="34" charset="77"/>
              </a:rPr>
              <a:t>Selecciona elementos del DOM</a:t>
            </a:r>
          </a:p>
          <a:p>
            <a:r>
              <a:rPr lang="es-ES_tradnl" sz="2400">
                <a:latin typeface="Eurostile" panose="020B0504020202050204" pitchFamily="34" charset="77"/>
              </a:rPr>
              <a:t>Usa sintaxis CSS</a:t>
            </a:r>
          </a:p>
          <a:p>
            <a:r>
              <a:rPr lang="es-ES_tradnl" sz="2400">
                <a:latin typeface="Eurostile" panose="020B0504020202050204" pitchFamily="34" charset="77"/>
              </a:rPr>
              <a:t>Se pueden encadenar</a:t>
            </a:r>
          </a:p>
          <a:p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8E43-634A-3441-8675-01E4EC38FC8A}"/>
              </a:ext>
            </a:extLst>
          </p:cNvPr>
          <p:cNvSpPr txBox="1"/>
          <p:nvPr/>
        </p:nvSpPr>
        <p:spPr>
          <a:xfrm>
            <a:off x="2295728" y="5170269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containerDiv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= d3.select(”#chart”)</a:t>
            </a:r>
          </a:p>
        </p:txBody>
      </p:sp>
    </p:spTree>
    <p:extLst>
      <p:ext uri="{BB962C8B-B14F-4D97-AF65-F5344CB8AC3E}">
        <p14:creationId xmlns:p14="http://schemas.microsoft.com/office/powerpoint/2010/main" val="140244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F571-2AE8-C84E-B4A1-42E48A7D933C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err="1">
                <a:latin typeface="Eurostile" panose="020B0504020202050204" pitchFamily="34" charset="77"/>
              </a:rPr>
              <a:t>append</a:t>
            </a:r>
            <a:r>
              <a:rPr lang="es-ES_tradnl" b="1">
                <a:latin typeface="Eurostile" panose="020B0504020202050204" pitchFamily="34" charset="77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8C7C3-303E-A841-A625-91821E3F478A}"/>
              </a:ext>
            </a:extLst>
          </p:cNvPr>
          <p:cNvSpPr txBox="1"/>
          <p:nvPr/>
        </p:nvSpPr>
        <p:spPr>
          <a:xfrm>
            <a:off x="778213" y="3244334"/>
            <a:ext cx="10252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>
                <a:latin typeface="Eurostile" panose="020B0504020202050204" pitchFamily="34" charset="77"/>
              </a:rPr>
              <a:t>Se llama sobre una selección</a:t>
            </a:r>
          </a:p>
          <a:p>
            <a:r>
              <a:rPr lang="es-ES_tradnl" sz="2400">
                <a:latin typeface="Eurostile" panose="020B0504020202050204" pitchFamily="34" charset="77"/>
              </a:rPr>
              <a:t>Añade etiquetas dentro de la última selección y sitúa el ámbito en esa etiqueta.</a:t>
            </a:r>
          </a:p>
          <a:p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8E43-634A-3441-8675-01E4EC38FC8A}"/>
              </a:ext>
            </a:extLst>
          </p:cNvPr>
          <p:cNvSpPr txBox="1"/>
          <p:nvPr/>
        </p:nvSpPr>
        <p:spPr>
          <a:xfrm>
            <a:off x="2295728" y="5170269"/>
            <a:ext cx="783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= d3.select(”#chart”).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7591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F571-2AE8-C84E-B4A1-42E48A7D933C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err="1">
                <a:latin typeface="Eurostile" panose="020B0504020202050204" pitchFamily="34" charset="77"/>
              </a:rPr>
              <a:t>attr</a:t>
            </a:r>
            <a:r>
              <a:rPr lang="es-ES_tradnl" b="1">
                <a:latin typeface="Eurostile" panose="020B0504020202050204" pitchFamily="34" charset="77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8C7C3-303E-A841-A625-91821E3F478A}"/>
              </a:ext>
            </a:extLst>
          </p:cNvPr>
          <p:cNvSpPr txBox="1"/>
          <p:nvPr/>
        </p:nvSpPr>
        <p:spPr>
          <a:xfrm>
            <a:off x="778213" y="3244334"/>
            <a:ext cx="10252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>
                <a:latin typeface="Eurostile" panose="020B0504020202050204" pitchFamily="34" charset="77"/>
              </a:rPr>
              <a:t>Se llama sobre una selección</a:t>
            </a:r>
          </a:p>
          <a:p>
            <a:r>
              <a:rPr lang="es-ES_tradnl" sz="2400">
                <a:latin typeface="Eurostile" panose="020B0504020202050204" pitchFamily="34" charset="77"/>
              </a:rPr>
              <a:t>Añade un atributo a la etiqueta</a:t>
            </a:r>
          </a:p>
          <a:p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8E43-634A-3441-8675-01E4EC38FC8A}"/>
              </a:ext>
            </a:extLst>
          </p:cNvPr>
          <p:cNvSpPr txBox="1"/>
          <p:nvPr/>
        </p:nvSpPr>
        <p:spPr>
          <a:xfrm>
            <a:off x="566281" y="4995172"/>
            <a:ext cx="1105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= d3.select(”#chart”).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’, 600)</a:t>
            </a:r>
          </a:p>
        </p:txBody>
      </p:sp>
    </p:spTree>
    <p:extLst>
      <p:ext uri="{BB962C8B-B14F-4D97-AF65-F5344CB8AC3E}">
        <p14:creationId xmlns:p14="http://schemas.microsoft.com/office/powerpoint/2010/main" val="233270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F571-2AE8-C84E-B4A1-42E48A7D933C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err="1">
                <a:latin typeface="Eurostile" panose="020B0504020202050204" pitchFamily="34" charset="77"/>
              </a:rPr>
              <a:t>remove</a:t>
            </a:r>
            <a:r>
              <a:rPr lang="es-ES_tradnl" b="1">
                <a:latin typeface="Eurostile" panose="020B0504020202050204" pitchFamily="34" charset="77"/>
              </a:rPr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8C7C3-303E-A841-A625-91821E3F478A}"/>
              </a:ext>
            </a:extLst>
          </p:cNvPr>
          <p:cNvSpPr txBox="1"/>
          <p:nvPr/>
        </p:nvSpPr>
        <p:spPr>
          <a:xfrm>
            <a:off x="778213" y="3244334"/>
            <a:ext cx="1025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>
                <a:latin typeface="Eurostile" panose="020B0504020202050204" pitchFamily="34" charset="77"/>
              </a:rPr>
              <a:t>Sobre una selección, se elimina el contenido de la misma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8E43-634A-3441-8675-01E4EC38FC8A}"/>
              </a:ext>
            </a:extLst>
          </p:cNvPr>
          <p:cNvSpPr txBox="1"/>
          <p:nvPr/>
        </p:nvSpPr>
        <p:spPr>
          <a:xfrm>
            <a:off x="566281" y="4995172"/>
            <a:ext cx="11059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= d3.select(”#chart”).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”).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’, 600)</a:t>
            </a:r>
          </a:p>
          <a:p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svg.remove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() // esto elimina la etiqueta 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 entera.</a:t>
            </a:r>
          </a:p>
        </p:txBody>
      </p:sp>
    </p:spTree>
    <p:extLst>
      <p:ext uri="{BB962C8B-B14F-4D97-AF65-F5344CB8AC3E}">
        <p14:creationId xmlns:p14="http://schemas.microsoft.com/office/powerpoint/2010/main" val="236710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F571-2AE8-C84E-B4A1-42E48A7D933C}"/>
              </a:ext>
            </a:extLst>
          </p:cNvPr>
          <p:cNvSpPr txBox="1">
            <a:spLocks/>
          </p:cNvSpPr>
          <p:nvPr/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>
                <a:latin typeface="Eurostile" panose="020B0504020202050204" pitchFamily="34" charset="77"/>
              </a:rPr>
              <a:t>Grupos: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8C7C3-303E-A841-A625-91821E3F478A}"/>
              </a:ext>
            </a:extLst>
          </p:cNvPr>
          <p:cNvSpPr txBox="1"/>
          <p:nvPr/>
        </p:nvSpPr>
        <p:spPr>
          <a:xfrm>
            <a:off x="778213" y="3244334"/>
            <a:ext cx="10252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>
                <a:latin typeface="Eurostile" panose="020B0504020202050204" pitchFamily="34" charset="77"/>
              </a:rPr>
              <a:t>Tipo de etiqueta que se usa para agrupar otras para poder aplicarles propiedades a todas juntas. </a:t>
            </a:r>
          </a:p>
          <a:p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8E43-634A-3441-8675-01E4EC38FC8A}"/>
              </a:ext>
            </a:extLst>
          </p:cNvPr>
          <p:cNvSpPr txBox="1"/>
          <p:nvPr/>
        </p:nvSpPr>
        <p:spPr>
          <a:xfrm>
            <a:off x="1822765" y="4975716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svg.append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(“g”).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(“id”, ”</a:t>
            </a:r>
            <a:r>
              <a:rPr lang="es-ES_tradnl" sz="2400" err="1">
                <a:latin typeface="Consolas" panose="020B0609020204030204" pitchFamily="49" charset="0"/>
                <a:cs typeface="Consolas" panose="020B0609020204030204" pitchFamily="49" charset="0"/>
              </a:rPr>
              <a:t>elementGroup</a:t>
            </a:r>
            <a:r>
              <a:rPr lang="es-ES_tradnl" sz="240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25675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5DA6-C528-3245-BFD4-AEBD00BB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Ejercicio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05B68-D99C-9B45-B614-25F406D0C047}"/>
              </a:ext>
            </a:extLst>
          </p:cNvPr>
          <p:cNvSpPr/>
          <p:nvPr/>
        </p:nvSpPr>
        <p:spPr>
          <a:xfrm>
            <a:off x="579408" y="1590120"/>
            <a:ext cx="6563264" cy="5003323"/>
          </a:xfrm>
          <a:prstGeom prst="rect">
            <a:avLst/>
          </a:prstGeom>
          <a:solidFill>
            <a:schemeClr val="tx1">
              <a:alpha val="6792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_tradnl" sz="2400" b="1"/>
          </a:p>
          <a:p>
            <a:endParaRPr lang="es-ES_tradnl" sz="2400" b="1"/>
          </a:p>
          <a:p>
            <a:r>
              <a:rPr lang="es-ES_tradnl" sz="2400" b="1"/>
              <a:t>Enunciado</a:t>
            </a:r>
            <a:r>
              <a:rPr lang="es-ES_tradnl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/>
              <a:t>Crear botón que añada círculos en posiciones aleatorias en un </a:t>
            </a:r>
            <a:r>
              <a:rPr lang="es-ES_tradnl" err="1"/>
              <a:t>svg</a:t>
            </a:r>
            <a:r>
              <a:rPr lang="es-ES_tradnl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ES_tradnl"/>
          </a:p>
          <a:p>
            <a:endParaRPr lang="es-ES_tradnl"/>
          </a:p>
          <a:p>
            <a:r>
              <a:rPr lang="es-ES_tradnl" sz="2400" b="1"/>
              <a:t>Notas</a:t>
            </a:r>
            <a:r>
              <a:rPr lang="es-ES_tradnl"/>
              <a:t>:</a:t>
            </a:r>
          </a:p>
          <a:p>
            <a:r>
              <a:rPr lang="es-ES_tradnl"/>
              <a:t>No es importante ni el tamaño del </a:t>
            </a:r>
            <a:r>
              <a:rPr lang="es-ES_tradnl" err="1"/>
              <a:t>svg</a:t>
            </a:r>
            <a:r>
              <a:rPr lang="es-ES_tradnl"/>
              <a:t>, ni el nombre de las etiquetas. Basta con ajustarse al enunciado.</a:t>
            </a:r>
          </a:p>
          <a:p>
            <a:endParaRPr lang="es-ES_tradnl"/>
          </a:p>
          <a:p>
            <a:r>
              <a:rPr lang="es-ES_tradnl" sz="2400" b="1"/>
              <a:t>Ayuda</a:t>
            </a:r>
            <a:r>
              <a:rPr lang="es-ES_tradnl"/>
              <a:t>:</a:t>
            </a:r>
          </a:p>
          <a:p>
            <a:r>
              <a:rPr lang="es-ES_tradnl" err="1"/>
              <a:t>Math.random</a:t>
            </a:r>
            <a:r>
              <a:rPr lang="es-ES_tradnl"/>
              <a:t>() devuelve un </a:t>
            </a:r>
            <a:r>
              <a:rPr lang="es-ES_tradnl" err="1"/>
              <a:t>float</a:t>
            </a:r>
            <a:r>
              <a:rPr lang="es-ES_tradnl"/>
              <a:t> entre 0 y 1</a:t>
            </a:r>
          </a:p>
          <a:p>
            <a:endParaRPr lang="es-ES_tradnl" sz="2400"/>
          </a:p>
          <a:p>
            <a:endParaRPr lang="es-ES_tradnl" sz="2400" b="1"/>
          </a:p>
        </p:txBody>
      </p:sp>
    </p:spTree>
    <p:extLst>
      <p:ext uri="{BB962C8B-B14F-4D97-AF65-F5344CB8AC3E}">
        <p14:creationId xmlns:p14="http://schemas.microsoft.com/office/powerpoint/2010/main" val="238936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BFEC2E-B22B-394E-9E14-98D15308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3" y="3626612"/>
            <a:ext cx="10426700" cy="229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654151-0D6A-D943-9402-F73003DE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6267450" cy="1124712"/>
          </a:xfrm>
        </p:spPr>
        <p:txBody>
          <a:bodyPr anchor="b">
            <a:normAutofit fontScale="90000"/>
          </a:bodyPr>
          <a:lstStyle/>
          <a:p>
            <a:r>
              <a:rPr lang="es-ES_tradnl" sz="6000" b="1">
                <a:latin typeface="Eurostile" panose="020B0504020202050204" pitchFamily="34" charset="77"/>
              </a:rPr>
              <a:t>Visual Studio </a:t>
            </a:r>
            <a:r>
              <a:rPr lang="es-ES_tradnl" sz="6000" b="1" err="1">
                <a:latin typeface="Eurostile" panose="020B0504020202050204" pitchFamily="34" charset="77"/>
              </a:rPr>
              <a:t>Code</a:t>
            </a:r>
            <a:endParaRPr lang="es-ES_tradnl" sz="4800" b="1">
              <a:latin typeface="Eurostile" panose="020B050402020205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4D28-B4ED-AE4D-B9B2-B58F6A7A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10261465" cy="16814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sz="1800">
                <a:latin typeface="Eurostile" panose="020B0504020202050204" pitchFamily="34" charset="77"/>
                <a:ea typeface="Open Sans" panose="020B0306030504020204" pitchFamily="34" charset="0"/>
                <a:cs typeface="Open Sans" panose="020B0306030504020204" pitchFamily="34" charset="0"/>
              </a:rPr>
              <a:t>Servidor:</a:t>
            </a:r>
          </a:p>
          <a:p>
            <a:pPr marL="0" indent="0">
              <a:buNone/>
            </a:pPr>
            <a:r>
              <a:rPr lang="es-ES_tradnl" sz="1800" b="1" err="1">
                <a:latin typeface="Eurostile" panose="020B0504020202050204" pitchFamily="34" charset="77"/>
                <a:ea typeface="Open Sans" panose="020B0306030504020204" pitchFamily="34" charset="0"/>
                <a:cs typeface="Open Sans" panose="020B0306030504020204" pitchFamily="34" charset="0"/>
              </a:rPr>
              <a:t>python</a:t>
            </a:r>
            <a:r>
              <a:rPr lang="es-ES_tradnl" sz="1800" b="1">
                <a:latin typeface="Eurostile" panose="020B0504020202050204" pitchFamily="34" charset="77"/>
                <a:ea typeface="Open Sans" panose="020B0306030504020204" pitchFamily="34" charset="0"/>
                <a:cs typeface="Open Sans" panose="020B0306030504020204" pitchFamily="34" charset="0"/>
              </a:rPr>
              <a:t> –m </a:t>
            </a:r>
            <a:r>
              <a:rPr lang="es-ES_tradnl" sz="1800" b="1" err="1">
                <a:latin typeface="Eurostile" panose="020B0504020202050204" pitchFamily="34" charset="77"/>
                <a:ea typeface="Open Sans" panose="020B0306030504020204" pitchFamily="34" charset="0"/>
                <a:cs typeface="Open Sans" panose="020B0306030504020204" pitchFamily="34" charset="0"/>
              </a:rPr>
              <a:t>http.server</a:t>
            </a:r>
            <a:r>
              <a:rPr lang="es-ES_tradnl" sz="1800" b="1">
                <a:latin typeface="Eurostile" panose="020B0504020202050204" pitchFamily="34" charset="77"/>
                <a:ea typeface="Open Sans" panose="020B0306030504020204" pitchFamily="34" charset="0"/>
                <a:cs typeface="Open Sans" panose="020B0306030504020204" pitchFamily="34" charset="0"/>
              </a:rPr>
              <a:t> 8080</a:t>
            </a:r>
          </a:p>
          <a:p>
            <a:pPr marL="0" indent="0">
              <a:buNone/>
            </a:pPr>
            <a:endParaRPr lang="es-ES_tradnl" sz="1800">
              <a:latin typeface="Eurostile" panose="020B0504020202050204" pitchFamily="34" charset="77"/>
              <a:ea typeface="Open Sans" panose="020B0306030504020204" pitchFamily="34" charset="0"/>
              <a:cs typeface="Open Sans" panose="020B0306030504020204" pitchFamily="34" charset="0"/>
            </a:endParaRPr>
          </a:p>
          <a:p>
            <a:pPr marL="0" indent="0">
              <a:buNone/>
            </a:pPr>
            <a:r>
              <a:rPr lang="es-ES_tradnl" sz="1800">
                <a:latin typeface="Eurostile" panose="020B0504020202050204" pitchFamily="34" charset="77"/>
                <a:ea typeface="Open Sans" panose="020B0306030504020204" pitchFamily="34" charset="0"/>
                <a:cs typeface="Open Sans" panose="020B0306030504020204" pitchFamily="34" charset="0"/>
              </a:rPr>
              <a:t>CDN:</a:t>
            </a:r>
          </a:p>
          <a:p>
            <a:pPr marL="0" indent="0">
              <a:buNone/>
            </a:pPr>
            <a:endParaRPr lang="es-ES_tradnl" sz="1800">
              <a:latin typeface="Eurostile" panose="020B0504020202050204" pitchFamily="34" charset="77"/>
              <a:ea typeface="Open Sans" panose="020B0306030504020204" pitchFamily="34" charset="0"/>
              <a:cs typeface="Open Sans" panose="020B0306030504020204" pitchFamily="34" charset="0"/>
            </a:endParaRPr>
          </a:p>
          <a:p>
            <a:pPr marL="0" indent="0">
              <a:buNone/>
            </a:pPr>
            <a:endParaRPr lang="es-ES_tradnl" sz="1800">
              <a:latin typeface="Eurostile" panose="020B0504020202050204" pitchFamily="34" charset="77"/>
              <a:ea typeface="Open Sans" panose="020B0306030504020204" pitchFamily="34" charset="0"/>
              <a:cs typeface="Open Sans" panose="020B0306030504020204" pitchFamily="34" charset="0"/>
            </a:endParaRPr>
          </a:p>
          <a:p>
            <a:pPr marL="0" indent="0">
              <a:buNone/>
            </a:pPr>
            <a:endParaRPr lang="es-ES_tradnl" sz="1800">
              <a:latin typeface="Eurostile" panose="020B0504020202050204" pitchFamily="34" charset="77"/>
              <a:ea typeface="Open Sans" panose="020B0306030504020204" pitchFamily="34" charset="0"/>
              <a:cs typeface="Open Sans" panose="020B03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9A62B-D9B0-744D-98CC-D117171BF05A}"/>
              </a:ext>
            </a:extLst>
          </p:cNvPr>
          <p:cNvSpPr txBox="1"/>
          <p:nvPr/>
        </p:nvSpPr>
        <p:spPr>
          <a:xfrm>
            <a:off x="371093" y="6211018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Consolas" panose="020B0609020204030204" pitchFamily="49" charset="0"/>
                <a:ea typeface="Open Sans" panose="020B0306030504020204" pitchFamily="34" charset="0"/>
                <a:cs typeface="Consolas" panose="020B0609020204030204" pitchFamily="49" charset="0"/>
              </a:rPr>
              <a:t>CDN : </a:t>
            </a:r>
            <a:r>
              <a:rPr lang="es-ES_tradnl">
                <a:latin typeface="Consolas" panose="020B0609020204030204" pitchFamily="49" charset="0"/>
                <a:ea typeface="Open Sans" panose="020B0306030504020204" pitchFamily="34" charset="0"/>
                <a:cs typeface="Consolas" panose="020B0609020204030204" pitchFamily="49" charset="0"/>
                <a:hlinkClick r:id="rId4"/>
              </a:rPr>
              <a:t>https://cdnjs.com/libraries/d3</a:t>
            </a:r>
            <a:endParaRPr lang="es-ES_tradnl">
              <a:latin typeface="Consolas" panose="020B0609020204030204" pitchFamily="49" charset="0"/>
              <a:ea typeface="Open Sans" panose="020B03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F335-8FB5-FF49-9363-5671689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>
                <a:latin typeface="Eurostile" panose="020B0504020202050204" pitchFamily="34" charset="77"/>
              </a:rPr>
              <a:t>Estructura de una 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8636-086C-294B-A436-D1BFC090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>
                <a:latin typeface="Eurostile" panose="020B0504020202050204" pitchFamily="34" charset="77"/>
              </a:rPr>
              <a:t>Dónde vamos a usar nuestras gráficas?</a:t>
            </a:r>
          </a:p>
          <a:p>
            <a:pPr lvl="1"/>
            <a:r>
              <a:rPr lang="es-ES_tradnl">
                <a:latin typeface="Eurostile" panose="020B0504020202050204" pitchFamily="34" charset="77"/>
              </a:rPr>
              <a:t>Insertadas en contenedores (web </a:t>
            </a:r>
            <a:r>
              <a:rPr lang="es-ES_tradnl" err="1">
                <a:latin typeface="Eurostile" panose="020B0504020202050204" pitchFamily="34" charset="77"/>
              </a:rPr>
              <a:t>component</a:t>
            </a:r>
            <a:r>
              <a:rPr lang="es-ES_tradnl">
                <a:latin typeface="Eurostile" panose="020B0504020202050204" pitchFamily="34" charset="77"/>
              </a:rPr>
              <a:t>)</a:t>
            </a:r>
          </a:p>
          <a:p>
            <a:pPr lvl="1"/>
            <a:r>
              <a:rPr lang="es-ES_tradnl" b="1">
                <a:latin typeface="Eurostile" panose="020B0504020202050204" pitchFamily="34" charset="77"/>
              </a:rPr>
              <a:t>Individualmente</a:t>
            </a:r>
          </a:p>
          <a:p>
            <a:endParaRPr lang="es-ES_tradnl">
              <a:latin typeface="Eurostile" panose="020B0504020202050204" pitchFamily="34" charset="77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s-ES_tradnl">
                <a:latin typeface="Eurostile" panose="020B0504020202050204" pitchFamily="34" charset="77"/>
              </a:rPr>
              <a:t>Estructura del directorio:</a:t>
            </a:r>
          </a:p>
          <a:p>
            <a:pPr lvl="1"/>
            <a:r>
              <a:rPr lang="es-ES_tradnl" err="1">
                <a:latin typeface="Eurostile" panose="020B0504020202050204" pitchFamily="34" charset="77"/>
              </a:rPr>
              <a:t>Html</a:t>
            </a:r>
            <a:endParaRPr lang="es-ES_tradnl">
              <a:latin typeface="Eurostile" panose="020B0504020202050204" pitchFamily="34" charset="77"/>
            </a:endParaRPr>
          </a:p>
          <a:p>
            <a:pPr lvl="1"/>
            <a:r>
              <a:rPr lang="es-ES_tradnl" err="1">
                <a:latin typeface="Eurostile" panose="020B0504020202050204" pitchFamily="34" charset="77"/>
              </a:rPr>
              <a:t>Css</a:t>
            </a:r>
            <a:endParaRPr lang="es-ES_tradnl">
              <a:latin typeface="Eurostile" panose="020B0504020202050204" pitchFamily="34" charset="77"/>
            </a:endParaRPr>
          </a:p>
          <a:p>
            <a:pPr lvl="1"/>
            <a:r>
              <a:rPr lang="es-ES_tradnl" err="1">
                <a:latin typeface="Eurostile" panose="020B0504020202050204" pitchFamily="34" charset="77"/>
              </a:rPr>
              <a:t>Js</a:t>
            </a:r>
            <a:endParaRPr lang="es-ES_tradnl">
              <a:latin typeface="Eurostile" panose="020B0504020202050204" pitchFamily="34" charset="77"/>
            </a:endParaRPr>
          </a:p>
          <a:p>
            <a:pPr lvl="1"/>
            <a:r>
              <a:rPr lang="es-ES_tradnl">
                <a:latin typeface="Eurostile" panose="020B0504020202050204" pitchFamily="34" charset="77"/>
              </a:rPr>
              <a:t>Data</a:t>
            </a:r>
          </a:p>
          <a:p>
            <a:endParaRPr lang="es-ES_tradnl">
              <a:latin typeface="Eurostile" panose="020B050402020205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621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E2D7-7510-14EE-6423-A2B535F4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2BE7-70D4-FD68-2597-557EAB67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/>
              <a:t>Secciones</a:t>
            </a:r>
          </a:p>
          <a:p>
            <a:pPr lvl="1"/>
            <a:r>
              <a:rPr lang="es-ES_tradnl" err="1"/>
              <a:t>Html</a:t>
            </a:r>
            <a:endParaRPr lang="es-ES_tradnl"/>
          </a:p>
          <a:p>
            <a:pPr lvl="1"/>
            <a:r>
              <a:rPr lang="es-ES_tradnl"/>
              <a:t>Head:</a:t>
            </a:r>
          </a:p>
          <a:p>
            <a:pPr lvl="2"/>
            <a:r>
              <a:rPr lang="es-ES_tradnl"/>
              <a:t>Meta</a:t>
            </a:r>
          </a:p>
          <a:p>
            <a:pPr lvl="2"/>
            <a:r>
              <a:rPr lang="es-ES_tradnl"/>
              <a:t>Link</a:t>
            </a:r>
          </a:p>
          <a:p>
            <a:pPr lvl="2"/>
            <a:r>
              <a:rPr lang="es-ES_tradnl" err="1"/>
              <a:t>Title</a:t>
            </a:r>
            <a:endParaRPr lang="es-ES_tradnl"/>
          </a:p>
          <a:p>
            <a:pPr lvl="2"/>
            <a:r>
              <a:rPr lang="es-ES_tradnl"/>
              <a:t>Style</a:t>
            </a:r>
          </a:p>
          <a:p>
            <a:pPr lvl="2"/>
            <a:r>
              <a:rPr lang="es-ES_tradnl"/>
              <a:t>Script</a:t>
            </a:r>
          </a:p>
          <a:p>
            <a:pPr lvl="1"/>
            <a:r>
              <a:rPr lang="es-ES_tradnl" err="1"/>
              <a:t>Body</a:t>
            </a:r>
            <a:r>
              <a:rPr lang="es-ES_tradnl"/>
              <a:t>:</a:t>
            </a:r>
          </a:p>
          <a:p>
            <a:pPr lvl="2"/>
            <a:r>
              <a:rPr lang="es-ES_tradnl" err="1"/>
              <a:t>Div</a:t>
            </a:r>
            <a:endParaRPr lang="es-ES_tradnl"/>
          </a:p>
          <a:p>
            <a:pPr lvl="2"/>
            <a:r>
              <a:rPr lang="es-ES_tradnl"/>
              <a:t>P, H1, h2, h3, h4</a:t>
            </a:r>
          </a:p>
          <a:p>
            <a:pPr lvl="2"/>
            <a:r>
              <a:rPr lang="es-ES_tradnl"/>
              <a:t>UL / OL, </a:t>
            </a:r>
            <a:r>
              <a:rPr lang="es-ES_tradnl" err="1"/>
              <a:t>li</a:t>
            </a:r>
            <a:endParaRPr lang="es-ES_tradnl"/>
          </a:p>
          <a:p>
            <a:pPr lvl="2"/>
            <a:r>
              <a:rPr lang="es-ES_tradnl" err="1"/>
              <a:t>Form</a:t>
            </a:r>
            <a:r>
              <a:rPr lang="es-ES_tradnl"/>
              <a:t>, Input, </a:t>
            </a:r>
            <a:r>
              <a:rPr lang="es-ES_tradnl" err="1"/>
              <a:t>select</a:t>
            </a:r>
            <a:r>
              <a:rPr lang="es-ES_tradnl"/>
              <a:t>, </a:t>
            </a:r>
            <a:r>
              <a:rPr lang="es-ES_tradnl" err="1"/>
              <a:t>textarea</a:t>
            </a:r>
            <a:r>
              <a:rPr lang="es-ES_tradnl"/>
              <a:t>, </a:t>
            </a:r>
            <a:r>
              <a:rPr lang="es-ES_tradnl" err="1"/>
              <a:t>label</a:t>
            </a:r>
            <a:endParaRPr lang="es-ES_tradnl"/>
          </a:p>
          <a:p>
            <a:pPr lvl="2"/>
            <a:r>
              <a:rPr lang="es-ES_tradnl"/>
              <a:t>Table, </a:t>
            </a:r>
            <a:r>
              <a:rPr lang="es-ES_tradnl" err="1"/>
              <a:t>tbody</a:t>
            </a:r>
            <a:r>
              <a:rPr lang="es-ES_tradnl"/>
              <a:t>, </a:t>
            </a:r>
            <a:r>
              <a:rPr lang="es-ES_tradnl" err="1"/>
              <a:t>td</a:t>
            </a:r>
            <a:r>
              <a:rPr lang="es-ES_tradnl"/>
              <a:t>, </a:t>
            </a:r>
            <a:r>
              <a:rPr lang="es-ES_tradnl" err="1"/>
              <a:t>th</a:t>
            </a:r>
            <a:r>
              <a:rPr lang="es-ES_tradnl"/>
              <a:t>, </a:t>
            </a:r>
            <a:r>
              <a:rPr lang="es-ES_tradnl" err="1"/>
              <a:t>tfoot</a:t>
            </a:r>
            <a:r>
              <a:rPr lang="es-ES_tradnl"/>
              <a:t>, </a:t>
            </a:r>
            <a:r>
              <a:rPr lang="es-ES_tradnl" err="1"/>
              <a:t>thead</a:t>
            </a:r>
            <a:r>
              <a:rPr lang="es-ES_tradnl"/>
              <a:t>…</a:t>
            </a:r>
          </a:p>
          <a:p>
            <a:pPr lvl="2"/>
            <a:r>
              <a:rPr lang="es-ES_tradnl" err="1"/>
              <a:t>Img</a:t>
            </a:r>
            <a:endParaRPr lang="es-ES_tradnl"/>
          </a:p>
          <a:p>
            <a:pPr lvl="2"/>
            <a:r>
              <a:rPr lang="es-ES_tradnl" b="1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25254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BEA9-02CD-8444-B239-DBFCC1E0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s-ES_tradnl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3D31-0F48-5049-92C0-7B0E0761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56859-7E3D-4946-92B2-B8E9A2EF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8" y="1690688"/>
            <a:ext cx="11419684" cy="47927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E4BD11-4A01-EF4F-9CBA-9EB9D6A6A809}"/>
              </a:ext>
            </a:extLst>
          </p:cNvPr>
          <p:cNvSpPr/>
          <p:nvPr/>
        </p:nvSpPr>
        <p:spPr>
          <a:xfrm>
            <a:off x="961697" y="2333297"/>
            <a:ext cx="10058400" cy="250671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E8386-D3CC-A740-B843-029B3F01666F}"/>
              </a:ext>
            </a:extLst>
          </p:cNvPr>
          <p:cNvSpPr/>
          <p:nvPr/>
        </p:nvSpPr>
        <p:spPr>
          <a:xfrm>
            <a:off x="961697" y="4887532"/>
            <a:ext cx="10058400" cy="118947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110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B4AE-5EC2-247A-1290-4D37E515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5593-46B0-7EED-3B65-846658B5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446"/>
            <a:ext cx="3262313" cy="2174875"/>
          </a:xfrm>
        </p:spPr>
        <p:txBody>
          <a:bodyPr/>
          <a:lstStyle/>
          <a:p>
            <a:pPr marL="0" indent="0">
              <a:buNone/>
            </a:pPr>
            <a:r>
              <a:rPr lang="es-ES_tradnl"/>
              <a:t>selector {</a:t>
            </a:r>
          </a:p>
          <a:p>
            <a:pPr marL="0" indent="0">
              <a:buNone/>
            </a:pPr>
            <a:r>
              <a:rPr lang="es-ES_tradnl"/>
              <a:t>	prop1: val;</a:t>
            </a:r>
          </a:p>
          <a:p>
            <a:pPr marL="0" indent="0">
              <a:buNone/>
            </a:pPr>
            <a:r>
              <a:rPr lang="es-ES_tradnl"/>
              <a:t>	prop2: val;</a:t>
            </a:r>
          </a:p>
          <a:p>
            <a:pPr marL="0" indent="0">
              <a:buNone/>
            </a:pPr>
            <a:r>
              <a:rPr lang="es-ES_tradnl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637E85-702E-C6C6-6F7F-F667A3273E89}"/>
              </a:ext>
            </a:extLst>
          </p:cNvPr>
          <p:cNvSpPr txBox="1">
            <a:spLocks/>
          </p:cNvSpPr>
          <p:nvPr/>
        </p:nvSpPr>
        <p:spPr>
          <a:xfrm>
            <a:off x="647701" y="5399085"/>
            <a:ext cx="3262313" cy="101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/>
              <a:t>.clase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/>
              <a:t>#id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39ADE4-1D38-70A2-DE08-BDA3BECAB00B}"/>
              </a:ext>
            </a:extLst>
          </p:cNvPr>
          <p:cNvSpPr txBox="1">
            <a:spLocks/>
          </p:cNvSpPr>
          <p:nvPr/>
        </p:nvSpPr>
        <p:spPr>
          <a:xfrm>
            <a:off x="5857876" y="1249363"/>
            <a:ext cx="5305426" cy="441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_tradnl" sz="3500" b="1"/>
              <a:t>orden</a:t>
            </a:r>
            <a:endParaRPr lang="es-ES_tradnl" b="1"/>
          </a:p>
          <a:p>
            <a:pPr marL="0" indent="0">
              <a:buFont typeface="Arial" panose="020B0604020202020204" pitchFamily="34" charset="0"/>
              <a:buNone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54C64-635C-0688-B85B-BAD850B219CB}"/>
              </a:ext>
            </a:extLst>
          </p:cNvPr>
          <p:cNvSpPr/>
          <p:nvPr/>
        </p:nvSpPr>
        <p:spPr>
          <a:xfrm>
            <a:off x="5715000" y="1825625"/>
            <a:ext cx="5448302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En línea &gt; heredados o importados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51365-5773-7FA9-CB34-EFEF0425FDFF}"/>
              </a:ext>
            </a:extLst>
          </p:cNvPr>
          <p:cNvSpPr/>
          <p:nvPr/>
        </p:nvSpPr>
        <p:spPr>
          <a:xfrm>
            <a:off x="5715000" y="2740025"/>
            <a:ext cx="5448302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Más específico &gt; más general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9E893-883D-7725-90B0-C8A84771939C}"/>
              </a:ext>
            </a:extLst>
          </p:cNvPr>
          <p:cNvSpPr/>
          <p:nvPr/>
        </p:nvSpPr>
        <p:spPr>
          <a:xfrm>
            <a:off x="5715000" y="3695699"/>
            <a:ext cx="5448302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Más reciente &gt; más antiguo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0ABABE-2E73-432E-53F7-1B48D75E3420}"/>
              </a:ext>
            </a:extLst>
          </p:cNvPr>
          <p:cNvSpPr/>
          <p:nvPr/>
        </p:nvSpPr>
        <p:spPr>
          <a:xfrm>
            <a:off x="5715000" y="4651373"/>
            <a:ext cx="5448302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!</a:t>
            </a:r>
            <a:r>
              <a:rPr lang="es-ES_tradnl" err="1"/>
              <a:t>important</a:t>
            </a:r>
            <a:r>
              <a:rPr lang="es-ES_tradnl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2EFCBE-DE3C-528C-AB8E-919F16B76577}"/>
              </a:ext>
            </a:extLst>
          </p:cNvPr>
          <p:cNvSpPr txBox="1">
            <a:spLocks/>
          </p:cNvSpPr>
          <p:nvPr/>
        </p:nvSpPr>
        <p:spPr>
          <a:xfrm>
            <a:off x="981074" y="1484154"/>
            <a:ext cx="3262313" cy="441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_tradnl" sz="3500" b="1"/>
              <a:t>sintaxis</a:t>
            </a:r>
            <a:endParaRPr lang="es-ES_tradnl" b="1"/>
          </a:p>
          <a:p>
            <a:pPr marL="0" indent="0">
              <a:buFont typeface="Arial" panose="020B0604020202020204" pitchFamily="34" charset="0"/>
              <a:buNone/>
            </a:pPr>
            <a:endParaRPr lang="es-ES_tradnl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77E891-094C-A69A-5038-C4CB259F75AD}"/>
              </a:ext>
            </a:extLst>
          </p:cNvPr>
          <p:cNvSpPr txBox="1">
            <a:spLocks/>
          </p:cNvSpPr>
          <p:nvPr/>
        </p:nvSpPr>
        <p:spPr>
          <a:xfrm>
            <a:off x="838200" y="4863306"/>
            <a:ext cx="3262313" cy="441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_tradnl" sz="3500" b="1"/>
              <a:t>selectores</a:t>
            </a:r>
            <a:endParaRPr lang="es-ES_tradnl" b="1"/>
          </a:p>
          <a:p>
            <a:pPr marL="0" indent="0">
              <a:buFont typeface="Arial" panose="020B0604020202020204" pitchFamily="34" charset="0"/>
              <a:buNone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79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6156-CF22-14E4-0E5D-936AA2DD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1BEF-6B06-C962-6EAB-8F2F2165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Script tag o importados de otro archivo .</a:t>
            </a:r>
            <a:r>
              <a:rPr lang="es-ES_tradnl" err="1"/>
              <a:t>js</a:t>
            </a:r>
            <a:endParaRPr lang="es-ES_tradnl"/>
          </a:p>
          <a:p>
            <a:r>
              <a:rPr lang="es-ES_tradnl"/>
              <a:t>Definición de variables con </a:t>
            </a:r>
            <a:r>
              <a:rPr lang="es-ES_tradnl" err="1"/>
              <a:t>let</a:t>
            </a:r>
            <a:r>
              <a:rPr lang="es-ES_tradnl"/>
              <a:t> y </a:t>
            </a:r>
            <a:r>
              <a:rPr lang="es-ES_tradnl" err="1"/>
              <a:t>const.</a:t>
            </a:r>
            <a:endParaRPr lang="es-ES_tradnl"/>
          </a:p>
          <a:p>
            <a:r>
              <a:rPr lang="es-ES_tradnl" err="1"/>
              <a:t>Arrays</a:t>
            </a:r>
            <a:r>
              <a:rPr lang="es-ES_tradnl"/>
              <a:t> y objetos</a:t>
            </a:r>
          </a:p>
          <a:p>
            <a:r>
              <a:rPr lang="es-ES_tradnl"/>
              <a:t>Sintaxis de funciones y control (</a:t>
            </a:r>
            <a:r>
              <a:rPr lang="es-ES_tradnl" err="1"/>
              <a:t>if</a:t>
            </a:r>
            <a:r>
              <a:rPr lang="es-ES_tradnl"/>
              <a:t> &amp; </a:t>
            </a:r>
            <a:r>
              <a:rPr lang="es-ES_tradnl" err="1"/>
              <a:t>loops</a:t>
            </a:r>
            <a:r>
              <a:rPr lang="es-ES_tradnl"/>
              <a:t>)</a:t>
            </a:r>
          </a:p>
          <a:p>
            <a:r>
              <a:rPr lang="es-ES_tradnl"/>
              <a:t>Funciones y Arrow </a:t>
            </a:r>
            <a:r>
              <a:rPr lang="es-ES_tradnl" err="1"/>
              <a:t>functions</a:t>
            </a:r>
            <a:endParaRPr lang="es-ES_tradnl"/>
          </a:p>
          <a:p>
            <a:r>
              <a:rPr lang="es-ES_tradnl"/>
              <a:t>Control del DOM (selectores)</a:t>
            </a:r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099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635D-1317-2350-C8A4-1FC068F6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/>
              <a:t>Debugging</a:t>
            </a:r>
            <a:r>
              <a:rPr lang="es-ES_tradnl"/>
              <a:t>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E8861-DCFA-0435-50A5-D4B2621C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DDC68D-545F-9564-E863-35ACC77BF0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8000" b="1" err="1"/>
              <a:t>Debugging</a:t>
            </a:r>
            <a:endParaRPr lang="es-ES_tradnl" sz="8000" b="1"/>
          </a:p>
        </p:txBody>
      </p:sp>
    </p:spTree>
    <p:extLst>
      <p:ext uri="{BB962C8B-B14F-4D97-AF65-F5344CB8AC3E}">
        <p14:creationId xmlns:p14="http://schemas.microsoft.com/office/powerpoint/2010/main" val="89667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878</Words>
  <Application>Microsoft Macintosh PowerPoint</Application>
  <PresentationFormat>Widescreen</PresentationFormat>
  <Paragraphs>188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Avenir Book</vt:lpstr>
      <vt:lpstr>Calibri</vt:lpstr>
      <vt:lpstr>Calibri Light</vt:lpstr>
      <vt:lpstr>Consolas</vt:lpstr>
      <vt:lpstr>Eurostile</vt:lpstr>
      <vt:lpstr>Herculanum</vt:lpstr>
      <vt:lpstr>Lato Light</vt:lpstr>
      <vt:lpstr>Poppins</vt:lpstr>
      <vt:lpstr>Office Theme</vt:lpstr>
      <vt:lpstr>PowerPoint Presentation</vt:lpstr>
      <vt:lpstr>PowerPoint Presentation</vt:lpstr>
      <vt:lpstr>Visual Studio Code</vt:lpstr>
      <vt:lpstr>Estructura de una gráfica</vt:lpstr>
      <vt:lpstr>HTML</vt:lpstr>
      <vt:lpstr>index.html</vt:lpstr>
      <vt:lpstr>CSS</vt:lpstr>
      <vt:lpstr>Javascript</vt:lpstr>
      <vt:lpstr>Debugging Javascript</vt:lpstr>
      <vt:lpstr>Estructura de una gráfica</vt:lpstr>
      <vt:lpstr>PowerPoint Presentation</vt:lpstr>
      <vt:lpstr>PowerPoint Presentation</vt:lpstr>
      <vt:lpstr>Etiqueta SVG</vt:lpstr>
      <vt:lpstr>PowerPoint Presentation</vt:lpstr>
      <vt:lpstr>Sistema de coordenadas</vt:lpstr>
      <vt:lpstr>Tipos de elementos gráficos</vt:lpstr>
      <vt:lpstr>Tipos de elementos gráficos</vt:lpstr>
      <vt:lpstr>Ejercicio 1</vt:lpstr>
      <vt:lpstr>Groups, select, append, attr, remove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Garcia Sanabria</dc:creator>
  <cp:lastModifiedBy>Victor Garcia Sanabria</cp:lastModifiedBy>
  <cp:revision>1</cp:revision>
  <dcterms:created xsi:type="dcterms:W3CDTF">2022-07-17T09:25:16Z</dcterms:created>
  <dcterms:modified xsi:type="dcterms:W3CDTF">2022-07-17T09:26:26Z</dcterms:modified>
</cp:coreProperties>
</file>