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4717"/>
  </p:normalViewPr>
  <p:slideViewPr>
    <p:cSldViewPr snapToGrid="0">
      <p:cViewPr>
        <p:scale>
          <a:sx n="160" d="100"/>
          <a:sy n="160" d="100"/>
        </p:scale>
        <p:origin x="12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from given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211A-1288-C4B1-71AF-E81561D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661"/>
            <a:ext cx="7139774" cy="27569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Example4.  From a pie chart.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63BB-C5B6-D386-04BE-C1160056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92" y="3617842"/>
            <a:ext cx="4862224" cy="2242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The total number of answerer </a:t>
            </a:r>
            <a:r>
              <a:rPr lang="en-US" altLang="ja-JP" dirty="0"/>
              <a:t>seems to be 471. </a:t>
            </a:r>
            <a:br>
              <a:rPr lang="en-US" altLang="ja-JP" dirty="0"/>
            </a:b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”The response was overwhelming, as 750 of you weighed in — including 545 growers — providing valuable insight in an online survey. ”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51A03-5D39-DDCA-A156-074401F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26" name="Picture 2" descr="Production-Compare-Pie-Chart">
            <a:extLst>
              <a:ext uri="{FF2B5EF4-FFF2-40B4-BE49-F238E27FC236}">
                <a16:creationId xmlns:a16="http://schemas.microsoft.com/office/drawing/2014/main" id="{C8DAF7D2-3216-3DAD-EEC3-1BAB7F5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" y="1496402"/>
            <a:ext cx="3448741" cy="38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2D4E9-F35E-748E-62BA-E60928E58890}"/>
              </a:ext>
            </a:extLst>
          </p:cNvPr>
          <p:cNvSpPr txBox="1"/>
          <p:nvPr/>
        </p:nvSpPr>
        <p:spPr>
          <a:xfrm>
            <a:off x="1081376" y="5852160"/>
            <a:ext cx="702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https://www.growingproduce.com/fruits/fruit-growers-expect-sweet-16/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46C462-062B-150C-0E76-7FC4D073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7" y="1065240"/>
            <a:ext cx="4862224" cy="21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B1389-1338-4CB4-559B-886C43B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44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Various options in rounding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55940-76B4-8DC5-C6B6-DBF942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Assuming the rounding</a:t>
            </a:r>
          </a:p>
          <a:p>
            <a:r>
              <a:rPr kumimoji="1" lang="en-US" altLang="ja-JP" sz="2400" dirty="0"/>
              <a:t>“round down” </a:t>
            </a:r>
            <a:r>
              <a:rPr kumimoji="1" lang="en-US" altLang="ja-JP" sz="2000" dirty="0"/>
              <a:t>(floor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0.34)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–f</a:t>
            </a:r>
            <a:r>
              <a:rPr kumimoji="1" lang="en-US" altLang="ja-JP" sz="2400" dirty="0"/>
              <a:t> </a:t>
            </a:r>
          </a:p>
          <a:p>
            <a:r>
              <a:rPr lang="en-US" altLang="ja-JP" sz="2400" dirty="0"/>
              <a:t>“round up” </a:t>
            </a:r>
            <a:r>
              <a:rPr lang="en-US" altLang="ja-JP" sz="2000" dirty="0"/>
              <a:t>(ceil</a:t>
            </a:r>
            <a:r>
              <a:rPr kumimoji="1" lang="en-US" altLang="ja-JP" sz="2000" dirty="0"/>
              <a:t>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0.35</a:t>
            </a:r>
            <a:r>
              <a:rPr lang="en-US" altLang="ja-JP" sz="2000" dirty="0"/>
              <a:t>)</a:t>
            </a:r>
            <a:r>
              <a:rPr lang="en-US" altLang="ja-JP" sz="2400" dirty="0"/>
              <a:t> : </a:t>
            </a:r>
            <a:r>
              <a:rPr lang="en-US" altLang="ja-JP" sz="2400" b="1" dirty="0">
                <a:solidFill>
                  <a:srgbClr val="0432FF"/>
                </a:solidFill>
              </a:rPr>
              <a:t>–c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/>
              <a:t>“round half up” is done twice </a:t>
            </a:r>
            <a:r>
              <a:rPr lang="en-US" altLang="ja-JP" sz="2000" dirty="0"/>
              <a:t>( </a:t>
            </a:r>
            <a:r>
              <a:rPr lang="en-US" altLang="ja-JP" sz="2000" i="1" dirty="0"/>
              <a:t>e.g.</a:t>
            </a:r>
            <a:r>
              <a:rPr lang="en-US" altLang="ja-JP" sz="2000" dirty="0"/>
              <a:t> 0.345</a:t>
            </a:r>
            <a:r>
              <a:rPr lang="ja-JP" altLang="en-US" sz="2000"/>
              <a:t>→</a:t>
            </a:r>
            <a:r>
              <a:rPr lang="en-US" altLang="ja-JP" sz="2000" dirty="0"/>
              <a:t>0.35</a:t>
            </a:r>
            <a:r>
              <a:rPr lang="ja-JP" altLang="en-US" sz="2000"/>
              <a:t>→</a:t>
            </a:r>
            <a:r>
              <a:rPr lang="en-US" altLang="ja-JP" sz="2000" dirty="0"/>
              <a:t>0.4 )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-5 2</a:t>
            </a:r>
          </a:p>
          <a:p>
            <a:r>
              <a:rPr lang="en-US" altLang="ja-JP" sz="2400" dirty="0"/>
              <a:t>“round half to even”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0.335 and 0.345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0.34)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e</a:t>
            </a:r>
            <a:endParaRPr lang="en-US" altLang="ja-JP" sz="2400" dirty="0"/>
          </a:p>
          <a:p>
            <a:r>
              <a:rPr kumimoji="1" lang="en-US" altLang="ja-JP" sz="2400" dirty="0"/>
              <a:t>“round ha</a:t>
            </a:r>
            <a:r>
              <a:rPr lang="en-US" altLang="ja-JP" sz="2400" dirty="0"/>
              <a:t>lf to odd”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0.345 and 0.355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0.35)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o</a:t>
            </a:r>
          </a:p>
          <a:p>
            <a:endParaRPr lang="en-US" altLang="ja-JP" sz="2400" dirty="0">
              <a:solidFill>
                <a:srgbClr val="0432FF"/>
              </a:solidFill>
            </a:endParaRPr>
          </a:p>
          <a:p>
            <a:r>
              <a:rPr kumimoji="1" lang="en-US" altLang="ja-JP" sz="2400" dirty="0"/>
              <a:t>Allowing the error within </a:t>
            </a:r>
            <a:r>
              <a:rPr kumimoji="1" lang="en-US" altLang="ja-JP" sz="2400" i="1" dirty="0"/>
              <a:t>1%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 0.01</a:t>
            </a:r>
            <a:r>
              <a:rPr kumimoji="1" lang="en-US" altLang="ja-JP" sz="2400" dirty="0"/>
              <a:t>  or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</a:t>
            </a:r>
            <a:r>
              <a:rPr kumimoji="1" lang="en-US" altLang="ja-JP" sz="2400" dirty="0"/>
              <a:t>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1%</a:t>
            </a:r>
          </a:p>
          <a:p>
            <a:pPr marL="0" indent="0">
              <a:buNone/>
            </a:pPr>
            <a:endParaRPr kumimoji="1" lang="ja-JP" altLang="en-US" sz="2400" b="1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62B19-A55F-E98F-CFA8-1CFB473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3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the denominator filtering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-g 100</a:t>
            </a:r>
            <a:r>
              <a:rPr kumimoji="1" lang="en-US" altLang="ja-JP" sz="2000" dirty="0"/>
              <a:t> : getting 100 candidates in denominators from the smallest (1). 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123,100</a:t>
            </a:r>
            <a:r>
              <a:rPr kumimoji="1" lang="en-US" altLang="ja-JP" sz="2000" dirty="0"/>
              <a:t> : getting 100 candidates in denominators from the 123.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123,-10</a:t>
            </a:r>
            <a:r>
              <a:rPr kumimoji="1" lang="en-US" altLang="ja-JP" sz="2000" dirty="0"/>
              <a:t> : getting 10 candidates from the 123 in descending order.</a:t>
            </a:r>
          </a:p>
          <a:p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.. </a:t>
            </a:r>
            <a:r>
              <a:rPr kumimoji="1" lang="en-US" altLang="ja-JP" sz="2000" dirty="0"/>
              <a:t>: showing </a:t>
            </a:r>
            <a:r>
              <a:rPr kumimoji="1" lang="en-US" altLang="ja-JP" sz="2000" b="1" dirty="0"/>
              <a:t>every denominator</a:t>
            </a:r>
            <a:r>
              <a:rPr kumimoji="1" lang="en-US" altLang="ja-JP" sz="2000" dirty="0"/>
              <a:t> as long as specified by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–g </a:t>
            </a:r>
            <a:r>
              <a:rPr kumimoji="1" lang="en-US" altLang="ja-JP" sz="2000" dirty="0"/>
              <a:t>option.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,</a:t>
            </a:r>
            <a:r>
              <a:rPr kumimoji="1" lang="en-US" altLang="ja-JP" sz="2000" dirty="0"/>
              <a:t>  : only showing the denominators when </a:t>
            </a:r>
            <a:r>
              <a:rPr kumimoji="1" lang="en-US" altLang="ja-JP" sz="2000" b="1" dirty="0"/>
              <a:t>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</a:t>
            </a:r>
            <a:r>
              <a:rPr kumimoji="1" lang="en-US" altLang="ja-JP" sz="2000" u="sng" dirty="0"/>
              <a:t>has at least one corresponding integer numerator</a:t>
            </a:r>
            <a:r>
              <a:rPr kumimoji="1" lang="en-US" altLang="ja-JP" sz="2000" dirty="0"/>
              <a:t>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1..</a:t>
            </a:r>
            <a:r>
              <a:rPr kumimoji="1" lang="en-US" altLang="ja-JP" sz="2000" dirty="0"/>
              <a:t>  : showing the denominators when at least one of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-2..</a:t>
            </a:r>
            <a:r>
              <a:rPr kumimoji="1" lang="en-US" altLang="ja-JP" sz="2000" dirty="0"/>
              <a:t>  : showing the denominators when 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allowing the </a:t>
            </a:r>
            <a:r>
              <a:rPr kumimoji="1" lang="en-US" altLang="ja-JP" sz="2000" b="1" dirty="0"/>
              <a:t>exceptions</a:t>
            </a:r>
            <a:r>
              <a:rPr kumimoji="1" lang="en-US" altLang="ja-JP" sz="2000" dirty="0"/>
              <a:t> within 2 of the proportions.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432FF"/>
                </a:solidFill>
              </a:rPr>
              <a:t>N..M</a:t>
            </a:r>
            <a:r>
              <a:rPr lang="en-US" altLang="ja-JP" sz="2000" dirty="0"/>
              <a:t> means the numerical range. </a:t>
            </a:r>
            <a:r>
              <a:rPr lang="en-US" altLang="ja-JP" sz="2000" dirty="0">
                <a:solidFill>
                  <a:srgbClr val="0432FF"/>
                </a:solidFill>
              </a:rPr>
              <a:t>N..</a:t>
            </a:r>
            <a:r>
              <a:rPr lang="en-US" altLang="ja-JP" sz="2000" dirty="0"/>
              <a:t> means n to the maximum. </a:t>
            </a:r>
            <a:r>
              <a:rPr lang="en-US" altLang="ja-JP" sz="2000" dirty="0">
                <a:solidFill>
                  <a:srgbClr val="0432FF"/>
                </a:solidFill>
              </a:rPr>
              <a:t>..M</a:t>
            </a:r>
            <a:r>
              <a:rPr lang="en-US" altLang="ja-JP" sz="2000" dirty="0"/>
              <a:t> means zero to M. When N or M is negative, it means (the maximum)-abs(N or M). Those types of range or a single number can be combined by comma(,).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output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-D0 </a:t>
            </a:r>
            <a:r>
              <a:rPr kumimoji="1" lang="en-US" altLang="ja-JP" sz="2000" dirty="0"/>
              <a:t>: showing the fraction form such as </a:t>
            </a:r>
            <a:r>
              <a:rPr kumimoji="1" lang="en-US" altLang="ja-JP" sz="2000" dirty="0">
                <a:solidFill>
                  <a:srgbClr val="0432FF"/>
                </a:solidFill>
              </a:rPr>
              <a:t>10/33</a:t>
            </a:r>
            <a:r>
              <a:rPr kumimoji="1" lang="en-US" altLang="ja-JP" sz="2000" dirty="0"/>
              <a:t>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 </a:t>
            </a:r>
            <a:r>
              <a:rPr lang="en-US" altLang="ja-JP" sz="1800" dirty="0"/>
              <a:t>※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-D3</a:t>
            </a:r>
            <a:r>
              <a:rPr kumimoji="1" lang="en-US" altLang="ja-JP" sz="2000" dirty="0"/>
              <a:t> : showing also with 3 decimal places such as </a:t>
            </a:r>
            <a:r>
              <a:rPr kumimoji="1" lang="en-US" altLang="ja-JP" sz="2000" dirty="0">
                <a:solidFill>
                  <a:srgbClr val="0432FF"/>
                </a:solidFill>
              </a:rPr>
              <a:t>10/33=.303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-D4%</a:t>
            </a:r>
            <a:r>
              <a:rPr kumimoji="1" lang="en-US" altLang="ja-JP" sz="2000" dirty="0"/>
              <a:t> : in 4 decimal places in percentage such as </a:t>
            </a:r>
            <a:r>
              <a:rPr kumimoji="1" lang="en-US" altLang="ja-JP" sz="2000" dirty="0">
                <a:solidFill>
                  <a:srgbClr val="0432FF"/>
                </a:solidFill>
              </a:rPr>
              <a:t>10/33=30.3030%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-D-5</a:t>
            </a:r>
            <a:r>
              <a:rPr kumimoji="1" lang="en-US" altLang="ja-JP" sz="2000" dirty="0"/>
              <a:t> : showing the difference to realize the given proportion with 5 decimal places </a:t>
            </a:r>
            <a:r>
              <a:rPr kumimoji="1" lang="en-US" altLang="ja-JP" sz="2000" dirty="0">
                <a:solidFill>
                  <a:srgbClr val="0432FF"/>
                </a:solidFill>
              </a:rPr>
              <a:t>10/33-.00003</a:t>
            </a:r>
            <a:r>
              <a:rPr kumimoji="1" lang="en-US" altLang="ja-JP" sz="2000" dirty="0"/>
              <a:t> for a given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-D-6%</a:t>
            </a:r>
            <a:r>
              <a:rPr kumimoji="1" lang="en-US" altLang="ja-JP" sz="2000" dirty="0"/>
              <a:t> : showing the difference to realize the given proportion </a:t>
            </a:r>
            <a:br>
              <a:rPr kumimoji="1" lang="en-US" altLang="ja-JP" sz="2000" dirty="0"/>
            </a:br>
            <a:r>
              <a:rPr kumimoji="1" lang="en-US" altLang="ja-JP" sz="2000" dirty="0"/>
              <a:t>  with 6 decimal places such as </a:t>
            </a:r>
            <a:r>
              <a:rPr kumimoji="1" lang="en-US" altLang="ja-JP" sz="2000" dirty="0">
                <a:solidFill>
                  <a:srgbClr val="0432FF"/>
                </a:solidFill>
              </a:rPr>
              <a:t>10/33-. 00303%</a:t>
            </a:r>
            <a:r>
              <a:rPr kumimoji="1" lang="en-US" altLang="ja-JP" sz="2000" dirty="0"/>
              <a:t> for a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  <a:br>
              <a:rPr kumimoji="1" lang="en-US" altLang="ja-JP" sz="2000" dirty="0">
                <a:solidFill>
                  <a:srgbClr val="0432FF"/>
                </a:solidFill>
              </a:rPr>
            </a:br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lang="en-US" altLang="ja-JP" sz="2000" b="1" dirty="0">
                <a:solidFill>
                  <a:srgbClr val="0432FF"/>
                </a:solidFill>
              </a:rPr>
              <a:t>-I</a:t>
            </a:r>
            <a:r>
              <a:rPr lang="en-US" altLang="ja-JP" sz="2000" dirty="0"/>
              <a:t> : showing the interval of possible numerators on </a:t>
            </a:r>
            <a:r>
              <a:rPr lang="en-US" altLang="ja-JP" sz="1800" b="0" i="0" dirty="0" err="1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latin typeface="TITUS Cyberbit Basic"/>
              </a:rPr>
              <a:t>, </a:t>
            </a:r>
            <a:r>
              <a:rPr lang="en-US" altLang="ja-JP" sz="2000" dirty="0"/>
              <a:t> not only </a:t>
            </a:r>
            <a:r>
              <a:rPr lang="en-US" altLang="ja-JP" sz="2000" b="0" i="0" dirty="0" err="1">
                <a:solidFill>
                  <a:srgbClr val="202122"/>
                </a:solidFill>
                <a:effectLst/>
                <a:latin typeface="TITUS Cyberbit Basic"/>
              </a:rPr>
              <a:t>ℤ</a:t>
            </a: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.</a:t>
            </a:r>
            <a:b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</a:b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          </a:t>
            </a:r>
            <a:r>
              <a:rPr lang="en-US" altLang="ja-JP" sz="2000" dirty="0">
                <a:solidFill>
                  <a:srgbClr val="202122"/>
                </a:solidFill>
                <a:latin typeface="TITUS Cyberbit Basic"/>
              </a:rPr>
              <a:t>If the interval contains any integer it is shown in green color.</a:t>
            </a:r>
          </a:p>
          <a:p>
            <a:r>
              <a:rPr kumimoji="1" lang="en-US" altLang="ja-JP" sz="2000" b="1" dirty="0">
                <a:solidFill>
                  <a:srgbClr val="0432FF"/>
                </a:solidFill>
              </a:rPr>
              <a:t>-Q</a:t>
            </a:r>
            <a:r>
              <a:rPr kumimoji="1" lang="en-US" altLang="ja-JP" sz="2000" dirty="0"/>
              <a:t> : showing the numerators in a simplest way. 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Extra1. </a:t>
            </a:r>
            <a:r>
              <a:rPr lang="en-US" altLang="ja-JP" sz="2000" dirty="0"/>
              <a:t>When only one proportion is given, </a:t>
            </a:r>
            <a:br>
              <a:rPr lang="en-US" altLang="ja-JP" sz="2000" dirty="0"/>
            </a:br>
            <a:r>
              <a:rPr lang="en-US" altLang="ja-JP" sz="2000" dirty="0"/>
              <a:t>                    the denominator is shown with its prime factorization as well.</a:t>
            </a:r>
            <a:br>
              <a:rPr lang="en-US" altLang="ja-JP" sz="2000" dirty="0"/>
            </a:br>
            <a:r>
              <a:rPr lang="en-US" altLang="ja-JP" sz="2000" dirty="0"/>
              <a:t>        </a:t>
            </a:r>
            <a:r>
              <a:rPr kumimoji="1" lang="en-US" altLang="ja-JP" sz="2000" dirty="0"/>
              <a:t> Extra2. To see all the numerators are odd (2q+1) or even (2q),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if they have a common reminder R against a devisor D,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 they are shown with a form “(</a:t>
            </a:r>
            <a:r>
              <a:rPr kumimoji="1" lang="en-US" altLang="ja-JP" sz="2000" dirty="0" err="1"/>
              <a:t>Dq+R</a:t>
            </a:r>
            <a:r>
              <a:rPr kumimoji="1" lang="en-US" altLang="ja-JP" sz="2000" dirty="0"/>
              <a:t>)” as well.</a:t>
            </a:r>
            <a:br>
              <a:rPr lang="en-US" altLang="ja-JP" sz="2000" dirty="0"/>
            </a:b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1900" dirty="0"/>
              <a:t>※</a:t>
            </a:r>
            <a:r>
              <a:rPr lang="ja-JP" altLang="en-US" sz="1900"/>
              <a:t> </a:t>
            </a:r>
            <a:r>
              <a:rPr kumimoji="1" lang="en-US" altLang="ja-JP" sz="2000" dirty="0"/>
              <a:t>If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–D</a:t>
            </a:r>
            <a:r>
              <a:rPr kumimoji="1" lang="en-US" altLang="ja-JP" sz="2000" dirty="0"/>
              <a:t> 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–I</a:t>
            </a:r>
            <a:r>
              <a:rPr kumimoji="1" lang="en-US" altLang="ja-JP" sz="2000" dirty="0"/>
              <a:t> and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–Q</a:t>
            </a:r>
            <a:r>
              <a:rPr kumimoji="1" lang="en-US" altLang="ja-JP" sz="2000" dirty="0"/>
              <a:t> are not given,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-D0</a:t>
            </a:r>
            <a:r>
              <a:rPr kumimoji="1" lang="en-US" altLang="ja-JP" sz="2000" dirty="0"/>
              <a:t> is regarded to be specified internally.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Terminology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 down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the command </a:t>
            </a:r>
            <a:r>
              <a:rPr kumimoji="1" lang="en-US" altLang="ja-JP" sz="3200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 in detail.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dirty="0" err="1"/>
              <a:t>metacpan.org</a:t>
            </a:r>
            <a:r>
              <a:rPr lang="en-US" altLang="ja-JP" dirty="0"/>
              <a:t> but also from GitHub.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Feature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Simple interface despite the various options.</a:t>
            </a:r>
          </a:p>
          <a:p>
            <a:pPr marL="0" indent="0">
              <a:buNone/>
            </a:pPr>
            <a:r>
              <a:rPr lang="en-US" altLang="ja-JP" sz="2000" dirty="0"/>
              <a:t>      —</a:t>
            </a:r>
            <a:r>
              <a:rPr lang="ja-JP" altLang="en-US" sz="2000"/>
              <a:t> </a:t>
            </a:r>
            <a:r>
              <a:rPr lang="en-US" altLang="ja-JP" sz="2000" dirty="0"/>
              <a:t>How to interact with the program is</a:t>
            </a:r>
            <a:r>
              <a:rPr lang="ja-JP" altLang="en-US" sz="2000"/>
              <a:t> </a:t>
            </a:r>
            <a:r>
              <a:rPr lang="en-US" altLang="ja-JP" sz="2000" dirty="0"/>
              <a:t>intentionally designed.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such as 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0.167 0.714</a:t>
            </a:r>
            <a:r>
              <a:rPr lang="en-US" altLang="ja-JP" dirty="0"/>
              <a:t> firstly.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output is easily understandable.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You gradually increase functions to use </a:t>
            </a:r>
            <a:br>
              <a:rPr lang="en-US" altLang="ja-JP" dirty="0"/>
            </a:br>
            <a:r>
              <a:rPr lang="en-US" altLang="ja-JP" dirty="0"/>
              <a:t>  such as options and other commands.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Online manual is provided :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--help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Demo is also provided. </a:t>
            </a:r>
            <a:br>
              <a:rPr kumimoji="1" lang="en-US" altLang="ja-JP" dirty="0"/>
            </a:br>
            <a:r>
              <a:rPr kumimoji="1" lang="en-US" altLang="ja-JP" dirty="0"/>
              <a:t>  You can try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–T1</a:t>
            </a:r>
            <a:r>
              <a:rPr kumimoji="1" lang="en-US" altLang="ja-JP" dirty="0"/>
              <a:t> (1 is changeable.)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06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7679E-9413-B634-536E-8094499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229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/>
              <a:t>Example 3. </a:t>
            </a:r>
            <a:r>
              <a:rPr lang="en-US" altLang="ja-JP" sz="3600" b="1" dirty="0"/>
              <a:t>Seats summary of 2019 European Parliament Election</a:t>
            </a: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711D4-3AE5-D231-A71C-D7334E0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781E14-7EBF-D6D4-6697-B9C89DF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4" y="934649"/>
            <a:ext cx="5958509" cy="2491578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554149-D090-3176-9132-161949C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5550014"/>
            <a:ext cx="8491499" cy="1300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The total seat number seems </a:t>
            </a:r>
            <a:r>
              <a:rPr lang="en-US" altLang="ja-JP" sz="2400" b="1" dirty="0">
                <a:solidFill>
                  <a:srgbClr val="FF0000"/>
                </a:solidFill>
              </a:rPr>
              <a:t>751 </a:t>
            </a:r>
            <a:r>
              <a:rPr lang="en-US" altLang="ja-JP" sz="2400" dirty="0"/>
              <a:t>(if &lt; 1000)</a:t>
            </a:r>
            <a:br>
              <a:rPr lang="en-US" altLang="ja-JP" sz="2400" dirty="0"/>
            </a:br>
            <a:r>
              <a:rPr lang="en-US" altLang="ja-JP" sz="2400" dirty="0"/>
              <a:t>  from the 8 proportion percentages. 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–y,</a:t>
            </a:r>
            <a:r>
              <a:rPr lang="en-US" altLang="ja-JP" sz="2400" dirty="0"/>
              <a:t> filters the </a:t>
            </a:r>
            <a:r>
              <a:rPr lang="en-US" altLang="ja-JP" sz="2400" i="1" dirty="0"/>
              <a:t>fit</a:t>
            </a:r>
            <a:r>
              <a:rPr lang="en-US" altLang="ja-JP" sz="2400" dirty="0"/>
              <a:t> number being the largest (8; the number of proportions).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–g7</a:t>
            </a:r>
            <a:r>
              <a:rPr lang="en-US" altLang="ja-JP" sz="2400" dirty="0"/>
              <a:t> specifies to get 7 candidates. </a:t>
            </a:r>
            <a:r>
              <a:rPr lang="en-US" altLang="ja-JP" sz="2400" b="1" dirty="0">
                <a:solidFill>
                  <a:srgbClr val="0432FF"/>
                </a:solidFill>
              </a:rPr>
              <a:t>–%</a:t>
            </a:r>
            <a:r>
              <a:rPr lang="en-US" altLang="ja-JP" sz="2400" dirty="0"/>
              <a:t> specifies percentages are given.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35B930-3920-53AA-F8C0-DFEFDFA1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61221"/>
            <a:ext cx="7772400" cy="20188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BFA3BC-4BAF-8ABD-FED2-D2ADA78FD497}"/>
              </a:ext>
            </a:extLst>
          </p:cNvPr>
          <p:cNvSpPr txBox="1"/>
          <p:nvPr/>
        </p:nvSpPr>
        <p:spPr>
          <a:xfrm>
            <a:off x="6756123" y="1004434"/>
            <a:ext cx="2057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432FF"/>
                </a:solidFill>
              </a:rPr>
              <a:t>https://en.wikipedia.org/wiki/2019_European_Parliament_election</a:t>
            </a:r>
          </a:p>
        </p:txBody>
      </p:sp>
    </p:spTree>
    <p:extLst>
      <p:ext uri="{BB962C8B-B14F-4D97-AF65-F5344CB8AC3E}">
        <p14:creationId xmlns:p14="http://schemas.microsoft.com/office/powerpoint/2010/main" val="90397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1428</Words>
  <Application>Microsoft Macintosh PowerPoint</Application>
  <PresentationFormat>画面に合わせる (4:3)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TITUS Cyberbit Basic</vt:lpstr>
      <vt:lpstr>u2000</vt:lpstr>
      <vt:lpstr>游ゴシック</vt:lpstr>
      <vt:lpstr>Arial</vt:lpstr>
      <vt:lpstr>Calibri</vt:lpstr>
      <vt:lpstr>Calibri Light</vt:lpstr>
      <vt:lpstr>PT Serif</vt:lpstr>
      <vt:lpstr>Trebuchet MS</vt:lpstr>
      <vt:lpstr>Office テーマ</vt:lpstr>
      <vt:lpstr>How to use  the back calculator program “denomfind”  from given proportions</vt:lpstr>
      <vt:lpstr>Terminology</vt:lpstr>
      <vt:lpstr>Regarding this document</vt:lpstr>
      <vt:lpstr>“denomfind” is a CLI program.</vt:lpstr>
      <vt:lpstr>Examples 1 — 0.3, 0.33, and 33.3%</vt:lpstr>
      <vt:lpstr>Example 2:  proportions with a common denominator  </vt:lpstr>
      <vt:lpstr>Usage of denomfind</vt:lpstr>
      <vt:lpstr>Feature of denomfind</vt:lpstr>
      <vt:lpstr>Example 3. Seats summary of 2019 European Parliament Election</vt:lpstr>
      <vt:lpstr>Example4.  From a pie chart.</vt:lpstr>
      <vt:lpstr>Various options in rounding </vt:lpstr>
      <vt:lpstr>Options in the denominator filtering</vt:lpstr>
      <vt:lpstr>Options in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19</cp:revision>
  <dcterms:created xsi:type="dcterms:W3CDTF">2022-10-22T03:09:31Z</dcterms:created>
  <dcterms:modified xsi:type="dcterms:W3CDTF">2022-10-23T02:26:41Z</dcterms:modified>
</cp:coreProperties>
</file>