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92"/>
    <p:restoredTop sz="94717"/>
  </p:normalViewPr>
  <p:slideViewPr>
    <p:cSldViewPr snapToGrid="0">
      <p:cViewPr>
        <p:scale>
          <a:sx n="160" d="100"/>
          <a:sy n="160" d="100"/>
        </p:scale>
        <p:origin x="12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93C87-55B6-E547-B1A2-F87AD222B059}" type="datetimeFigureOut">
              <a:rPr kumimoji="1" lang="ja-JP" altLang="en-US" smtClean="0"/>
              <a:t>2022/10/22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51C4D-6CED-CC40-A651-DA1EDCEE7A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8817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51C4D-6CED-CC40-A651-DA1EDCEE7A00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6670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23C7D-926C-5842-A907-F9DF9CC9C74B}" type="datetime1">
              <a:rPr kumimoji="1" lang="ja-JP" altLang="en-US" smtClean="0"/>
              <a:t>2022/10/22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2737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F69B-E2BC-8A44-9892-3841B7B35636}" type="datetime1">
              <a:rPr kumimoji="1" lang="ja-JP" altLang="en-US" smtClean="0"/>
              <a:t>2022/10/22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9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5C56-91C2-1345-A478-D7EE41FFB54B}" type="datetime1">
              <a:rPr kumimoji="1" lang="ja-JP" altLang="en-US" smtClean="0"/>
              <a:t>2022/10/22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2440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4D78D-8290-D247-A0A8-AB2DA575E945}" type="datetime1">
              <a:rPr kumimoji="1" lang="ja-JP" altLang="en-US" smtClean="0"/>
              <a:t>2022/10/22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1772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1F087-57F1-164D-AC1B-8A8818B3EC34}" type="datetime1">
              <a:rPr kumimoji="1" lang="ja-JP" altLang="en-US" smtClean="0"/>
              <a:t>2022/10/22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29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830FA-FA95-684B-BFD0-107F58ACF2A3}" type="datetime1">
              <a:rPr kumimoji="1" lang="ja-JP" altLang="en-US" smtClean="0"/>
              <a:t>2022/10/22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0871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5F6B1-9E43-2F48-9DAD-47AE909CC5CD}" type="datetime1">
              <a:rPr kumimoji="1" lang="ja-JP" altLang="en-US" smtClean="0"/>
              <a:t>2022/10/22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6749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E35F-B3AF-0B4F-A118-6848492D4CD2}" type="datetime1">
              <a:rPr kumimoji="1" lang="ja-JP" altLang="en-US" smtClean="0"/>
              <a:t>2022/10/22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1805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BBC8-07FC-B848-9C4E-81DE00225A26}" type="datetime1">
              <a:rPr kumimoji="1" lang="ja-JP" altLang="en-US" smtClean="0"/>
              <a:t>2022/10/22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2708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5527A-2295-D342-A1FA-B269C39CA8E3}" type="datetime1">
              <a:rPr kumimoji="1" lang="ja-JP" altLang="en-US" smtClean="0"/>
              <a:t>2022/10/22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6762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AD79-88D9-5649-BA8D-12C9185BCD5A}" type="datetime1">
              <a:rPr kumimoji="1" lang="ja-JP" altLang="en-US" smtClean="0"/>
              <a:t>2022/10/22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6987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ACFE4-3DDC-1748-A357-EB2D7D7357CB}" type="datetime1">
              <a:rPr kumimoji="1" lang="ja-JP" altLang="en-US" smtClean="0"/>
              <a:t>2022/10/22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5031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814F0-333B-8D45-B387-98F69425B68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6635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A5B3CC-2AB1-5ADB-50AA-DEB9C2617A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870116"/>
            <a:ext cx="7772400" cy="2387600"/>
          </a:xfrm>
        </p:spPr>
        <p:txBody>
          <a:bodyPr>
            <a:normAutofit fontScale="90000"/>
          </a:bodyPr>
          <a:lstStyle/>
          <a:p>
            <a:r>
              <a:rPr kumimoji="1" lang="en-US" altLang="ja-JP" sz="4400" dirty="0"/>
              <a:t>How to use </a:t>
            </a:r>
            <a:br>
              <a:rPr kumimoji="1" lang="en-US" altLang="ja-JP" sz="4400" dirty="0"/>
            </a:br>
            <a:r>
              <a:rPr kumimoji="1" lang="en-US" altLang="ja-JP" sz="4400" dirty="0"/>
              <a:t>the back calculator program</a:t>
            </a:r>
            <a:br>
              <a:rPr kumimoji="1" lang="en-US" altLang="ja-JP" sz="4400" dirty="0"/>
            </a:br>
            <a:r>
              <a:rPr kumimoji="1" lang="en-US" altLang="ja-JP" sz="4400" dirty="0"/>
              <a:t>“</a:t>
            </a:r>
            <a:r>
              <a:rPr kumimoji="1" lang="en-US" altLang="ja-JP" sz="4400" dirty="0" err="1"/>
              <a:t>denomfind</a:t>
            </a:r>
            <a:r>
              <a:rPr kumimoji="1" lang="en-US" altLang="ja-JP" sz="4400" dirty="0"/>
              <a:t>” </a:t>
            </a:r>
            <a:br>
              <a:rPr kumimoji="1" lang="en-US" altLang="ja-JP" sz="4400" dirty="0"/>
            </a:br>
            <a:r>
              <a:rPr kumimoji="1" lang="en-US" altLang="ja-JP" sz="4400" dirty="0"/>
              <a:t>from given proportions</a:t>
            </a:r>
            <a:endParaRPr kumimoji="1" lang="ja-JP" altLang="en-US" sz="440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C65D81B-8E77-1016-C7C6-17D4A6726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235667"/>
            <a:ext cx="6858000" cy="1400503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2022-10-22</a:t>
            </a:r>
          </a:p>
          <a:p>
            <a:r>
              <a:rPr kumimoji="1" lang="en-US" altLang="ja-JP" sz="4000" dirty="0"/>
              <a:t>Toshiyuki </a:t>
            </a:r>
            <a:r>
              <a:rPr kumimoji="1" lang="en-US" altLang="ja-JP" sz="4000" dirty="0" err="1"/>
              <a:t>Sh</a:t>
            </a:r>
            <a:r>
              <a:rPr lang="en-US" altLang="ja-JP" sz="4000" dirty="0" err="1"/>
              <a:t>imono</a:t>
            </a:r>
            <a:endParaRPr kumimoji="1" lang="ja-JP" altLang="en-US" sz="400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C45DF95-45E2-4B2E-7C79-479B2984C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0887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AF190C-3B86-A0FC-7362-C4A016DFF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Terminology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5D5807-A03C-E1FD-96F8-D3CD74514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A </a:t>
            </a:r>
            <a:r>
              <a:rPr lang="en-US" altLang="ja-JP" b="1" dirty="0"/>
              <a:t>fraction</a:t>
            </a:r>
            <a:r>
              <a:rPr lang="en-US" altLang="ja-JP" dirty="0"/>
              <a:t> is specified in the form </a:t>
            </a:r>
            <a:br>
              <a:rPr lang="en-US" altLang="ja-JP" dirty="0"/>
            </a:br>
            <a:r>
              <a:rPr lang="en-US" altLang="ja-JP" dirty="0"/>
              <a:t>  of </a:t>
            </a:r>
            <a:r>
              <a:rPr lang="en-US" altLang="ja-JP" b="1" dirty="0"/>
              <a:t>numerator</a:t>
            </a:r>
            <a:r>
              <a:rPr lang="en-US" altLang="ja-JP" dirty="0"/>
              <a:t> / </a:t>
            </a:r>
            <a:r>
              <a:rPr lang="en-US" altLang="ja-JP" b="1" dirty="0"/>
              <a:t>denominator </a:t>
            </a:r>
            <a:r>
              <a:rPr lang="en-US" altLang="ja-JP" dirty="0"/>
              <a:t>. </a:t>
            </a:r>
          </a:p>
          <a:p>
            <a:r>
              <a:rPr lang="en-US" altLang="ja-JP" dirty="0"/>
              <a:t>A </a:t>
            </a:r>
            <a:r>
              <a:rPr lang="en-US" altLang="ja-JP" b="1" dirty="0"/>
              <a:t>proportion</a:t>
            </a:r>
            <a:r>
              <a:rPr lang="en-US" altLang="ja-JP" dirty="0"/>
              <a:t> is the value of a fraction.</a:t>
            </a:r>
            <a:br>
              <a:rPr lang="en-US" altLang="ja-JP" dirty="0"/>
            </a:br>
            <a:r>
              <a:rPr lang="en-US" altLang="ja-JP" dirty="0"/>
              <a:t>Its approximation is an </a:t>
            </a:r>
            <a:r>
              <a:rPr lang="en-US" altLang="ja-JP" b="1" dirty="0"/>
              <a:t>approximated proportion</a:t>
            </a:r>
            <a:r>
              <a:rPr lang="en-US" altLang="ja-JP" dirty="0"/>
              <a:t>.</a:t>
            </a:r>
          </a:p>
          <a:p>
            <a:r>
              <a:rPr lang="en-US" altLang="ja-JP" dirty="0"/>
              <a:t>There are many ways to </a:t>
            </a:r>
            <a:r>
              <a:rPr lang="en-US" altLang="ja-JP" b="1" dirty="0"/>
              <a:t>round</a:t>
            </a:r>
            <a:r>
              <a:rPr lang="en-US" altLang="ja-JP" dirty="0"/>
              <a:t> a number : </a:t>
            </a:r>
          </a:p>
          <a:p>
            <a:pPr lvl="1"/>
            <a:r>
              <a:rPr lang="en-US" altLang="ja-JP" dirty="0"/>
              <a:t>Round half up  (</a:t>
            </a:r>
            <a:r>
              <a:rPr lang="ja-JP" altLang="en-US"/>
              <a:t> </a:t>
            </a:r>
            <a:r>
              <a:rPr lang="en-US" altLang="ja-JP" dirty="0"/>
              <a:t>most commonly used! )</a:t>
            </a:r>
          </a:p>
          <a:p>
            <a:pPr lvl="1"/>
            <a:r>
              <a:rPr lang="en-US" altLang="ja-JP" dirty="0"/>
              <a:t>Round up /  Rounding down </a:t>
            </a:r>
          </a:p>
          <a:p>
            <a:pPr lvl="1"/>
            <a:r>
              <a:rPr lang="en-US" altLang="ja-JP" dirty="0"/>
              <a:t>Round half to even (ISO 31-0 , JIS Z 8401, IEEE 754) </a:t>
            </a:r>
          </a:p>
          <a:p>
            <a:pPr lvl="1"/>
            <a:r>
              <a:rPr lang="en-US" altLang="ja-JP" dirty="0"/>
              <a:t>Round half to odd </a:t>
            </a:r>
          </a:p>
          <a:p>
            <a:r>
              <a:rPr lang="en-US" altLang="ja-JP" b="1" dirty="0"/>
              <a:t>TSV</a:t>
            </a:r>
            <a:r>
              <a:rPr lang="en-US" altLang="ja-JP" dirty="0"/>
              <a:t> is Tab-</a:t>
            </a:r>
            <a:r>
              <a:rPr lang="en-US" altLang="ja-JP" dirty="0" err="1"/>
              <a:t>Separeted</a:t>
            </a:r>
            <a:r>
              <a:rPr lang="en-US" altLang="ja-JP" dirty="0"/>
              <a:t> Values (cf. CSV with comma).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A58A2BC-36FA-A201-75B8-AB3F6B4FC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5144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691302-83A2-E2B8-7711-BC980FBA6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Regarding this document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AA2C8E-F01A-D3BC-C1B5-2594E47CF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/>
              <a:t>Explains </a:t>
            </a:r>
          </a:p>
          <a:p>
            <a:pPr lvl="1"/>
            <a:r>
              <a:rPr kumimoji="1" lang="en-US" altLang="ja-JP" sz="3200" dirty="0"/>
              <a:t>how to use it.</a:t>
            </a:r>
          </a:p>
          <a:p>
            <a:r>
              <a:rPr lang="en-US" altLang="ja-JP" sz="3600" dirty="0"/>
              <a:t>Not explains</a:t>
            </a:r>
          </a:p>
          <a:p>
            <a:pPr lvl="1"/>
            <a:r>
              <a:rPr lang="en-US" altLang="ja-JP" sz="3200" dirty="0"/>
              <a:t>the internal design.</a:t>
            </a:r>
          </a:p>
          <a:p>
            <a:pPr lvl="1"/>
            <a:endParaRPr kumimoji="1" lang="ja-JP" altLang="en-US" sz="320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2DC8E0A-08A2-A8E6-5141-2EC24C0CB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2639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E58397-79A8-F5AB-A7A1-9CFA902E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“</a:t>
            </a:r>
            <a:r>
              <a:rPr kumimoji="1" lang="en-US" altLang="ja-JP" dirty="0" err="1"/>
              <a:t>denomfind</a:t>
            </a:r>
            <a:r>
              <a:rPr kumimoji="1" lang="en-US" altLang="ja-JP" dirty="0"/>
              <a:t>” is a CLI program.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F6FAC8-56D8-6B1C-97D9-ED5122547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CLI = Command Line </a:t>
            </a:r>
            <a:r>
              <a:rPr lang="en-US" altLang="ja-JP" dirty="0"/>
              <a:t>I</a:t>
            </a:r>
            <a:r>
              <a:rPr kumimoji="1" lang="en-US" altLang="ja-JP" dirty="0"/>
              <a:t>nterface. Not a GUI. </a:t>
            </a:r>
          </a:p>
          <a:p>
            <a:r>
              <a:rPr lang="en-US" altLang="ja-JP" dirty="0"/>
              <a:t>“</a:t>
            </a:r>
            <a:r>
              <a:rPr lang="en-US" altLang="ja-JP" dirty="0" err="1"/>
              <a:t>denomfind</a:t>
            </a:r>
            <a:r>
              <a:rPr lang="en-US" altLang="ja-JP" dirty="0"/>
              <a:t>” is a program of a Perl script.</a:t>
            </a:r>
          </a:p>
          <a:p>
            <a:r>
              <a:rPr kumimoji="1" lang="en-US" altLang="ja-JP" dirty="0"/>
              <a:t>You can install </a:t>
            </a:r>
            <a:r>
              <a:rPr lang="en-US" altLang="ja-JP" dirty="0"/>
              <a:t>:</a:t>
            </a:r>
          </a:p>
          <a:p>
            <a:pPr lvl="1"/>
            <a:r>
              <a:rPr lang="en-US" altLang="ja-JP" dirty="0"/>
              <a:t>By “</a:t>
            </a:r>
            <a:r>
              <a:rPr lang="en-US" altLang="ja-JP" dirty="0" err="1"/>
              <a:t>c</a:t>
            </a:r>
            <a:r>
              <a:rPr kumimoji="1" lang="en-US" altLang="ja-JP" dirty="0" err="1"/>
              <a:t>pan</a:t>
            </a:r>
            <a:r>
              <a:rPr kumimoji="1" lang="en-US" altLang="ja-JP" dirty="0"/>
              <a:t>” or “</a:t>
            </a:r>
            <a:r>
              <a:rPr kumimoji="1" lang="en-US" altLang="ja-JP" dirty="0" err="1"/>
              <a:t>cpanm</a:t>
            </a:r>
            <a:r>
              <a:rPr lang="en-US" altLang="ja-JP" dirty="0"/>
              <a:t>” command. </a:t>
            </a:r>
          </a:p>
          <a:p>
            <a:pPr lvl="2"/>
            <a:r>
              <a:rPr lang="en-US" altLang="ja-JP" dirty="0" err="1"/>
              <a:t>cpanm</a:t>
            </a:r>
            <a:r>
              <a:rPr lang="en-US" altLang="ja-JP" dirty="0"/>
              <a:t> is recommendable considering the un-installment.</a:t>
            </a:r>
          </a:p>
          <a:p>
            <a:pPr lvl="2"/>
            <a:r>
              <a:rPr lang="en-US" altLang="ja-JP" b="1" dirty="0" err="1">
                <a:solidFill>
                  <a:srgbClr val="0432FF"/>
                </a:solidFill>
              </a:rPr>
              <a:t>cpanm</a:t>
            </a:r>
            <a:r>
              <a:rPr lang="en-US" altLang="ja-JP" b="1" dirty="0">
                <a:solidFill>
                  <a:srgbClr val="0432FF"/>
                </a:solidFill>
              </a:rPr>
              <a:t> App::</a:t>
            </a:r>
            <a:r>
              <a:rPr lang="en-US" altLang="ja-JP" b="1" dirty="0" err="1">
                <a:solidFill>
                  <a:srgbClr val="0432FF"/>
                </a:solidFill>
              </a:rPr>
              <a:t>denomfind</a:t>
            </a:r>
            <a:endParaRPr lang="en-US" altLang="ja-JP" b="1" dirty="0">
              <a:solidFill>
                <a:srgbClr val="0432FF"/>
              </a:solidFill>
            </a:endParaRPr>
          </a:p>
          <a:p>
            <a:pPr lvl="2"/>
            <a:r>
              <a:rPr lang="en-US" altLang="ja-JP" b="1" dirty="0" err="1">
                <a:solidFill>
                  <a:srgbClr val="0432FF"/>
                </a:solidFill>
              </a:rPr>
              <a:t>cpanm</a:t>
            </a:r>
            <a:r>
              <a:rPr lang="en-US" altLang="ja-JP" b="1" dirty="0">
                <a:solidFill>
                  <a:srgbClr val="0432FF"/>
                </a:solidFill>
              </a:rPr>
              <a:t> –U App::</a:t>
            </a:r>
            <a:r>
              <a:rPr lang="en-US" altLang="ja-JP" b="1" dirty="0" err="1">
                <a:solidFill>
                  <a:srgbClr val="0432FF"/>
                </a:solidFill>
              </a:rPr>
              <a:t>denomfind</a:t>
            </a:r>
            <a:r>
              <a:rPr lang="en-US" altLang="ja-JP" b="1" dirty="0">
                <a:solidFill>
                  <a:srgbClr val="0432FF"/>
                </a:solidFill>
              </a:rPr>
              <a:t>  # uninstall</a:t>
            </a:r>
            <a:endParaRPr lang="en-US" altLang="ja-JP" dirty="0"/>
          </a:p>
          <a:p>
            <a:pPr lvl="1"/>
            <a:r>
              <a:rPr lang="en-US" altLang="ja-JP" dirty="0"/>
              <a:t>Not only from </a:t>
            </a:r>
            <a:r>
              <a:rPr lang="en-US" altLang="ja-JP" dirty="0" err="1"/>
              <a:t>metacpan.org</a:t>
            </a:r>
            <a:r>
              <a:rPr lang="en-US" altLang="ja-JP" dirty="0"/>
              <a:t> but also from GitHub.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34B2753-7C4C-D3AC-1AE1-ECCAA1FFB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6274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942756-667A-7B1F-6CC1-C70FC747D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1264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Examples 1 —</a:t>
            </a:r>
            <a:r>
              <a:rPr lang="en-US" altLang="ja-JP" dirty="0"/>
              <a:t> 0.3, 0.33, and 33.3%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2B6D36-D84F-643B-10BC-B481A9BAE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18" y="3889646"/>
            <a:ext cx="8925019" cy="2837154"/>
          </a:xfrm>
        </p:spPr>
        <p:txBody>
          <a:bodyPr numCol="2">
            <a:normAutofit fontScale="92500" lnSpcReduction="20000"/>
          </a:bodyPr>
          <a:lstStyle/>
          <a:p>
            <a:pPr marL="0" indent="0">
              <a:buNone/>
            </a:pPr>
            <a:r>
              <a:rPr kumimoji="1" lang="en-US" altLang="ja-JP" sz="2000" b="1" u="sng" dirty="0"/>
              <a:t>Each fraction is shown on each line. </a:t>
            </a:r>
          </a:p>
          <a:p>
            <a:r>
              <a:rPr lang="en-US" altLang="ja-JP" sz="1800" dirty="0"/>
              <a:t>”</a:t>
            </a:r>
            <a:r>
              <a:rPr lang="en-US" altLang="ja-JP" sz="1800" b="1" i="1" dirty="0" err="1"/>
              <a:t>denom</a:t>
            </a:r>
            <a:r>
              <a:rPr lang="en-US" altLang="ja-JP" sz="1800" dirty="0"/>
              <a:t>” means </a:t>
            </a:r>
            <a:r>
              <a:rPr lang="en-US" altLang="ja-JP" sz="1800" b="1" dirty="0"/>
              <a:t>denominator</a:t>
            </a:r>
            <a:r>
              <a:rPr lang="en-US" altLang="ja-JP" sz="1800" dirty="0"/>
              <a:t>.</a:t>
            </a:r>
            <a:endParaRPr kumimoji="1" lang="en-US" altLang="ja-JP" sz="1800" dirty="0"/>
          </a:p>
          <a:p>
            <a:r>
              <a:rPr kumimoji="1" lang="en-US" altLang="ja-JP" sz="1800" dirty="0"/>
              <a:t>12 </a:t>
            </a:r>
            <a:r>
              <a:rPr kumimoji="1" lang="en-US" altLang="ja-JP" sz="1800" b="1" i="1" u="sng" dirty="0" err="1"/>
              <a:t>denom</a:t>
            </a:r>
            <a:r>
              <a:rPr kumimoji="1" lang="en-US" altLang="ja-JP" sz="1800" b="1" u="sng" dirty="0" err="1"/>
              <a:t>s</a:t>
            </a:r>
            <a:r>
              <a:rPr kumimoji="1" lang="en-US" altLang="ja-JP" sz="1800" u="sng" dirty="0"/>
              <a:t> </a:t>
            </a:r>
            <a:r>
              <a:rPr kumimoji="1" lang="ja-JP" altLang="en-US" sz="1800" u="sng"/>
              <a:t>∈</a:t>
            </a:r>
            <a:r>
              <a:rPr kumimoji="1" lang="en-US" altLang="ja-JP" sz="1800" u="sng" dirty="0"/>
              <a:t> </a:t>
            </a:r>
            <a:r>
              <a:rPr lang="en-US" altLang="ja-JP" sz="1700" b="0" i="0" u="sng" dirty="0" err="1">
                <a:solidFill>
                  <a:srgbClr val="454545"/>
                </a:solidFill>
                <a:effectLst/>
                <a:latin typeface="Trebuchet MS" panose="020B0703020202090204" pitchFamily="34" charset="0"/>
              </a:rPr>
              <a:t>ℕ</a:t>
            </a:r>
            <a:r>
              <a:rPr lang="en-US" altLang="ja-JP" sz="1700" b="0" i="0" u="sng" dirty="0">
                <a:solidFill>
                  <a:srgbClr val="454545"/>
                </a:solidFill>
                <a:effectLst/>
                <a:latin typeface="Trebuchet MS" panose="020B0703020202090204" pitchFamily="34" charset="0"/>
              </a:rPr>
              <a:t> </a:t>
            </a:r>
            <a:r>
              <a:rPr lang="en-US" altLang="ja-JP" sz="1800" u="sng" dirty="0"/>
              <a:t>are </a:t>
            </a:r>
            <a:r>
              <a:rPr lang="en-US" altLang="ja-JP" sz="1800" b="1" u="sng" dirty="0">
                <a:solidFill>
                  <a:srgbClr val="FF0000"/>
                </a:solidFill>
              </a:rPr>
              <a:t>back calculated</a:t>
            </a:r>
          </a:p>
          <a:p>
            <a:pPr marL="0" indent="0">
              <a:buNone/>
            </a:pPr>
            <a:r>
              <a:rPr lang="en-US" altLang="ja-JP" sz="1800" dirty="0"/>
              <a:t>      </a:t>
            </a:r>
            <a:r>
              <a:rPr lang="en-US" altLang="ja-JP" sz="1800" u="sng" dirty="0"/>
              <a:t>with </a:t>
            </a:r>
            <a:r>
              <a:rPr lang="en-US" altLang="ja-JP" sz="1800" b="1" u="sng" dirty="0"/>
              <a:t>a feasible numerator</a:t>
            </a:r>
            <a:r>
              <a:rPr kumimoji="1" lang="ja-JP" altLang="en-US" sz="1800" u="sng"/>
              <a:t> ∈</a:t>
            </a:r>
            <a:r>
              <a:rPr kumimoji="1" lang="en-US" altLang="ja-JP" sz="1800" u="sng" dirty="0"/>
              <a:t> </a:t>
            </a:r>
            <a:r>
              <a:rPr lang="en-US" altLang="ja-JP" sz="1700" b="0" i="0" u="sng" dirty="0" err="1">
                <a:solidFill>
                  <a:srgbClr val="454545"/>
                </a:solidFill>
                <a:effectLst/>
                <a:latin typeface="Trebuchet MS" panose="020B0703020202090204" pitchFamily="34" charset="0"/>
              </a:rPr>
              <a:t>ℤ</a:t>
            </a:r>
            <a:endParaRPr lang="en-US" altLang="ja-JP" sz="1800" b="1" u="sng" dirty="0"/>
          </a:p>
          <a:p>
            <a:pPr marL="0" indent="0">
              <a:buNone/>
            </a:pPr>
            <a:r>
              <a:rPr lang="en-US" altLang="ja-JP" sz="1800" dirty="0"/>
              <a:t>      regarding the given proportion is </a:t>
            </a:r>
            <a:r>
              <a:rPr lang="en-US" altLang="ja-JP" sz="1800" b="1" dirty="0"/>
              <a:t>rounded</a:t>
            </a:r>
            <a:r>
              <a:rPr lang="en-US" altLang="ja-JP" sz="1800" dirty="0"/>
              <a:t>.</a:t>
            </a:r>
          </a:p>
          <a:p>
            <a:r>
              <a:rPr lang="en-US" altLang="ja-JP" sz="1800" dirty="0"/>
              <a:t>Each of </a:t>
            </a:r>
            <a:r>
              <a:rPr lang="en-US" altLang="ja-JP" sz="1800" b="1" i="1" dirty="0"/>
              <a:t>fraction form</a:t>
            </a:r>
            <a:r>
              <a:rPr lang="en-US" altLang="ja-JP" sz="1800" dirty="0"/>
              <a:t> is shown in cyan color.</a:t>
            </a:r>
          </a:p>
          <a:p>
            <a:r>
              <a:rPr lang="en-US" altLang="ja-JP" sz="1800" dirty="0"/>
              <a:t> </a:t>
            </a:r>
            <a:r>
              <a:rPr lang="en-US" altLang="ja-JP" sz="1800" dirty="0">
                <a:solidFill>
                  <a:srgbClr val="0432FF"/>
                </a:solidFill>
              </a:rPr>
              <a:t>-D-3%</a:t>
            </a:r>
            <a:r>
              <a:rPr lang="en-US" altLang="ja-JP" sz="1800" dirty="0"/>
              <a:t> on the most right image specifies </a:t>
            </a:r>
            <a:br>
              <a:rPr lang="en-US" altLang="ja-JP" sz="1800" dirty="0"/>
            </a:br>
            <a:r>
              <a:rPr lang="en-US" altLang="ja-JP" sz="1800" dirty="0"/>
              <a:t>   to show the </a:t>
            </a:r>
            <a:r>
              <a:rPr lang="en-US" altLang="ja-JP" sz="1800" b="1" dirty="0"/>
              <a:t>gap</a:t>
            </a:r>
            <a:r>
              <a:rPr lang="en-US" altLang="ja-JP" sz="1800" dirty="0"/>
              <a:t> to the proportion.</a:t>
            </a:r>
          </a:p>
          <a:p>
            <a:r>
              <a:rPr kumimoji="1" lang="en-US" altLang="ja-JP" sz="1800" dirty="0"/>
              <a:t>“</a:t>
            </a:r>
            <a:r>
              <a:rPr kumimoji="1" lang="en-US" altLang="ja-JP" sz="1800" b="1" i="1" dirty="0"/>
              <a:t>fit</a:t>
            </a:r>
            <a:r>
              <a:rPr lang="en-US" altLang="ja-JP" sz="1800" dirty="0"/>
              <a:t>” (red) will be explained in next page.</a:t>
            </a:r>
            <a:br>
              <a:rPr lang="en-US" altLang="ja-JP" sz="1800" dirty="0"/>
            </a:br>
            <a:endParaRPr lang="en-US" altLang="ja-JP" sz="1800" dirty="0"/>
          </a:p>
          <a:p>
            <a:pPr marL="0" indent="0">
              <a:buNone/>
            </a:pPr>
            <a:r>
              <a:rPr kumimoji="1" lang="en-US" altLang="ja-JP" sz="2000" b="1" u="sng" dirty="0"/>
              <a:t>Regarding the </a:t>
            </a:r>
            <a:r>
              <a:rPr kumimoji="1" lang="en-US" altLang="ja-JP" sz="2000" b="1" u="sng" dirty="0">
                <a:solidFill>
                  <a:srgbClr val="FF0000"/>
                </a:solidFill>
              </a:rPr>
              <a:t>reducible fractions</a:t>
            </a:r>
            <a:r>
              <a:rPr kumimoji="1" lang="en-US" altLang="ja-JP" sz="2000" b="1" dirty="0"/>
              <a:t> :</a:t>
            </a:r>
            <a:endParaRPr lang="en-US" altLang="ja-JP" sz="2000" b="1" dirty="0"/>
          </a:p>
          <a:p>
            <a:r>
              <a:rPr lang="en-US" altLang="ja-JP" sz="1800" dirty="0"/>
              <a:t>A </a:t>
            </a:r>
            <a:r>
              <a:rPr lang="en-US" altLang="ja-JP" sz="1800" i="1" dirty="0" err="1"/>
              <a:t>denom</a:t>
            </a:r>
            <a:r>
              <a:rPr lang="en-US" altLang="ja-JP" sz="1800" dirty="0"/>
              <a:t> with period</a:t>
            </a:r>
            <a:r>
              <a:rPr lang="ja-JP" altLang="en-US" sz="1800"/>
              <a:t> </a:t>
            </a:r>
            <a:r>
              <a:rPr lang="en-US" altLang="ja-JP" sz="1800" dirty="0"/>
              <a:t>(.) : </a:t>
            </a:r>
            <a:br>
              <a:rPr lang="en-US" altLang="ja-JP" sz="1800" dirty="0"/>
            </a:br>
            <a:r>
              <a:rPr lang="en-US" altLang="ja-JP" sz="1800" dirty="0"/>
              <a:t>  </a:t>
            </a:r>
            <a:r>
              <a:rPr lang="en-US" altLang="ja-JP" sz="1800" u="sng" dirty="0"/>
              <a:t>roughly</a:t>
            </a:r>
            <a:r>
              <a:rPr lang="en-US" altLang="ja-JP" sz="1800" dirty="0"/>
              <a:t> means the fraction is </a:t>
            </a:r>
            <a:r>
              <a:rPr lang="en-US" altLang="ja-JP" sz="1800" b="1" dirty="0"/>
              <a:t>reducible</a:t>
            </a:r>
            <a:r>
              <a:rPr lang="en-US" altLang="ja-JP" sz="1800" dirty="0"/>
              <a:t>.</a:t>
            </a:r>
            <a:endParaRPr lang="en-US" altLang="ja-JP" sz="1400" dirty="0"/>
          </a:p>
          <a:p>
            <a:r>
              <a:rPr lang="en-US" altLang="ja-JP" sz="1800" dirty="0"/>
              <a:t>To be more exactly (explained later) : </a:t>
            </a:r>
            <a:br>
              <a:rPr lang="en-US" altLang="ja-JP" sz="1800" dirty="0"/>
            </a:br>
            <a:r>
              <a:rPr lang="en-US" altLang="ja-JP" sz="1800" u="sng" dirty="0"/>
              <a:t>the numerators and its </a:t>
            </a:r>
            <a:r>
              <a:rPr lang="en-US" altLang="ja-JP" sz="1800" u="sng" dirty="0" err="1"/>
              <a:t>corresp</a:t>
            </a:r>
            <a:r>
              <a:rPr lang="en-US" altLang="ja-JP" sz="1800" u="sng" dirty="0"/>
              <a:t>. denominators</a:t>
            </a:r>
            <a:br>
              <a:rPr lang="en-US" altLang="ja-JP" sz="1800" u="sng" dirty="0"/>
            </a:br>
            <a:r>
              <a:rPr lang="en-US" altLang="ja-JP" sz="1800" u="sng" dirty="0"/>
              <a:t>all combined</a:t>
            </a:r>
            <a:r>
              <a:rPr lang="en-US" altLang="ja-JP" sz="1800" dirty="0"/>
              <a:t> are divisible by their GCD &gt; 1. </a:t>
            </a:r>
            <a:endParaRPr kumimoji="1" lang="en-US" altLang="ja-JP" sz="1800" dirty="0"/>
          </a:p>
          <a:p>
            <a:r>
              <a:rPr kumimoji="1" lang="en-US" altLang="ja-JP" sz="1800" dirty="0"/>
              <a:t>“</a:t>
            </a:r>
            <a:r>
              <a:rPr kumimoji="1" lang="en-US" altLang="ja-JP" sz="1800" b="1" dirty="0">
                <a:solidFill>
                  <a:srgbClr val="0432FF"/>
                </a:solidFill>
              </a:rPr>
              <a:t>-M0</a:t>
            </a:r>
            <a:r>
              <a:rPr kumimoji="1" lang="en-US" altLang="ja-JP" sz="1800" dirty="0"/>
              <a:t>” specifies :</a:t>
            </a:r>
            <a:br>
              <a:rPr kumimoji="1" lang="en-US" altLang="ja-JP" sz="1800" dirty="0"/>
            </a:br>
            <a:r>
              <a:rPr kumimoji="1" lang="en-US" altLang="ja-JP" sz="1800" dirty="0"/>
              <a:t>  not to show the </a:t>
            </a:r>
            <a:r>
              <a:rPr lang="en-US" altLang="ja-JP" sz="1800" dirty="0"/>
              <a:t>the “</a:t>
            </a:r>
            <a:r>
              <a:rPr kumimoji="1" lang="en-US" altLang="ja-JP" sz="1800" dirty="0"/>
              <a:t>reducible” fraction</a:t>
            </a:r>
            <a:br>
              <a:rPr kumimoji="1" lang="en-US" altLang="ja-JP" sz="1800" dirty="0"/>
            </a:br>
            <a:r>
              <a:rPr kumimoji="1" lang="en-US" altLang="ja-JP" sz="1800" dirty="0"/>
              <a:t>     </a:t>
            </a:r>
            <a:r>
              <a:rPr kumimoji="1" lang="en-US" altLang="ja-JP" sz="1800" i="1" dirty="0"/>
              <a:t>i.e.  </a:t>
            </a:r>
            <a:r>
              <a:rPr kumimoji="1" lang="en-US" altLang="ja-JP" sz="1800" dirty="0"/>
              <a:t>2/6 = 3/9 = 4/12 = .. are hidden. 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4F58A38-F868-1A50-009B-7CA8A0F1D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876" y="941744"/>
            <a:ext cx="2274466" cy="2772979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B8E2C0A-0C6B-66AC-41C4-1F85E20E72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8357" y="941744"/>
            <a:ext cx="1966152" cy="277297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C320894-9B2B-39D3-BEC8-F2B73E1DF3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5524" y="941743"/>
            <a:ext cx="2669392" cy="2772980"/>
          </a:xfrm>
          <a:prstGeom prst="rect">
            <a:avLst/>
          </a:prstGeom>
        </p:spPr>
      </p:pic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83C2A25-011A-4ABA-ABF5-4538E3EE4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8314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B2C3C9-78C3-4462-B2C6-263ED76D3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9954"/>
            <a:ext cx="7886700" cy="660592"/>
          </a:xfrm>
        </p:spPr>
        <p:txBody>
          <a:bodyPr>
            <a:noAutofit/>
          </a:bodyPr>
          <a:lstStyle/>
          <a:p>
            <a:r>
              <a:rPr kumimoji="1" lang="en-US" altLang="ja-JP" sz="3600" dirty="0"/>
              <a:t>Example 2: </a:t>
            </a:r>
            <a:br>
              <a:rPr kumimoji="1" lang="en-US" altLang="ja-JP" sz="3600" dirty="0"/>
            </a:br>
            <a:r>
              <a:rPr kumimoji="1" lang="en-US" altLang="ja-JP" sz="3600" dirty="0"/>
              <a:t>proportions with </a:t>
            </a:r>
            <a:r>
              <a:rPr kumimoji="1" lang="en-US" altLang="ja-JP" sz="3600" b="1" dirty="0"/>
              <a:t>a common denominator</a:t>
            </a:r>
            <a:r>
              <a:rPr kumimoji="1" lang="en-US" altLang="ja-JP" sz="3600" dirty="0"/>
              <a:t>  </a:t>
            </a:r>
            <a:endParaRPr kumimoji="1" lang="ja-JP" altLang="en-US" sz="36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8032AB-120A-1B7A-2C61-EEAB2E490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221" y="4508388"/>
            <a:ext cx="8905461" cy="2300552"/>
          </a:xfrm>
        </p:spPr>
        <p:txBody>
          <a:bodyPr numCol="2">
            <a:normAutofit fontScale="85000" lnSpcReduction="20000"/>
          </a:bodyPr>
          <a:lstStyle/>
          <a:p>
            <a:r>
              <a:rPr kumimoji="1" lang="en-US" altLang="ja-JP" sz="2000" dirty="0"/>
              <a:t>The output forms </a:t>
            </a:r>
            <a:r>
              <a:rPr kumimoji="1" lang="en-US" altLang="ja-JP" sz="2000" b="1" dirty="0"/>
              <a:t>a TSV table</a:t>
            </a:r>
            <a:r>
              <a:rPr kumimoji="1" lang="en-US" altLang="ja-JP" sz="2000" dirty="0"/>
              <a:t>. </a:t>
            </a:r>
          </a:p>
          <a:p>
            <a:r>
              <a:rPr lang="en-US" altLang="ja-JP" sz="2000" dirty="0"/>
              <a:t>The </a:t>
            </a:r>
            <a:r>
              <a:rPr lang="en-US" altLang="ja-JP" sz="2000" b="1" dirty="0"/>
              <a:t>right 4 columns</a:t>
            </a:r>
            <a:r>
              <a:rPr lang="en-US" altLang="ja-JP" sz="2000" dirty="0"/>
              <a:t> here</a:t>
            </a:r>
            <a:br>
              <a:rPr lang="en-US" altLang="ja-JP" sz="2000" dirty="0"/>
            </a:br>
            <a:r>
              <a:rPr lang="en-US" altLang="ja-JP" sz="2000" dirty="0"/>
              <a:t>  corresponds with proportions </a:t>
            </a:r>
            <a:br>
              <a:rPr lang="en-US" altLang="ja-JP" sz="2000" dirty="0"/>
            </a:br>
            <a:r>
              <a:rPr lang="en-US" altLang="ja-JP" sz="2000" dirty="0"/>
              <a:t>    63.3%, 54.6%, 13.3%, 10.3%.</a:t>
            </a:r>
          </a:p>
          <a:p>
            <a:r>
              <a:rPr lang="en-US" altLang="ja-JP" sz="2000" dirty="0"/>
              <a:t>The 2</a:t>
            </a:r>
            <a:r>
              <a:rPr lang="en-US" altLang="ja-JP" sz="2000" baseline="30000" dirty="0"/>
              <a:t>nd</a:t>
            </a:r>
            <a:r>
              <a:rPr lang="en-US" altLang="ja-JP" sz="2000" dirty="0"/>
              <a:t> column </a:t>
            </a:r>
            <a:r>
              <a:rPr lang="en-US" altLang="ja-JP" sz="2000" b="1" i="1" dirty="0"/>
              <a:t>fit</a:t>
            </a:r>
            <a:r>
              <a:rPr lang="en-US" altLang="ja-JP" sz="2000" dirty="0"/>
              <a:t> means </a:t>
            </a:r>
            <a:br>
              <a:rPr lang="en-US" altLang="ja-JP" sz="2000" dirty="0"/>
            </a:br>
            <a:r>
              <a:rPr lang="en-US" altLang="ja-JP" sz="2000" dirty="0"/>
              <a:t>  </a:t>
            </a:r>
            <a:r>
              <a:rPr lang="en-US" altLang="ja-JP" sz="2000" u="sng" dirty="0"/>
              <a:t>how many</a:t>
            </a:r>
            <a:r>
              <a:rPr lang="en-US" altLang="ja-JP" sz="2000" dirty="0"/>
              <a:t> among the (4) proportions </a:t>
            </a:r>
            <a:br>
              <a:rPr lang="en-US" altLang="ja-JP" sz="2000" dirty="0"/>
            </a:br>
            <a:r>
              <a:rPr lang="en-US" altLang="ja-JP" sz="2000" dirty="0"/>
              <a:t>    can get at least a  </a:t>
            </a:r>
            <a:r>
              <a:rPr lang="en-US" altLang="ja-JP" sz="2000" u="sng" dirty="0"/>
              <a:t>numerator</a:t>
            </a:r>
            <a:r>
              <a:rPr kumimoji="1" lang="ja-JP" altLang="en-US" sz="2000" u="sng"/>
              <a:t> ∈</a:t>
            </a:r>
            <a:r>
              <a:rPr kumimoji="1" lang="en-US" altLang="ja-JP" sz="2000" u="sng" dirty="0"/>
              <a:t> </a:t>
            </a:r>
            <a:r>
              <a:rPr lang="en-US" altLang="ja-JP" sz="2000" b="0" i="0" u="sng" dirty="0" err="1">
                <a:solidFill>
                  <a:srgbClr val="454545"/>
                </a:solidFill>
                <a:effectLst/>
                <a:latin typeface="Trebuchet MS" panose="020B0703020202090204" pitchFamily="34" charset="0"/>
              </a:rPr>
              <a:t>ℤ</a:t>
            </a:r>
            <a:r>
              <a:rPr lang="en-US" altLang="ja-JP" sz="2000" dirty="0"/>
              <a:t> </a:t>
            </a:r>
            <a:br>
              <a:rPr lang="en-US" altLang="ja-JP" sz="2000" dirty="0"/>
            </a:br>
            <a:r>
              <a:rPr lang="en-US" altLang="ja-JP" sz="2000" dirty="0"/>
              <a:t>      with each </a:t>
            </a:r>
            <a:r>
              <a:rPr lang="en-US" altLang="ja-JP" sz="2000" b="1" i="1" dirty="0" err="1"/>
              <a:t>denom</a:t>
            </a:r>
            <a:r>
              <a:rPr lang="en-US" altLang="ja-JP" sz="2000" b="1" i="1" dirty="0"/>
              <a:t> </a:t>
            </a:r>
            <a:r>
              <a:rPr lang="en-US" altLang="ja-JP" sz="2000" dirty="0"/>
              <a:t>value.</a:t>
            </a:r>
          </a:p>
          <a:p>
            <a:r>
              <a:rPr lang="en-US" altLang="ja-JP" sz="2000" b="1" dirty="0"/>
              <a:t> </a:t>
            </a:r>
            <a:r>
              <a:rPr lang="en-US" altLang="ja-JP" sz="2000" b="1" dirty="0">
                <a:solidFill>
                  <a:srgbClr val="0432FF"/>
                </a:solidFill>
              </a:rPr>
              <a:t>-y3..4</a:t>
            </a:r>
            <a:r>
              <a:rPr lang="en-US" altLang="ja-JP" sz="2000" dirty="0"/>
              <a:t> specifies filtering on </a:t>
            </a:r>
            <a:r>
              <a:rPr lang="en-US" altLang="ja-JP" sz="2000" b="1" i="1" dirty="0"/>
              <a:t>fit</a:t>
            </a:r>
            <a:r>
              <a:rPr lang="en-US" altLang="ja-JP" sz="2000" dirty="0"/>
              <a:t>. </a:t>
            </a:r>
            <a:br>
              <a:rPr lang="en-US" altLang="ja-JP" sz="2000" dirty="0"/>
            </a:br>
            <a:r>
              <a:rPr lang="en-US" altLang="ja-JP" sz="2000" dirty="0"/>
              <a:t>i.e. </a:t>
            </a:r>
            <a:r>
              <a:rPr lang="en-US" altLang="ja-JP" sz="2000" b="1" i="1" dirty="0"/>
              <a:t>fit</a:t>
            </a:r>
            <a:r>
              <a:rPr lang="en-US" altLang="ja-JP" sz="2000" dirty="0"/>
              <a:t> with the value 0,1,2 are omitted.</a:t>
            </a:r>
          </a:p>
          <a:p>
            <a:r>
              <a:rPr lang="en-US" altLang="ja-JP" sz="2000" b="1" dirty="0"/>
              <a:t> </a:t>
            </a:r>
            <a:r>
              <a:rPr lang="en-US" altLang="ja-JP" sz="2000" b="1" dirty="0">
                <a:solidFill>
                  <a:srgbClr val="0432FF"/>
                </a:solidFill>
              </a:rPr>
              <a:t>-D5%</a:t>
            </a:r>
            <a:r>
              <a:rPr lang="en-US" altLang="ja-JP" sz="2000" dirty="0"/>
              <a:t> specifies to show the retrieved fraction value with </a:t>
            </a:r>
            <a:r>
              <a:rPr lang="en-US" altLang="ja-JP" sz="2000" dirty="0">
                <a:solidFill>
                  <a:srgbClr val="0432FF"/>
                </a:solidFill>
              </a:rPr>
              <a:t>5 decimal places in %</a:t>
            </a:r>
            <a:r>
              <a:rPr lang="en-US" altLang="ja-JP" sz="2000" dirty="0"/>
              <a:t>. </a:t>
            </a:r>
          </a:p>
          <a:p>
            <a:r>
              <a:rPr lang="en-US" altLang="ja-JP" sz="2000" dirty="0"/>
              <a:t>The intervals in faint color indicate</a:t>
            </a:r>
            <a:br>
              <a:rPr lang="en-US" altLang="ja-JP" sz="2000" dirty="0"/>
            </a:br>
            <a:r>
              <a:rPr lang="en-US" altLang="ja-JP" sz="2000" dirty="0"/>
              <a:t>  the set of the possible numerator on </a:t>
            </a:r>
            <a:r>
              <a:rPr lang="en-US" altLang="ja-JP" sz="2000" b="0" i="0" dirty="0" err="1">
                <a:solidFill>
                  <a:srgbClr val="111111"/>
                </a:solidFill>
                <a:effectLst/>
                <a:latin typeface="u2000"/>
              </a:rPr>
              <a:t>ℝ</a:t>
            </a:r>
            <a:r>
              <a:rPr lang="en-US" altLang="ja-JP" sz="2000" b="0" i="0" dirty="0">
                <a:solidFill>
                  <a:srgbClr val="111111"/>
                </a:solidFill>
                <a:effectLst/>
                <a:latin typeface="u2000"/>
              </a:rPr>
              <a:t> ,</a:t>
            </a:r>
            <a:br>
              <a:rPr lang="en-US" altLang="ja-JP" sz="2000" b="0" i="0" dirty="0">
                <a:solidFill>
                  <a:srgbClr val="111111"/>
                </a:solidFill>
                <a:effectLst/>
                <a:latin typeface="u2000"/>
              </a:rPr>
            </a:br>
            <a:r>
              <a:rPr lang="en-US" altLang="ja-JP" sz="2000" b="0" i="0" dirty="0">
                <a:solidFill>
                  <a:srgbClr val="111111"/>
                </a:solidFill>
                <a:effectLst/>
                <a:latin typeface="u2000"/>
              </a:rPr>
              <a:t>    </a:t>
            </a:r>
            <a:r>
              <a:rPr lang="en-US" altLang="ja-JP" sz="2000" dirty="0"/>
              <a:t>which does not contain any integer</a:t>
            </a:r>
            <a:r>
              <a:rPr kumimoji="1" lang="en-US" altLang="ja-JP" sz="2000" dirty="0"/>
              <a:t> </a:t>
            </a:r>
            <a:r>
              <a:rPr lang="en-US" altLang="ja-JP" sz="2000" b="0" i="0" dirty="0" err="1">
                <a:solidFill>
                  <a:srgbClr val="454545"/>
                </a:solidFill>
                <a:effectLst/>
                <a:latin typeface="Trebuchet MS" panose="020B0703020202090204" pitchFamily="34" charset="0"/>
              </a:rPr>
              <a:t>ℤ</a:t>
            </a:r>
            <a:r>
              <a:rPr lang="en-US" altLang="ja-JP" sz="2000" dirty="0"/>
              <a:t>.</a:t>
            </a:r>
          </a:p>
          <a:p>
            <a:r>
              <a:rPr lang="en-US" altLang="ja-JP" sz="2000" dirty="0"/>
              <a:t>The command </a:t>
            </a:r>
            <a:r>
              <a:rPr lang="en-US" altLang="ja-JP" sz="2000" b="1" dirty="0">
                <a:solidFill>
                  <a:srgbClr val="0432FF"/>
                </a:solidFill>
              </a:rPr>
              <a:t>tabs -4</a:t>
            </a:r>
            <a:r>
              <a:rPr lang="en-US" altLang="ja-JP" sz="2000" dirty="0"/>
              <a:t> adjusts the screen setting of tab intervals.</a:t>
            </a:r>
          </a:p>
          <a:p>
            <a:r>
              <a:rPr lang="en-US" altLang="ja-JP" sz="2000" dirty="0"/>
              <a:t>The smallest possible denominator </a:t>
            </a:r>
            <a:r>
              <a:rPr kumimoji="1" lang="ja-JP" altLang="en-US" sz="2000"/>
              <a:t>∈</a:t>
            </a:r>
            <a:r>
              <a:rPr kumimoji="1" lang="en-US" altLang="ja-JP" sz="2000" dirty="0"/>
              <a:t> </a:t>
            </a:r>
            <a:r>
              <a:rPr lang="en-US" altLang="ja-JP" sz="2000" b="0" i="0" dirty="0" err="1">
                <a:solidFill>
                  <a:srgbClr val="454545"/>
                </a:solidFill>
                <a:effectLst/>
                <a:latin typeface="Trebuchet MS" panose="020B0703020202090204" pitchFamily="34" charset="0"/>
              </a:rPr>
              <a:t>ℕ</a:t>
            </a:r>
            <a:r>
              <a:rPr lang="en-US" altLang="ja-JP" sz="2000" b="0" i="0" dirty="0">
                <a:solidFill>
                  <a:srgbClr val="454545"/>
                </a:solidFill>
                <a:effectLst/>
                <a:latin typeface="Trebuchet MS" panose="020B0703020202090204" pitchFamily="34" charset="0"/>
              </a:rPr>
              <a:t> to yield the 4 rounded proportions is </a:t>
            </a:r>
            <a:r>
              <a:rPr lang="en-US" altLang="ja-JP" sz="2000" b="1" i="0" dirty="0">
                <a:solidFill>
                  <a:srgbClr val="FF0000"/>
                </a:solidFill>
                <a:effectLst/>
                <a:latin typeface="Trebuchet MS" panose="020B0703020202090204" pitchFamily="34" charset="0"/>
              </a:rPr>
              <a:t>368</a:t>
            </a:r>
            <a:r>
              <a:rPr lang="en-US" altLang="ja-JP" sz="2000" b="0" i="0" dirty="0">
                <a:solidFill>
                  <a:srgbClr val="454545"/>
                </a:solidFill>
                <a:effectLst/>
                <a:latin typeface="Trebuchet MS" panose="020B0703020202090204" pitchFamily="34" charset="0"/>
              </a:rPr>
              <a:t>.</a:t>
            </a:r>
            <a:endParaRPr lang="en-US" altLang="ja-JP" sz="2000" dirty="0"/>
          </a:p>
          <a:p>
            <a:pPr marL="0" indent="0">
              <a:buNone/>
            </a:pPr>
            <a:endParaRPr kumimoji="1" lang="ja-JP" altLang="en-US" sz="200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6A25B9A-0170-F2B7-5AEB-B825B8B13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61082"/>
            <a:ext cx="7772400" cy="3352313"/>
          </a:xfrm>
          <a:prstGeom prst="rect">
            <a:avLst/>
          </a:prstGeom>
        </p:spPr>
      </p:pic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D3DBE1-3366-9475-A48E-78213484D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F95EFBFF-DEED-BD54-7428-BA717353F393}"/>
              </a:ext>
            </a:extLst>
          </p:cNvPr>
          <p:cNvSpPr/>
          <p:nvPr/>
        </p:nvSpPr>
        <p:spPr>
          <a:xfrm>
            <a:off x="524786" y="3753016"/>
            <a:ext cx="445273" cy="23058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1062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064146-E95B-32CD-B495-9CDB43CE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15911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Usage of </a:t>
            </a:r>
            <a:r>
              <a:rPr kumimoji="1" lang="en-US" altLang="ja-JP" b="1" dirty="0" err="1">
                <a:solidFill>
                  <a:srgbClr val="0432FF"/>
                </a:solidFill>
              </a:rPr>
              <a:t>denomfind</a:t>
            </a:r>
            <a:endParaRPr kumimoji="1" lang="ja-JP" altLang="en-US" b="1">
              <a:solidFill>
                <a:srgbClr val="0432FF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9728C7-DF60-F89A-305B-2A8FB139E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05231"/>
            <a:ext cx="7886700" cy="507173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To </a:t>
            </a:r>
            <a:r>
              <a:rPr kumimoji="1" lang="en-US" altLang="ja-JP" b="1" u="sng" dirty="0"/>
              <a:t>find</a:t>
            </a:r>
            <a:r>
              <a:rPr kumimoji="1" lang="en-US" altLang="ja-JP" dirty="0"/>
              <a:t> the possible denominator </a:t>
            </a:r>
            <a:br>
              <a:rPr kumimoji="1" lang="en-US" altLang="ja-JP" dirty="0"/>
            </a:br>
            <a:r>
              <a:rPr kumimoji="1" lang="en-US" altLang="ja-JP" dirty="0"/>
              <a:t>with given multiple rounded proportions.</a:t>
            </a:r>
          </a:p>
          <a:p>
            <a:pPr lvl="1"/>
            <a:r>
              <a:rPr lang="en-US" altLang="ja-JP" dirty="0"/>
              <a:t>One can check whether the sample size is large enough.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To </a:t>
            </a:r>
            <a:r>
              <a:rPr lang="en-US" altLang="ja-JP" b="1" u="sng" dirty="0"/>
              <a:t>check</a:t>
            </a:r>
            <a:r>
              <a:rPr lang="en-US" altLang="ja-JP" dirty="0"/>
              <a:t> and to </a:t>
            </a:r>
            <a:r>
              <a:rPr lang="en-US" altLang="ja-JP" b="1" u="sng" dirty="0"/>
              <a:t>correct</a:t>
            </a:r>
            <a:r>
              <a:rPr lang="en-US" altLang="ja-JP" dirty="0"/>
              <a:t> the numbers </a:t>
            </a:r>
            <a:br>
              <a:rPr lang="en-US" altLang="ja-JP" dirty="0"/>
            </a:br>
            <a:r>
              <a:rPr lang="en-US" altLang="ja-JP" dirty="0"/>
              <a:t>such as denominator and rounded proportions.</a:t>
            </a:r>
          </a:p>
          <a:p>
            <a:pPr lvl="1"/>
            <a:r>
              <a:rPr kumimoji="1" lang="en-US" altLang="ja-JP" dirty="0"/>
              <a:t>Quite often, numbers </a:t>
            </a:r>
            <a:r>
              <a:rPr lang="en-US" altLang="ja-JP" dirty="0"/>
              <a:t>appearing on reports contain a small number of mistakes.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To know how the proportions are rounded.</a:t>
            </a:r>
          </a:p>
          <a:p>
            <a:pPr lvl="1"/>
            <a:r>
              <a:rPr lang="en-US" altLang="ja-JP" dirty="0"/>
              <a:t>If the </a:t>
            </a:r>
            <a:r>
              <a:rPr lang="en-US" altLang="ja-JP" u="sng" dirty="0"/>
              <a:t>rounding half up</a:t>
            </a:r>
            <a:r>
              <a:rPr lang="en-US" altLang="ja-JP" dirty="0"/>
              <a:t> is performed on a number </a:t>
            </a:r>
            <a:r>
              <a:rPr lang="en-US" altLang="ja-JP" u="sng" dirty="0"/>
              <a:t>twice</a:t>
            </a:r>
            <a:r>
              <a:rPr lang="en-US" altLang="ja-JP" dirty="0"/>
              <a:t> in a specific way, 3.45% can turn to be 4% via 3.5%. </a:t>
            </a:r>
          </a:p>
          <a:p>
            <a:pPr lvl="1"/>
            <a:r>
              <a:rPr lang="en-US" altLang="ja-JP" dirty="0"/>
              <a:t>Deciphering how the numbers are rounded may conclude </a:t>
            </a:r>
            <a:r>
              <a:rPr lang="en-US" altLang="ja-JP" b="1" dirty="0"/>
              <a:t>how carefully the document is yielded</a:t>
            </a:r>
            <a:r>
              <a:rPr lang="en-US" altLang="ja-JP" dirty="0"/>
              <a:t>.</a:t>
            </a:r>
          </a:p>
          <a:p>
            <a:pPr lvl="1"/>
            <a:endParaRPr lang="en-US" altLang="ja-JP" dirty="0"/>
          </a:p>
          <a:p>
            <a:pPr lvl="1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60C0A98-DD67-A1A8-1A91-00E1F2C22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4442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青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723</TotalTime>
  <Words>638</Words>
  <Application>Microsoft Macintosh PowerPoint</Application>
  <PresentationFormat>画面に合わせる (4:3)</PresentationFormat>
  <Paragraphs>64</Paragraphs>
  <Slides>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4" baseType="lpstr">
      <vt:lpstr>u2000</vt:lpstr>
      <vt:lpstr>游ゴシック</vt:lpstr>
      <vt:lpstr>Arial</vt:lpstr>
      <vt:lpstr>Calibri</vt:lpstr>
      <vt:lpstr>Calibri Light</vt:lpstr>
      <vt:lpstr>Trebuchet MS</vt:lpstr>
      <vt:lpstr>Office テーマ</vt:lpstr>
      <vt:lpstr>How to use  the back calculator program “denomfind”  from given proportions</vt:lpstr>
      <vt:lpstr>Terminology</vt:lpstr>
      <vt:lpstr>Regarding this document</vt:lpstr>
      <vt:lpstr>“denomfind” is a CLI program.</vt:lpstr>
      <vt:lpstr>Examples 1 — 0.3, 0.33, and 33.3%</vt:lpstr>
      <vt:lpstr>Example 2:  proportions with a common denominator  </vt:lpstr>
      <vt:lpstr>Usage of denomfind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下野 寿之</dc:creator>
  <cp:lastModifiedBy>下野 寿之</cp:lastModifiedBy>
  <cp:revision>11</cp:revision>
  <dcterms:created xsi:type="dcterms:W3CDTF">2022-10-22T03:09:31Z</dcterms:created>
  <dcterms:modified xsi:type="dcterms:W3CDTF">2022-10-22T15:12:31Z</dcterms:modified>
</cp:coreProperties>
</file>