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9" r:id="rId4"/>
    <p:sldId id="257" r:id="rId5"/>
    <p:sldId id="258" r:id="rId6"/>
    <p:sldId id="259" r:id="rId7"/>
    <p:sldId id="260" r:id="rId8"/>
    <p:sldId id="262" r:id="rId9"/>
    <p:sldId id="268" r:id="rId10"/>
    <p:sldId id="263" r:id="rId11"/>
    <p:sldId id="264" r:id="rId12"/>
    <p:sldId id="270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F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/>
    <p:restoredTop sz="94717"/>
  </p:normalViewPr>
  <p:slideViewPr>
    <p:cSldViewPr snapToGrid="0">
      <p:cViewPr varScale="1">
        <p:scale>
          <a:sx n="156" d="100"/>
          <a:sy n="15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for approximated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  <a:r>
              <a:rPr lang="ja-JP" altLang="en-US" sz="3200"/>
              <a:t> </a:t>
            </a:r>
            <a:r>
              <a:rPr lang="en-US" altLang="ja-JP" sz="3200" dirty="0"/>
              <a:t>(sat)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</a:t>
            </a:r>
            <a:br>
              <a:rPr lang="en-US" altLang="ja-JP" sz="3600" b="1" dirty="0"/>
            </a:br>
            <a:r>
              <a:rPr lang="en-US" altLang="ja-JP" sz="3600" b="1" dirty="0"/>
              <a:t>                    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0032"/>
            <a:ext cx="8066314" cy="275697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Example4.  </a:t>
            </a:r>
            <a:r>
              <a:rPr lang="en-US" altLang="ja-JP" sz="3600" dirty="0"/>
              <a:t>A</a:t>
            </a:r>
            <a:r>
              <a:rPr kumimoji="1" lang="en-US" altLang="ja-JP" sz="3600" dirty="0"/>
              <a:t> pie chart (7 divisions)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</a:t>
            </a:r>
            <a:r>
              <a:rPr lang="en-US" altLang="ja-JP" b="1" dirty="0">
                <a:solidFill>
                  <a:srgbClr val="0432FF"/>
                </a:solidFill>
              </a:rPr>
              <a:t>471</a:t>
            </a:r>
            <a:r>
              <a:rPr lang="en-US" altLang="ja-JP" dirty="0"/>
              <a:t>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</a:t>
            </a:r>
            <a:r>
              <a:rPr lang="en-US" altLang="ja-JP" sz="2600" b="1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750</a:t>
            </a: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 of you weighed in — including </a:t>
            </a:r>
            <a:r>
              <a:rPr lang="en-US" altLang="ja-JP" sz="2600" b="1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545</a:t>
            </a: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997441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B2D0B-43B6-EDB2-ACD3-95B522DB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6512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 5. A pie chart (8 divisions) 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0E6BB9-233D-0FB7-9E1A-8F20F751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C9A411-2E36-BADA-E51F-E48A1F01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8121"/>
            <a:ext cx="4891171" cy="426175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0393E5-0B27-B128-64FF-9469787E4F4B}"/>
              </a:ext>
            </a:extLst>
          </p:cNvPr>
          <p:cNvSpPr txBox="1"/>
          <p:nvPr/>
        </p:nvSpPr>
        <p:spPr>
          <a:xfrm>
            <a:off x="628650" y="9212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0432FF"/>
                </a:solidFill>
              </a:rPr>
              <a:t>https://</a:t>
            </a:r>
            <a:r>
              <a:rPr lang="en-US" altLang="ja-JP" sz="1400" b="1" dirty="0" err="1">
                <a:solidFill>
                  <a:srgbClr val="0432FF"/>
                </a:solidFill>
              </a:rPr>
              <a:t>www.helpisherede.com</a:t>
            </a:r>
            <a:r>
              <a:rPr lang="en-US" altLang="ja-JP" sz="1400" b="1" dirty="0">
                <a:solidFill>
                  <a:srgbClr val="0432FF"/>
                </a:solidFill>
              </a:rPr>
              <a:t>/health-care-providers</a:t>
            </a:r>
            <a:endParaRPr lang="ja-JP" altLang="en-US" sz="1400" b="1">
              <a:solidFill>
                <a:srgbClr val="0432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2C5597-A933-F594-1E10-50688188A1EE}"/>
              </a:ext>
            </a:extLst>
          </p:cNvPr>
          <p:cNvSpPr txBox="1"/>
          <p:nvPr/>
        </p:nvSpPr>
        <p:spPr>
          <a:xfrm>
            <a:off x="5608864" y="996043"/>
            <a:ext cx="331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From the 8 numbers, 46.4% 11.7% 12.2% 8.5% 7.6% 6.1% 4.4% 3.2%, also with the assumption that the rounding was done by </a:t>
            </a:r>
            <a:r>
              <a:rPr kumimoji="1" lang="en-US" altLang="ja-JP" b="1" dirty="0"/>
              <a:t>rounding half up</a:t>
            </a:r>
            <a:r>
              <a:rPr kumimoji="1" lang="en-US" altLang="ja-JP" dirty="0"/>
              <a:t>,</a:t>
            </a:r>
          </a:p>
          <a:p>
            <a:r>
              <a:rPr kumimoji="1" lang="en-US" altLang="ja-JP" dirty="0"/>
              <a:t>the possible denominator value is either of </a:t>
            </a:r>
          </a:p>
          <a:p>
            <a:r>
              <a:rPr kumimoji="1" lang="en-US" altLang="ja-JP" b="1" dirty="0"/>
              <a:t>343</a:t>
            </a:r>
            <a:r>
              <a:rPr kumimoji="1" lang="en-US" altLang="ja-JP" dirty="0"/>
              <a:t>, 590, 591, 657, 658, 683, </a:t>
            </a:r>
            <a:br>
              <a:rPr kumimoji="1" lang="en-US" altLang="ja-JP" dirty="0"/>
            </a:br>
            <a:r>
              <a:rPr kumimoji="1" lang="en-US" altLang="ja-JP" dirty="0"/>
              <a:t>686, 720, 727, 752, 754, 772,</a:t>
            </a:r>
          </a:p>
          <a:p>
            <a:r>
              <a:rPr kumimoji="1" lang="en-US" altLang="ja-JP" dirty="0"/>
              <a:t>and more in the ascending order.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0DF4E2-0CD8-479A-78BB-C2C7CCD8BAE9}"/>
              </a:ext>
            </a:extLst>
          </p:cNvPr>
          <p:cNvSpPr txBox="1"/>
          <p:nvPr/>
        </p:nvSpPr>
        <p:spPr>
          <a:xfrm>
            <a:off x="4351564" y="413786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This graph is cited from : </a:t>
            </a:r>
          </a:p>
          <a:p>
            <a:r>
              <a:rPr lang="ja-JP" altLang="en-US">
                <a:solidFill>
                  <a:srgbClr val="0432FF"/>
                </a:solidFill>
              </a:rPr>
              <a:t>https://www.dhss.delaware.gov/dhss/dph/files/dedrugoverdosemortsurvrpt2017.pdf</a:t>
            </a:r>
            <a:endParaRPr lang="en-US" altLang="ja-JP" dirty="0">
              <a:solidFill>
                <a:srgbClr val="0432FF"/>
              </a:solidFill>
            </a:endParaRPr>
          </a:p>
          <a:p>
            <a:r>
              <a:rPr lang="en-US" altLang="ja-JP" dirty="0"/>
              <a:t>and this article says the original number is </a:t>
            </a:r>
            <a:r>
              <a:rPr lang="en-US" altLang="ja-JP" b="1" u="sng" dirty="0">
                <a:solidFill>
                  <a:srgbClr val="0432FF"/>
                </a:solidFill>
              </a:rPr>
              <a:t>343</a:t>
            </a:r>
            <a:r>
              <a:rPr lang="en-US" altLang="ja-JP" dirty="0"/>
              <a:t>.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283026-07A5-E0CF-8483-1836097E146F}"/>
              </a:ext>
            </a:extLst>
          </p:cNvPr>
          <p:cNvSpPr txBox="1"/>
          <p:nvPr/>
        </p:nvSpPr>
        <p:spPr>
          <a:xfrm>
            <a:off x="767443" y="5543553"/>
            <a:ext cx="7543800" cy="1194512"/>
          </a:xfrm>
          <a:prstGeom prst="rect">
            <a:avLst/>
          </a:prstGeom>
          <a:solidFill>
            <a:srgbClr val="F7CDF0"/>
          </a:solidFill>
          <a:effectLst>
            <a:softEdge rad="87357"/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kumimoji="1" lang="en-US" altLang="ja-JP" dirty="0"/>
              <a:t>A byproduct question :  when the candidates of possible integer</a:t>
            </a:r>
            <a:br>
              <a:rPr kumimoji="1" lang="en-US" altLang="ja-JP" dirty="0"/>
            </a:br>
            <a:r>
              <a:rPr kumimoji="1" lang="en-US" altLang="ja-JP" dirty="0"/>
              <a:t>       denominators are calculated, the </a:t>
            </a:r>
            <a:r>
              <a:rPr kumimoji="1" lang="en-US" altLang="ja-JP" u="sng" dirty="0"/>
              <a:t>minimum value</a:t>
            </a:r>
            <a:r>
              <a:rPr kumimoji="1" lang="en-US" altLang="ja-JP" dirty="0"/>
              <a:t> among them is</a:t>
            </a:r>
            <a:br>
              <a:rPr kumimoji="1" lang="en-US" altLang="ja-JP" dirty="0"/>
            </a:br>
            <a:r>
              <a:rPr kumimoji="1" lang="en-US" altLang="ja-JP" dirty="0"/>
              <a:t>       quite often the true value.  Why?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±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092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10/33-.00003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 00303%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雲 6">
            <a:extLst>
              <a:ext uri="{FF2B5EF4-FFF2-40B4-BE49-F238E27FC236}">
                <a16:creationId xmlns:a16="http://schemas.microsoft.com/office/drawing/2014/main" id="{36DA578D-9295-D899-C2A2-3651DF9991D9}"/>
              </a:ext>
            </a:extLst>
          </p:cNvPr>
          <p:cNvSpPr/>
          <p:nvPr/>
        </p:nvSpPr>
        <p:spPr>
          <a:xfrm>
            <a:off x="5930780" y="1311965"/>
            <a:ext cx="2956845" cy="94684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6839"/>
          </a:xfrm>
        </p:spPr>
        <p:txBody>
          <a:bodyPr/>
          <a:lstStyle/>
          <a:p>
            <a:r>
              <a:rPr kumimoji="1" lang="en-US" altLang="ja-JP" dirty="0"/>
              <a:t>Terminology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decimal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which would be simply called a </a:t>
            </a:r>
            <a:r>
              <a:rPr lang="en-US" altLang="ja-JP" u="sng" dirty="0"/>
              <a:t>proportion</a:t>
            </a:r>
            <a:r>
              <a:rPr lang="en-US" altLang="ja-JP" dirty="0"/>
              <a:t> herein.</a:t>
            </a:r>
          </a:p>
          <a:p>
            <a:endParaRPr lang="en-US" altLang="ja-JP" dirty="0"/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{1,2,3,… 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The set of all natural numbers.</a:t>
            </a: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{0 ,±1 ,±2 ,±3 , ..}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consists of integers.</a:t>
            </a:r>
            <a:endParaRPr lang="en-US" altLang="ja-JP" sz="2400" dirty="0">
              <a:solidFill>
                <a:srgbClr val="454545"/>
              </a:solidFill>
              <a:latin typeface="Trebuchet MS" panose="020B0703020202090204" pitchFamily="34" charset="0"/>
            </a:endParaRP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ℝ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 x | -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&lt; x &lt; +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} : </a:t>
            </a:r>
            <a:r>
              <a:rPr lang="en-US" altLang="ja-JP" sz="2400" dirty="0">
                <a:solidFill>
                  <a:srgbClr val="454545"/>
                </a:solidFill>
                <a:latin typeface="Trebuchet MS" panose="020B0703020202090204" pitchFamily="34" charset="0"/>
              </a:rPr>
              <a:t>all the real numbers.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A1C1F5-3EFF-0CAE-A6EC-2E1708C3F8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99" y="1643062"/>
            <a:ext cx="2169116" cy="3651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D2D51-C165-CFC7-1221-742C9201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C294E-9AB9-5FB1-0AC5-D426CB6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B7840-BE7D-09D8-5CDA-CC674BA6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 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b="1" dirty="0" err="1"/>
              <a:t>metacpan.org</a:t>
            </a:r>
            <a:r>
              <a:rPr lang="en-US" altLang="ja-JP" dirty="0"/>
              <a:t> but also from </a:t>
            </a:r>
            <a:r>
              <a:rPr lang="en-US" altLang="ja-JP" b="1" dirty="0"/>
              <a:t>GitHub</a:t>
            </a:r>
            <a:r>
              <a:rPr lang="en-US" altLang="ja-JP" dirty="0"/>
              <a:t>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necessary functions are abundantly provided.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2B3D01A-1835-ED41-ADE1-9546CCACB99B}">
  <we:reference id="wa104381909" version="3.1.0.0" store="en-US" storeType="OMEX"/>
  <we:alternateReferences>
    <we:reference id="wa104381909" version="3.1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/mstyle&gt;&lt;/math&gt;\&quot;,\&quot;base64Image\&quot;:\&quot;iVBORw0KGgoAAAANSUhEUgAAAWEAAACHCAYAAADHlej8AAAACXBIWXMAAA7EAAAOxAGVKw4bAAAABGJhU0UAAABgjZbzxgAADflJREFUeNrtnXGEVdsex3/GyJVxn5ErYySSZCQxritJLslIngwZV0ae/knyXIl0U0mGKxlXRmQkyRiSkYxEruTJc0mSjAxJRsaIbkYyrktv/d5Z8+55p73P3vucvfbea83nw8/rqbv3+Z691+9899q/9VsiANAKfzNx2v4vAAAUzFkTn038bv9MMgYAKNAF/26T8GeSMQBAOS44Kn7i6wEAKNYF17thnDAAQEku+CxfDwAALhgAABcMAAC4YAAAXDAAAOCCAQBwwQAAgAsGAMAFA0DxbDGxER24YAAonl4TcyauogMXDJAnnSb2mbhoYsrEaxMfTSyZ+MPEJxPzJu6YGDOx38SqFfT9fGPisIkFO4C3oQMXDJAHfSbGbbL9nDE0Od8wsbVCep62oCNrPEYHLhggj8fRyRwH9HUTa0rW9H0BiUvjEDpwwQDtoFMJHxwMap1j7C9R16MCEpc+xnegAxcM0CqnHA/uRRPbS9C1rSD3eB4duGCAVjlf0AB/b2J9wdomC9D1p4l16MAFA7TC0SYDctr+vTrY+ooH/fNmE0NSewH3McNA/61AbRsL+nG5jQ5cMEAr7IhJvpek9oIuLatNnJP0lRRDBekbKyh57UIHLhggK10m3kS41M1tHFPnLedTDPYnBejTutc/HD+6vzVxAh24YIBWuNxwM2pNcB5vxftSTk+4XhZ7oeF8M55ep1B04IIBGhJl/Y14Iefjn0iRhA861KfTI42ldj7WvoaiAxcM0MBU3Y045uD4qyS53njcob7GH4E34mftayg6cMEAdWyquwkfODzPjYQkPOHovJqk5hrOdczD6xSKDlwwQAOj9ibUlzEulxMPJyThSUfnPdxwnnnxs6FQKDpwwQAN7uqdvQkHHJ9rX0lOeKbhPKc8vVah6MAFA0QkxlsFnGt3QhK+WEDi1yqNrz2+Tr7rwAUDNKC1wYMmeiqQhAcdnPNxwzlGPL1OoejABQNUyM019hvuzvl8Uav/NHntNfGVR99bKDpwwQAl0+zFnIvpkOkE5z1r4qbUXnhtqfD3FooOXDBAyVxpkkjy3nFjs7TW0W3SJrOeinxnoejABQNUgJdS3CKNa9J+DwXdNkgXR/SW+J2FogMXDFAy/U0epbtyPpf2v/1T8m1oc1+K7ygWig5cMEAFmJDobXM2ODjXRXHXYezfUtyuw6HowAUDVNAFLzhKAlphkaWhfKuh/ZU7HX5noejABQOUjE41vIyYgnDVtvKkFNPsfLnXcg86cMEAVaaxvGpC8p8Drme/Pec9qS1w0EqBTw4TmPbb2IQOXDBA1dBFBHcaBvmBEj+PNrrRGlpdlTdik1teu1MsFJjAQtGBCwZwyDr7iFt/88/ZR+yuCn1ObV6kS6l1R5E0WzAlOcm16MAFA5SN7sS8KM0XEpyU6rVg7LBTAI/aSGBPpPxlxKHowAUDZET7QjzPMNBfm9hTUS3fmvi1xQR2Ex24YICi0NImXRr7rA3XNS7VbUz+d/tjkVXTQXTgggFconW/v9iphTxeCOnb/28qqlU31rwi2Xs3dKMDFwyQN+p6Z8VNidSzig94dZOLGfRcQAcuGCBvJuwA1pVcSw4S8Z2K69dObwsptSxWeJolFB24YAA7QLW2VBuMa79g3VG5lfnH5RiuuN5NGRLYMDpwwQBlofPGoxkffZd3EK56eZTudJGmu9kkOnDBAGWjm1GOSLaWjMc90JWmt8NHdOCCAaqCLrV9lTIJz3ii6UUKLRvRgQsGqAprJH1NsQ97pe1LoWM/OnDBAFVC+xKk6W9w3BM9LxN0HEIHLjgFWp6p5YBXPR/foegInt0pkvAtT7QkzamOogMX3AR9Z3JO/mrgv+jpmPZFR6d98tNda6akVsm1XHKr3Qg/WZOo5bJj9glwlQTK3YRB/8ITHUm7IY+jAxccgXYTPGPig3xZl+0Tvujos/dwK+sbNDlr6e1WCYwdCcKXPNLyLoAk7JMOn12wLh8/LfFL/n1Jwr7o0B3GJyW/BWXXpfZuKxiSFnV0eKJjKpAk7IsOH12w1r6fSPih8yEJ+6Rjf4RDzyO0N3p/KEn4WoJYX+ZixptoGPPoevigwzcXrPewvmRO22y/qknYNx2nxO2+jKpvewhJ+GAgSfhYEw0/enQ9fNDhiwvutN/ZfAuDW9DRFuelmA1ydSpmve9JeCCQ6YjhJhp+8Oh6VF2HDy64w/6YzbXhsAQdLXM05vPoit1p+/fbGwye/llfTA9J7QXcR8m2U7nX9EoYL+aaJa+96FgRLliT1hETb+oG/b/sFM8lqfXM9iEJ+6xjR0zyvWRzTVr0peM5SV9JMeRzEu4S/0vUlH800bEWHSvCBc/IX/vz/VOiNym4JtVPwr7q6Kr74ah3qZvbOOa2lNMwT3xOwqvF385d9fwsfpcb+aCj6nPB6pz6Ev7NWg+SsK86LsuX1Tx5TGf2pZye2Cie0mw64rhHOuLqEG97dj2qqiOkHhEz4neJWhV19Inb3WBOSHj7Mf6PvU1EfeeRjrgtn454dj2qqiOkHhF3AknCVdJRX9/uopRSX9wl1RuPi6fEvQia80hDj8S/jV2LDlxwk4ThcxKuio5Nded84PA8NxL0TviahG/GCBrxSMOPMRrue3YtqqojtH7BJOF8GbXneytulxMPi9+7z8QyH+O8fCqAjpsb2+XZtaiijhD7BZOE80NfvC0vnx5wfK6kntteOuHdAcyt7I/R8NCza1FVHSHumkESzj8xFtH2Nqn97kUfb8aHMReux5PP3xHjHtXJ93l0HaqqI9RdM0jC+aG1wYMF5YykJDzo240Yt1z5WA7H1trjnRJdZJ4ncevTT+V0/FB04IJJwiHQbDpC+w1353ESHfBarK/bkugkdK8jMfph30QImW7zuIfly3XuS/ZmyXvJ7c6YizGdw7FD0YELJgmHRLMXc21Ph2iXpNsxj6NTDh5JpyPOpX2F23mzOSTJxdS6wei3OXx+fWm4EHH8p/bxSNCBCyYJB5eErzTR2vaOG2cSvkxNxjrpnEdbyahaOy0t2dDmce9L+q5H59o4T2+Mi3+e07RBKDpwwSTh0JJw3Ea4uRQSzKQc9PrvWi1X0k0Ao/aUm5V8ytGyds//VbIvQNge4xwf5TUfFJAOXDBJOKQk3B+jcTavp8b3GQf+Xcm2tYc+Ykf1JL2d46B/Kq01ZD6a4tj6JY/YJ4KoX8HOHC92KDpwwSThkJLwRIS+hRye4FN/mXGhCUO3Sd8jXzZI1uoHbaLxKmb6Ie8G4e1sZTJr/3ud11nuuqT7aOnb0Mv2Zmr8b7RA/ICDix2KDlwwSTiUJNwfk4C35XmSASlmKxD94Lo762oHX1SnfZx2rUFd5KjDx/ZQdOCCScIhJGF9enwZYXactK0843DA66KMQwU87qrru+pIg95Q2p2/iOXUoejABZOEfaexkmtCHFcODbQ4Jxn15et8r9a7ltF9Sx/Hr0utgLodHdrIedJOnXSiAxdM8loxSViNUH2rzrdFT9vpdiDaP1bLye7ZeUMdyEt1of9fm+/ctQNc538HpVrd5TXh6Hyovoy6ZX9gPjTo+CS1F1u/2Zvqqk1WW9GBCyZ5rcgkvM6Oo8bWuiel/Pp5AFwwySvoJHxUol9g11ciaTJexbCFkFhJLpgkXE30SfO5pJ/i0xW+exi6gAsmCaOjdXSaT99bPZPW37eM44oBF0wSRkc2tO73F8m+SC0uHkv5S/0BcMEk4crrUNc7K25KP9VNdzOkARdM8kJHPBP2My1XeuWdiO8wpAEXTPJCRzZ0Pld3a9Y+3dovWMtyX7eRiIcZ2oALJnmho3103nhUmperRYWunfiK4Q24YJIXOvJBW/DGdR6Mi+MMccAFk7zQkS9bJLojZFzfdQBcMMkLHTmj26+lrSnewlAHXDDJCx35ow3J5pmSAFwwSRgd5bE7RRK+xXAHXDDJCx3uuJug/QXDHXDBJC90uGNHgvYlhjzggkle6HBL0qKODoY94IJJXuhwx7UE/XRXA1wwyQsdDjlIEgZcMEkYHeWRtEs90xGACyZ5ocMhvcKLOcAFk4TRURpdQoka4IJJwugojdVNtE8y/AEXTPJCR3nTESxbBlwwyQsdjtnbRPt3pADABZO80OGW4Rjdc6QAwAWTvNDhnpsxuke4xQEXTPJCh3uiWlrqDhzrucUBF0zyQodb4tpZjnN7Ay6Y5IUO9zyM0dvD7Q24YJIXOtwSt1z5GLc24IL9IKkh+CI6MrPTxM8mrkqtaqHX0Xm6TbyJ0DrNbQ24YH94GUgSroKOThO3JfoFmTr1vpzPNx1xLu0rvIbbGnDBfrDaJohmyUv/vgMdqTiT4jNclHzaSt6IOP5bExu4rQEX7A+HJd2W6d+jIxUzKT+H/rtdLZ7j65ipl1mhHA1wwV6hXbdepUwaD9CRivcpP8dyaDLtz3D8IamtgGs8jk6BdHNLAy7YH9aaeJQxYYxVcFqiajqmMn6W5Xhq4qSJPQ1TFfpnrX64EPNDo9MPP3A7Ay7YD9Qp7bNJ6GOLyUJf+pyLSBboqDHQ4ufJGgsmTkttLhwAF1xRdBv0efuIvOQoGSzZ4+t5DqDjv5wRd8lXF2UckloVBgAuuOLsLsiVLccwOv7PET/N4bNoWZ3O9x62Uy8AuGCADGw2cURq5WT3TLyzUyhLdfHROnB9Sac7YOj876CJjXx9gAsGAABcMAAALhgAAHDBAAC4YAAAwAUDAOCCAQBWIKdxwQAA5TrhsxFuGBcMAFBiMsYFAwCUlIx/wgUDZOc/xn7NJDWXz7QAAACXdEVYdE1hdGhNTAA8bWF0aCB4bWxucz0iaHR0cDovL3d3dy53My5vcmcvMTk5OC9NYXRoL01hdGhNTCI+PG1zdHlsZSBtYXRoc2l6ZT0iMTZweCI+PG1mcmFjIGJldmVsbGVkPSJ0cnVlIj48bW4+MzU1PC9tbj48bW4+MTEzPC9tbj48L21mcmFjPjwvbXN0eWxlPjwvbWF0aD4M4YoiAAAAAElFTkSuQmCC\&quot;,\&quot;slideId\&quot;:261,\&quot;accessibleText\&quot;:\&quot;bevelled 355 over 113\&quot;,\&quot;imageHeight\&quot;:14.594594594594595},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mo&gt;&amp;#x2248;&lt;/mo&gt;&lt;mn&gt;3&lt;/mn&gt;&lt;mo&gt;.&lt;/mo&gt;&lt;mn&gt;14159&lt;/mn&gt;&lt;/mstyle&gt;&lt;/math&gt;\&quot;,\&quot;base64Image\&quot;:\&quot;iVBORw0KGgoAAAANSUhEUgAAAyIAAACHCAYAAADqdO2eAAAACXBIWXMAAA7EAAAOxAGVKw4bAAAABGJhU0UAAABgjZbzxgAAISlJREFUeNrtnQ+kVkn/wL+uXMm168pKkkiSJJG1kiSSJLkiWUlWvJJkrVi96U0SK8lKliQrySVJkkReSZJYyVpXIllrJdEvrySJ/T3ffeZuzz33/JlznjNzZs7z+TDeXlvPzHfmnDnf73z/jAgAVOHzTjtk/hcAAAAAAMAL/+m0vzrt/8yfMUgAAAAAAMApnxsD5K+ehkECAAAAAABO+U/CCOlt/2Z6AAAAAACgbtK8Ib1eETwiAAAAAABQO3nekP8wPQAAAAAAUDd4QwAAAAAAwDt4QwAAAAAAwCt4QwAAAAAAwDt4QwAAAAAAwCt4QwAAAAAAwDt4QwAAAAAAwCt4QwAAAAAAwDt4QwAAAACgFSzrtEXIEQV4QwAAAACgFczrtD867SxyRAHeEAAAAIDAmdFpmzvtRKdd7bTnnfa209532odOe9dpLzrtWqed6bSxThseoPn5otN2d9pLo8SuQI7gwRsCAAAAEDBLO+2cMTj+KtnUQLnQacsDkudRBTnKtvvIEQV4QwAAAAACRENzxmtUan/utNkNy7TOg/KubRdyBA/eEAAAAIAA0bCqNw4UW805WNmgXHc9KO8a0jSEHMGDNwQAAAAgMA46VnD/12mrGpBrhfjxIhxFjuDBGwIAAAAQGEc9KbmvO22BZ9nGPcj1sdPmI0fw4A0BAAAACIi9OUrpDfPf1ZPRWwlL/7yk07ZLNyn9bQll96FH2RZ5MrCuIEfw4A0BAAAACIjVGQbISekmrdsyq9OOiH2Fre2e5DvjSYFfixzBgzcEAAAAIBBGOu13me6tWNLHb2oewwsLhfcXD/LpvRgfxG0Y05+ddgA5ggdvCAAAAEBAnE4oZHpnSB3VkvT+EZtQrUWO5TuW6G8i0nVqixxNgjcEAAAAIBCWJpSxYzX//gELQ2SHQ/k0VCxZhjjGuzHaIkeT4A0BAAAACIirPcrYGQe/PyzF95Gccyhf0hDSELQY78ZoixxNgjcEAAAAQmKZuI8MCpbFPYrYbYf9XCgwRC456lcV9T8Sfe2LcJ3aIkeT4A0BAIBR6UZ+nG2hbP9N+b6xHmEzz+h3gyq/nDIPqiYoz3bYz84CQ2TcUb+7E/1o8vxwhOvUFjmaBG8IADTFjE7b3GknpBuF8Fy6+ZNaXVILkLwz+/o16UYmjLHH185n0q3oOZm3+r+Wybc/4/vGeoTJF0a3e2nkX+G4v2Gzr/xo9pkXZt/5YPYhnf9HRh//rtO+9DEJesr+ykzARsd9bZZmPCITiX4ORvrAtkWOpsAbAgBNoDmY58S+nH1vUwVBowmWM419oVVBD8v0EPE2Kb5LjFIZgyES23o8EvfXJdx3OH41KC5KtYqrmgJw1BhNTo2Dyx4Wcn2BsCc8GD9vjQUeG22Ro0nwhgCATzTcYrxGReVncRu10Ea0wMuhTnudMadtMUT0UPlxzrPDelRnnfi5t81F4SHNObmZ06caghrKd9usycecv/vOGCQzXVilWzttbgCGyFYHfd5P9HE80k2mLXI0Bd4QAPDJmBQXaKnSNI58JdNbiCpLWtzlVcF8tsUQOV4gJ+tRnbsejJCXUn/hIQ2tSvOAPDZGz0jKv5kM3cozXp512lexvih5oVk6WaM195d2S7y+rJtcWHQOaYscTYI3BAB8cdCx0qLK2iqmOZVho4C9KDGXsbPKQk7WoxorxI835GjNRt+VjH72l3yunkr2xde7Y3xZ8pLVXYSG3ShYeJ3gi2YylwU8b22RoynwhgCAL456Ulw0jGIB0/0PWgjg2xIKb1sMET3Vfh6gIdKW9Rj38C6rUj+/xufhXkY/Wyr8njoI8jxCh2N7YX7KEabuRLwlFTf2caPQzw1kztoiR5PgDQEAH+zNUTRumP+up4y9lbCGzT6/XbpJ6W9L7PUPmfK/w1m0jP0fUt27FDPnLeVkPcqzyNOhwpWaxjucYzT043FR4+bXnPF/F9ML80T8XWR4voaHQ6skaEzjvAg2mdDlaAq8IQDgg9UZBsjJknuvJvNqOVPbClvbB9gA2SPdij6Tc33P6BM65/cHwBAZK6EHsB7lOePJEFlb03iz7upTj9mMGoyydzkybIvhhVkp2WFFIzX3NV/yM/+ruM1u1fiwDJocTYI3BABcM9KjgPV6K5b08Zsam24T1vLLgM75RI/8GveeVlrU5iAvVkNE5X0l4RgibVsPHX+VUrdl9DG9u+9ATePdndNXXRdfHyxYt+Bvhb8k6VUCFjro64TDh+eBuL9wpm1yNAXeEADwwWmZ7uWvowKO3j9iE6q1aADn/IiZnzzmtNgQSeaOFhklrEc5jiXGNRHws6B6dJa34oPUd9g/XHA4EnSo6MoMI8SFIjwq5WJsqzZ1Nc5wOGdtkaNJ8IYAgGuWJvaWYzX//gGLfXwHy5DJRAsNkT0JGc5LcVEb1sMeDY9Mlt7eFfDzkLf2V2ru63DB+gWZL6KWWDI35KnDE5zvxU9M36T1Nxc5ggRvCAD44GrP3nLGwe8PS/F9JOdYhkyutcwQScbqPzN6ViyGSAzrkTT+NexyKNDnYU3BfNZdYld1xbyUAd2rgrt0NflyXJL6c0J6GTN96mUsmhz1WvITbPptGuO3GDmCA28IALhmcc++ctthPxcK9u9LLIWVoRi7IaLK8EOZmmewKkPXCtUQCX09dI6TFb/2BfxMFF226OLQ/05Bn8dCmZyZCctXFd0ms+r1VEnv2NDb248bBb+uRKSXHpX4tsjhErwhAOCDUz3fN5engDsL9u5xlmIgDJEjOQofhkg9JJO+X8jUctshUXS9w1tH/X5r0e9I05MzP2G1/2UszO9DGFzC8l0v3UTDspfupHkU5iBHEOANAQAf++5kgvBGx31tFjwig26IfCnTq6UNYYjUTjKH5WDAz8QPBXN51VG/yyx0yf1NTsxe8yDlXbb3fYAWpr7QGg51V6or8boxzESORsEbAgA+mDQOLnvoa33Bnn2C5Wi1IaLJ009l6olzMnoBQ6R+g1/n+bOAn4un0lzuWFGqwKOmFvDXEsquXrCyIeCTh/9WVOIvIkej4A0BAB+od19DZH0U+igyRLayHK02RM4mxrwn5e9giPRP8tLF4wE/Ewst9LidDvu/adG/l1B/Lfuq8XSPpfrpu1psocbfbTEGU1mZdiBHI+ANAYA2kheapTmCo0xRaw2RTYnx3sz4exgi/bE6ZSzHzfyHGCHytYUON+bROPZeylfvBflRumFWdSRJqxX6RaCbgLpEfyopz+sAPwxtkSMPvCEA0EbyktUvMz2tNURUL3opUwvKzMEQcULR/GkYlEaK6OH7sgDm8YyFDrexoT1pst1w0fFuKY5Jq9oeB670bpH83Jdgy5e1VI4keEMA2sEVIQk7Sd4h0nKmp7WGSPLOjbE+FGnWI5ui6lNZB7XjRi+eG+A8alvvsP/NFv2/Fwf3r1wyD8lb00Hdxsi1wDe05YnTiaKXaRg5vIE3BCCdL82BgoZ0vDF79wfzZ/2Y6U25SwMab6+n/SzL9zdPhIsMB80Q+Uam354uGCJOOF+D/qrJ2XoR4jxPY7bJyXZpiNgab14OSlRJ1YQUjaNTV41evPS8j8XcGfimtriEEr8TObyANwRgOuvNx7HMh3SXNHuDcLIs5C6W8e9Q6KxQkRGmp5WGyEKZGrnw3GKtMUSqoddNfJT6DtT1t2512lrH437bsCEybDkf25vePE9JuTCgyctjQi8du9rywR1HDi/gDQH4hCosl/r4kD6TbiJkExxIjGUTy5m6li+NsgrtNESS1ZtWWfwbDJFqnBA36QbaHnTaCkfjtolKcn2/kY3+eDSEh05rMB8vaXF+F8Hm9r2FHG+Rwzl4QwA+oYms/VQx7G33xH/I1i8y9WRxeMDXc2WGEbKCR721hshBqZaniSFSnlGx8yz0205Kt8psndj0u8Xx/NnM3YWQXi51uT+znLyJSDa43yxkWYQcTsEbAtBFK+w8qfkDqsaAnhjO8jD+RYm+Hw74eo6krOfTSL4pGCLVWCFTD201XNI2VBJDpDw2B7F1Nd3P6kxq/2DRp2vPtk3l3OByv2eL/Wndsgg2OJuqAWPI4Qy8IQCfqHp5qe0FtJsdj/+kxFmxzxVJxfKSkBPSZkNkOGF46s3Vi/t4XjBEihkz86aFPO4bxbroxvB+2p9S3yV/NuN0vYf+aTGG2yFuCho68ELaEZ4lUnwCuQs5nNEmb8io2TRirxLUFjli46j4OdUbl+x7DPo9pEq6+VcO6FpqjuS1hPKyjUe89YbIj4lx7evTcMUQ6c8o1MPwrdJNLVBDxcYDYdNe1mSM/C7N5/fetpQ3SNZbDD6WS5qKXHunkMMJbfGGaA7VkR4l7H8SJ7HIoXG6erJ/wnwQn8uncuQfzCnTC6MI6oVRYxJ+noJ+MD8WnEhp5TsN6RnqUfy3mzkoWzFGTw3/VbMMpxJ9/DagSrNW8HmYmIs/zP6MN6S9im9SJ7pV4TcwRNwyZNbptNgdphd5Rvo90Llu0c+vARgir0LeHIomMZYPUVEt5XPI4YTYvSGqVOj9DW8knsu1YpZjqXmGq9x/pAaKJtyFenHcvZw91CapeYGZm7Lzckfqqdz0ZcpvfzuACvNeya8y+doYJIOewN82xXc0odi+qqikYoj4NUr0kOpuH8aIFubop0Lsz2KX4zfD4TzctBjDm5AXcrUU38gYC69aYIjEJEfM3hBN+j0k2UlesRgiscihl0uNS32hSbr5zw5oHbLyu25W+MipsXa/5HyoN2l/H+PXBPvfUz5cg3T6r2v4q5TL19mAfdEaxfey1JOPiSHSDHqQUjU/72If/e6w7MNlfu8NidwjIlJ88eFQJA/i1ZYYIrHIEaM3RJXCAwXGXgybcExyjMl0T00dTUNlQslf+CVlfHpK18+p+X4pX9LygZQv9ZtVavjwACjHekq5W/ortXxO8I7ErvjuSDnocKUUsh5u2SLVLvPeUbG/JSX2iSYNkZehL9z5AgFi2WTzwhrORPQixSBHbN4QfYa18IJtTGmom3BschwUt0nbKt+qhmX8KmPTryOZXMO1bleYl/Pm3xaxwRh0aRfattkbogasJiW/ruk5VA/WF9gaUSq+8xMHJc/7fPYxRJpHIwV+kvI5d6MV+3tm+fuuDvVtDJG7oS9akWspFkNkX44MMcU6xyBHLN6QGWbOyia1hbYJxyiHrwpSry2Vbp8HBztq7uObCkqzxiVrDuDXPUbRkDnB09+7l/Nvv2mpMqzej6eOnsPHfSgyGCLN7VV3pPzt6RgicbBF8vO96iqze9zy913tq7cs+r4e+mJtlHaEZu2U5i6UGSQ5YvCGDBmD7g+pftIuyFGZvTnK8Q3z31clDjmGjZKsVaQ0Kb1MWNLDBtcnGXb2wFFfakzUmWeTl/zeVi6Zd2KyQlvdc3dNICbF90BNiiiGSLhocZOXJb6XVQ7eF1j+/hNHMtocUF4KfaHmSTuS1fMU+E3IURshe0NUMdwjnxJvVfHVk189tdaL2u5LHIZIzHKszjBATpq9xhZ1rx8poTBub0DWNSnjWOPh4KhKDLStd2n+gCnIqngsNnvrTmME9zO/O7E5olB8tdx2750Uj6WeQ1cMkfBYXMIYqfr+XrL8/b01y2abo/Jj6Is0IvGX71W+yZFjDnLUQujekAn5VJJPk33T4rbPS/iGSKxyjMj06ksPzWZZlRWWJz6/NLBOyRyYB5761WIFx6T83SNF5ZHXoS//g+aRnJJyoR2T+TUzmb6gFV81PnsrpL2X+m7axhAJk9WW+2XVywcXWh6aqTd2UY1yXW7LAcksB4vSBD+05IUKWY7Qc0P0BL2oatCcCAyRWOU4LdMrhdRxyrhU7EK1FnmW90qi/92e+9d5uVeTETImkIZeEnq8pNH3HdMWtOJ7Uvq7PR1DJE6+FztDoSqHLPcHPeAf9STPZAu+1Pi8lmyoWfHTVyJ7WUKVoy23qCsTLdmEQ5JjqdQfb93LAXFXgrEqzxPKfFMn4RqWZlO5JesEf41AEctKzPEE0xWs4rtW+r89HUMkXn5zfKBle5eJes+rVtrTO7QulNzngy86tSln8F9F9IBlVUPZE9mLEqocsd+i3su1lmzCIcnR+2FzUWZaN9Ki+0h83rOjnp7eU/LLDT8LOp5d0g2Fs62qpXHDVHoqpwDY3jmyjOkKTvHVZ703dFRzouoOd8YQCZvNFu/uWJ97xBPLPUKL0Gwp8dsa/qXevHcytVR8UT9PY1iYnTmTFAtzcz62c5Cjb9rkDWnTJhyKHIt7+rztsJ+iUyCflUGSuXUhlbxV75SGCVw3xpvuH+qxeWWeGS0Fzb0X1dB92CZnifCs8PaqZELxVgd9YIiET5GhsKsGPW5C7L0Vj6SbxL5cPoUyD5m9Rg0nvVz2fsa/22bx+xdiWJSLGYM/HtGD9W2GDLcie0FClaNN3hAMkfo5Zfr705wI+T40aSKnbZGZ/8m2QGBQWG/x8b/MNAW1V23zpJxhiIRPUW7FqRr6UO/bTXFXZl1ziTVK4IjF343i+oq0052PkX1Ys6zPtZG9ICHK0TZvCIZIvejJzSvT30bHfRW51S8JgB+uS3FCKoSxV+kJde+FoJrb9RmGyMAaIkUlb+sM8d0j5S+jzWv6fPUWsvnF4t/MDn1B1kvzsdb9MibtuJgrVDna5g3BEHFjHPg4AS46iT6Bvlcb38knbw9hRtNZXfAsvmeKgtmrkgnEqx32hSESB6/EX66hekfUc1H1YmJ1Fvwo0ytpzrf4t/djWIw7GQ/g3EgeJj2NTfMifJTi8qfIUUwbvSEYIvWiuRJbPe0ZRYbI1oDXSu9DOWYUlTdGUf1g/qzreDiwPeupxHkw5ZOiiw+HmKLG96r9Mj2kxSUYIvE/jy73u1Vmr9f+NVflnfkOfDR/Vu+JhuJryoTmjazM+S2b8r3BHyJtzBh4HTW19W4SLQnpOiHyaIYMB2v6/bbIUZU2ekMwROIlLzTrg4RZAUovCbwv5RIXdzWsxCaLZnyLHp1K0aWiw0xR43vVDXEXp++ybeLb4ZRzObKfiUSGX6W4MmKlIkdrjMV+VrqJmfMcCZAsY9cbf9YPeqFX0v303jz0db9YayQ7hk6Qo2/a6g3BEImXvGT10JKDZ1ooqnlN76xoKsnwX4mxbEaPTmUHhgiGCIZIlOzLkT2Gg5dVYpdPUooZMv2W3kmLRh+YpR5eTnUz95PUst1iYrQG+5c1jF8T6dPqJ+tp4kifv90WOfqlrd4QDJF4+SlH1uUBjVP30Qc1KST3xH/I1m2JLNmxITYKoVkYIhgibTvUiqHK1CWLZ6h0kaPDUuxiOVHTCUtaLX4tu7mwz9+9VeIlO9JHP+olSvPmqJuqjhCqtsjRD232hmCIxEtW/feQchi0Gs8vUq9SMrn/z/Iw/rky9aLGZ+jQuXs4yeoYIhgi7TJENgU+9gWJPTrrsLw0tpefTEj1Uq76gUwrOfhU6inV+6bki6aVLMrGr6k7Ks2DcFfqiw9vixz90GZvCIZInKyU7FtjRwIa53Vxp5yo19p1mFSyLv1pdOhMRoTyvRgiGCIx8k2O7KFfgv2TxfNTqXBL2TrD1yU/mz6JhhullQ67UqPi+6jCy6Zy77Xc8I9nWIF6GjqjxkVuixxVabs3BEMkTtJc0WrMLwxojN96UlLGHX0sZ6UckKxDh86drxAu12SvwhDh21GOHyKVe7EUe0Meunoo8iqsaAmvDTI1bEv/rPGrWi7ymaSHYtUdB3ewj5fuqfn3vVfczzSnf6fNw5H8N1oHepuDhW6LHFVpuzcEQyQ+VmYYISsCGqMaRO9y1kK9nbvNh2Ryb5htDomuWnxc0g4//lWzDElvyB/oz7nkhWZx98pg7lWU742D8Qy5rwQ+bhuPe+X85Y3ix8rWj/chcRNrPMN8bF3LoB/sU+IuhKktclRhELwhGCJxoV7EJykG/6JIPhA6dpsL1DQ89lyFfeSO1OMV0oT494nfPoz+nMumnHX5iunBEMEQCZanGXLvCXjMmy2+Bz/128lhcaf06sdql7gP/dHT/7OOZNAX46TUk88yKHKUZRC8IRgicX/YL0lYOSHKqpx9t+xY1SC4X3JPeSvdi9uqMppi7Om9LF8I5JGV8IonCUMEQyRc5krN9254YESKb2bX4kef1dGZekaq5CikPUTqYtrd0MRqaNLP5mPWjxz6gVUX2tfSTP5EW+SwYVC8IRgicaCHAddkajjptkDHelvqL8G93+wbZfaZB1K+1G9WqeFT6M6FXMxYh+NMDYYIhkiwZOXy3Qp4zEXletWIWl13p0uk6yLSUrs3pZtHoB+l9z1N//8L6YYEqJKr+SCaKR9SyIIq3ZvNxnzZfJzfJOSYvNb+oXk5zhqFfTlyeGVQvCEYIuEz37xHyVPm7yU8b8iSjIOHOsKlFmQYOUXtvNh5XNdKegnxN8LdITa8yFAIFjA1GCIYIsGSVaV2baDj/cZiz9/PFgOxM0jeEAyRsNkr6UUdepO01SAJ5dbqtOor+xx8iMpWVlSF+Lo5DJn0ig8ZJVlDivLy4A6wJRayXsK/04a9CkMEQ2QqY5IdRhsimnj+TooPngCiZ5C8IRgiYaIex1+l3J0aGwIYd9KjMOGoHzUmxsV9EY1HbIdW3Ml43+YyNRgiGCJBMiTp3hA9tFka4Hg1MuCFFF/lARA9g+YNwRAJBw151Dy2x30oznoC3ZR3ZKnUdJFUCTYaI8yFEaIhZYvZEq3WIG3+9nkcg5YOPmMMYQ0N1vBtDQdeyF6FIRLZemgV1zXivjjG0QxZDwb4HOlcPCtYoxsSbs4xQCkGzRuCIdI8ei/Ij1I+3Cir3ZdmKjztlellhX2gifyaE/hR4rpEzSWqyPxglPGdRlF3waik59Xc8Cjr6px3R9/59QGuz3XBEPmL9ZiCHkIlK0G9N9+1TQ72h78afm9tUe/3k4L10UIZQ6iv0AYG0RuCIdIcuyW7fnu/7bH4v5MnWcnE9yV26pG5V9P8fR3pu6wnglckPdziqtQfcpGmaKqHyldy/1wLA17f+9A8I08EQ+Qv1uMftlvu6V/W0Jfmxb2U+isbumChFHu8j6K6QpsYRG8IhkhzXDJjmqwAWLcxcs2zPI8ljBr0+lF/VnHO9AO9LuJ3uej+LV2XE1JP+N6FlN//07PSf8ZyXS8EtEazpNh7p/+9DSe8MRgiIazHrRJ71JE++lHPaJoHU/MRQ7snSffhVznzoEnr2wSgRQyqNwRDJCxUQdS8BHXF7zQKVD85EDs9jr3XmLrb8Dyq0qCX1j4U+6paZyX+SwsnLOXVv1e1PKdeEpYWyqLePd+lev+0lPddQGu023LM6yR+YjBEQliPNyX39f9WOOhZJemeEN2rRwN7bg4UGIfqwVoqAC1jUL0hGCJxoHkkpyS/lG9a0yojMz2Mb6aEW/JWP1iHjPL8xnzg9FLWV+aZ0RCytlR3KptndN08W7aotyntRuMrDSkzZS7XDaHEtYa+2HrrbmOIDMx6VLm4W9/1vZYyHs9Q7LW4SUgJ3uqxuSPFBVlmobJC2xhkbwiGSFx8lvNRyWo+cjVU2e+90PRLtpUg34G8MsV6H82GhMKuf9aqWMcyFDb1SDSZT2NreIUQ6qQn2HdLrssZiTtEK2RDJKT1OCjVvd5Pzb9f3jM2PRjSEvCnMw6v9BAmpLCmIbP/vM2RU/ef9QLQUgbZG4IhEifLxP4kb4JXfGDYKO7vVpnMpVEvU9Mnkz9L2N6FUaMQnilQsoruCDqSYiRiiLRnPWZUMIqqNDXIT0lYoVg7Cr5lb818x/bsA1gz6N4QDJF40cpEtneOLONVHxgOiztFRsMmdkk44RyLpPimZVW+Vngaj5YS1nBI9dS8d7QG783vaz+hJ+s2bYjEtB7qxTjraIz67Tsp/nO48mTVsLKnBfOqRhOXokLrGXRvCIZI3MyR4ttmmyilC82inpEqcedp74zmf+yW5qqg2ciadbqtRspWj2NZL348Uk0Uo4jREIlxPTTESj19H/oci74T49INnQzh4GDIrMf5gsOD36SbYzgqAAMA3hAMkTZg87G9zOs+kCzptD3Srb52U7qx4ZPloifbW2PMXjeKyzGjvC+KSE4tGaynyS+NTPq/5yKTAaAXNR40jOy42b/1YOFN4t1VhV69MQ/N9++sMTyWByLDUnOIMS75oXCPzL6zgmWHQQNvCIZIWyi6Gfg3XncAAPDABskOhftovkfq9dEqfIRewcCCNwRDpE2sluI4ZgAAANd81fPd0SR89cjukzgLLgA4A28IhkjbKLr4cIjXHgAAHKNhZeR4AOSANwRDpI2cl/AvdAMAAAAYaPCGYIi0kR0YIgAAAADhgjcEQ6StFF1mR2gWAAAAQIPgDcEQaSvzhGR1AAAAgCDBG4Ih0mZGhPK9AAAAAEGCNwRDpM3MypF9nNcfAAAAoBnwhmCIDHJo1ndsAQAAAADNgDcEQ6TthsimHNm/YgsAAAAA8A/eEAyRQTBEdmbI/QdbAAAAAEAz4A3BEBkEQ+RihtzHecQBAAAA/IM3BENkUAyRFykyf+y0BTziAAAAAP7BG4IhMgiGyPoMmc/xeAMAAAD4B28IhsigGCJ3MuSdy+MNAAAA4B+8IRgig2CIbMyQdx+PNgAAAIB/8IbYc70lCnxIcqzptB867ax0q1nNc9TPaKf9niLrDR5rAAAAgGbAG2LPk5YYIiHIMaPTrkh60rh6bJbW3N+NlL6ed9psHmsAAAAA/+ANsWeWUZLzFHj970PIYcVhizGc6LThGvq6kPL7f3baQh5rAAAAgGbAG2LP7gLFebKtQw4rJizHoX9vbcU+PpP0MLSnQqleAAAAgMbAG2LPSKc9s1ScbyOHFa8txzHZ1KBYWeL3t0v3pvTk72g42CiPNAAAAEBz4A2xY06n3S2pNJ+R8EK0QpPjasmxTLZHnfZ9p22QqWFb+metinUsw9jSUKyveZwBAAAAmgVvSD56Yr7ZKOJvKyrMmgh9JEVhRo4uGyuOp2x72WmHpJsbAwAAAAANgzdkKqs77YV0w4XeO1KI35vf1362IcffHBZ3BoheXLhLutW5AAAAACAA8IZMZ734OZ2fbDuR4x/UM/KohrFoyWHN/9Bk/Dm85gAAAADhgTcEQmRJp+2Rbqndm532SrrhZO97mv5/9cRo4vq4dPNBtnbaIqYPAAAAIGzwhgAAAAAAgHfwhgAAAAAAgFfwhgAAAAAAgHfwhgAAAAAAgFfwhgAAAAAAgHfwhgAAAAAAgFfwhgAAAAAAgHcOCd4QAAAAAADwzOfG4Eh6RfCGAAAAAACAd4MEbwgAAAAAAHg1SP4teEMAAAAAwJL/B57R76JDWuuqAAAAynRFWHRNYXRoTUwAPG1hdGggeG1sbnM9Imh0dHA6Ly93d3cudzMub3JnLzE5OTgvTWF0aC9NYXRoTUwiPjxtc3R5bGUgbWF0aHNpemU9IjE2cHgiPjxtZnJhYyBiZXZlbGxlZD0idHJ1ZSI+PG1uPjM1NTwvbW4+PG1uPjExMzwvbW4+PC9tZnJhYz48bW8+JiN4MjI0ODs8L21vPjxtbj4zPC9tbj48bW8+LjwvbW8+PG1uPjE0MTU5PC9tbj48L21zdHlsZT48L21hdGg+o11d0gAAAABJRU5ErkJggg==\&quot;,\&quot;slideId\&quot;:261,\&quot;accessibleText\&quot;:\&quot;bevelled 355 over 113 almost equal to 3.14159\&quot;,\&quot;imageHeight\&quot;:14.59459459459459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2301</TotalTime>
  <Words>1678</Words>
  <Application>Microsoft Macintosh PowerPoint</Application>
  <PresentationFormat>画面に合わせる (4:3)</PresentationFormat>
  <Paragraphs>131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for approximated proportions</vt:lpstr>
      <vt:lpstr>Terminology (1/2)</vt:lpstr>
      <vt:lpstr>Terminology (2/2)</vt:lpstr>
      <vt:lpstr>Regarding this document :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                      2019 European Parliament Election</vt:lpstr>
      <vt:lpstr>Example4.  A pie chart (7 divisions)</vt:lpstr>
      <vt:lpstr>Example 5. A pie chart (8 divisions) 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37</cp:revision>
  <cp:lastPrinted>2022-11-01T15:26:49Z</cp:lastPrinted>
  <dcterms:created xsi:type="dcterms:W3CDTF">2022-10-22T03:09:31Z</dcterms:created>
  <dcterms:modified xsi:type="dcterms:W3CDTF">2022-11-01T16:07:48Z</dcterms:modified>
</cp:coreProperties>
</file>