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2"/>
    <p:restoredTop sz="94717"/>
  </p:normalViewPr>
  <p:slideViewPr>
    <p:cSldViewPr snapToGrid="0">
      <p:cViewPr>
        <p:scale>
          <a:sx n="160" d="100"/>
          <a:sy n="160" d="100"/>
        </p:scale>
        <p:origin x="121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93C87-55B6-E547-B1A2-F87AD222B059}" type="datetimeFigureOut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51C4D-6CED-CC40-A651-DA1EDCEE7A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1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51C4D-6CED-CC40-A651-DA1EDCEE7A0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7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3C7D-926C-5842-A907-F9DF9CC9C74B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73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69B-E2BC-8A44-9892-3841B7B35636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5C56-91C2-1345-A478-D7EE41FFB54B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44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D78D-8290-D247-A0A8-AB2DA575E945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7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F087-57F1-164D-AC1B-8A8818B3EC34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30FA-FA95-684B-BFD0-107F58ACF2A3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7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F6B1-9E43-2F48-9DAD-47AE909CC5CD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74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35F-B3AF-0B4F-A118-6848492D4CD2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8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BC8-07FC-B848-9C4E-81DE00225A26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7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27A-2295-D342-A1FA-B269C39CA8E3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76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AD79-88D9-5649-BA8D-12C9185BCD5A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CFE4-3DDC-1748-A357-EB2D7D7357CB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503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14F0-333B-8D45-B387-98F69425B68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3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5B3CC-2AB1-5ADB-50AA-DEB9C2617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70116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sz="4400" dirty="0"/>
              <a:t>How to use </a:t>
            </a:r>
            <a:br>
              <a:rPr kumimoji="1" lang="en-US" altLang="ja-JP" sz="4400" dirty="0"/>
            </a:br>
            <a:r>
              <a:rPr kumimoji="1" lang="en-US" altLang="ja-JP" sz="4400" dirty="0"/>
              <a:t>the back calculator program</a:t>
            </a:r>
            <a:br>
              <a:rPr kumimoji="1" lang="en-US" altLang="ja-JP" sz="4400" dirty="0"/>
            </a:br>
            <a:r>
              <a:rPr kumimoji="1" lang="en-US" altLang="ja-JP" sz="4400" dirty="0"/>
              <a:t>“</a:t>
            </a:r>
            <a:r>
              <a:rPr kumimoji="1" lang="en-US" altLang="ja-JP" sz="4400" dirty="0" err="1"/>
              <a:t>denomfind</a:t>
            </a:r>
            <a:r>
              <a:rPr kumimoji="1" lang="en-US" altLang="ja-JP" sz="4400" dirty="0"/>
              <a:t>” </a:t>
            </a:r>
            <a:br>
              <a:rPr kumimoji="1" lang="en-US" altLang="ja-JP" sz="4400" dirty="0"/>
            </a:br>
            <a:r>
              <a:rPr kumimoji="1" lang="en-US" altLang="ja-JP" sz="4400" dirty="0"/>
              <a:t>from given proportions</a:t>
            </a:r>
            <a:endParaRPr kumimoji="1" lang="ja-JP" altLang="en-US" sz="4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65D81B-8E77-1016-C7C6-17D4A6726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35667"/>
            <a:ext cx="6858000" cy="1400503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2022-10-22</a:t>
            </a:r>
          </a:p>
          <a:p>
            <a:r>
              <a:rPr kumimoji="1" lang="en-US" altLang="ja-JP" sz="4000" dirty="0"/>
              <a:t>Toshiyuki </a:t>
            </a:r>
            <a:r>
              <a:rPr kumimoji="1" lang="en-US" altLang="ja-JP" sz="4000" dirty="0" err="1"/>
              <a:t>Sh</a:t>
            </a:r>
            <a:r>
              <a:rPr lang="en-US" altLang="ja-JP" sz="4000" dirty="0" err="1"/>
              <a:t>imono</a:t>
            </a:r>
            <a:endParaRPr kumimoji="1" lang="ja-JP" altLang="en-US" sz="40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45DF95-45E2-4B2E-7C79-479B2984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88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8211A-1288-C4B1-71AF-E81561DE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7661"/>
            <a:ext cx="7139774" cy="275697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Example4.  From a pie chart.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B263BB-C5B6-D386-04BE-C1160056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992" y="3617842"/>
            <a:ext cx="4862224" cy="22422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The total number of answerer </a:t>
            </a:r>
            <a:r>
              <a:rPr lang="en-US" altLang="ja-JP" dirty="0"/>
              <a:t>seems to be 471. </a:t>
            </a:r>
            <a:br>
              <a:rPr lang="en-US" altLang="ja-JP" dirty="0"/>
            </a:br>
            <a:r>
              <a:rPr lang="en-US" altLang="ja-JP" sz="2600" b="0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”The response was overwhelming, as 750 of you weighed in — including 545 growers — providing valuable insight in an online survey. ”</a:t>
            </a:r>
            <a:endParaRPr kumimoji="1" lang="ja-JP" altLang="en-US" sz="26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451A03-5D39-DDCA-A156-074401F5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026" name="Picture 2" descr="Production-Compare-Pie-Chart">
            <a:extLst>
              <a:ext uri="{FF2B5EF4-FFF2-40B4-BE49-F238E27FC236}">
                <a16:creationId xmlns:a16="http://schemas.microsoft.com/office/drawing/2014/main" id="{C8DAF7D2-3216-3DAD-EEC3-1BAB7F56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9" y="1496402"/>
            <a:ext cx="3448741" cy="38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12D4E9-F35E-748E-62BA-E60928E58890}"/>
              </a:ext>
            </a:extLst>
          </p:cNvPr>
          <p:cNvSpPr txBox="1"/>
          <p:nvPr/>
        </p:nvSpPr>
        <p:spPr>
          <a:xfrm>
            <a:off x="1081376" y="5852160"/>
            <a:ext cx="7028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0432FF"/>
                </a:solidFill>
              </a:rPr>
              <a:t>https://www.growingproduce.com/fruits/fruit-growers-expect-sweet-16/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E46C462-062B-150C-0E76-7FC4D073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307" y="1065240"/>
            <a:ext cx="4862224" cy="21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3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B1389-1338-4CB4-559B-886C43B9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444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Various options in rounding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55940-76B4-8DC5-C6B6-DBF942B6C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0160"/>
            <a:ext cx="7886700" cy="489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Assuming the rounding</a:t>
            </a:r>
          </a:p>
          <a:p>
            <a:r>
              <a:rPr kumimoji="1" lang="en-US" altLang="ja-JP" sz="2400" dirty="0"/>
              <a:t>“round down” </a:t>
            </a:r>
            <a:r>
              <a:rPr kumimoji="1" lang="en-US" altLang="ja-JP" sz="2000" dirty="0"/>
              <a:t>(floor ; e.g. 0.345 </a:t>
            </a:r>
            <a:r>
              <a:rPr kumimoji="1" lang="ja-JP" altLang="en-US" sz="2000"/>
              <a:t>→</a:t>
            </a:r>
            <a:r>
              <a:rPr kumimoji="1" lang="en-US" altLang="ja-JP" sz="2000" dirty="0"/>
              <a:t> 0.34)</a:t>
            </a:r>
            <a:r>
              <a:rPr kumimoji="1" lang="en-US" altLang="ja-JP" sz="2400" dirty="0"/>
              <a:t> :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–f</a:t>
            </a:r>
            <a:r>
              <a:rPr kumimoji="1" lang="en-US" altLang="ja-JP" sz="2400" dirty="0"/>
              <a:t> </a:t>
            </a:r>
          </a:p>
          <a:p>
            <a:r>
              <a:rPr lang="en-US" altLang="ja-JP" sz="2400" dirty="0"/>
              <a:t>“round up” </a:t>
            </a:r>
            <a:r>
              <a:rPr lang="en-US" altLang="ja-JP" sz="2000" dirty="0"/>
              <a:t>(ceil</a:t>
            </a:r>
            <a:r>
              <a:rPr kumimoji="1" lang="en-US" altLang="ja-JP" sz="2000" dirty="0"/>
              <a:t> ; e.g. 0.345 </a:t>
            </a:r>
            <a:r>
              <a:rPr kumimoji="1" lang="ja-JP" altLang="en-US" sz="2000"/>
              <a:t>→</a:t>
            </a:r>
            <a:r>
              <a:rPr kumimoji="1" lang="en-US" altLang="ja-JP" sz="2000" dirty="0"/>
              <a:t> 0.35</a:t>
            </a:r>
            <a:r>
              <a:rPr lang="en-US" altLang="ja-JP" sz="2000" dirty="0"/>
              <a:t>)</a:t>
            </a:r>
            <a:r>
              <a:rPr lang="en-US" altLang="ja-JP" sz="2400" dirty="0"/>
              <a:t> : </a:t>
            </a:r>
            <a:r>
              <a:rPr lang="en-US" altLang="ja-JP" sz="2400" b="1" dirty="0">
                <a:solidFill>
                  <a:srgbClr val="0432FF"/>
                </a:solidFill>
              </a:rPr>
              <a:t>–c</a:t>
            </a:r>
            <a:r>
              <a:rPr lang="en-US" altLang="ja-JP" sz="2400" dirty="0"/>
              <a:t> </a:t>
            </a:r>
          </a:p>
          <a:p>
            <a:r>
              <a:rPr lang="en-US" altLang="ja-JP" sz="2400" dirty="0"/>
              <a:t>“round half up” is done twice </a:t>
            </a:r>
            <a:r>
              <a:rPr lang="en-US" altLang="ja-JP" sz="2000" dirty="0"/>
              <a:t>( </a:t>
            </a:r>
            <a:r>
              <a:rPr lang="en-US" altLang="ja-JP" sz="2000" i="1" dirty="0"/>
              <a:t>e.g.</a:t>
            </a:r>
            <a:r>
              <a:rPr lang="en-US" altLang="ja-JP" sz="2000" dirty="0"/>
              <a:t> 0.345</a:t>
            </a:r>
            <a:r>
              <a:rPr lang="ja-JP" altLang="en-US" sz="2000"/>
              <a:t>→</a:t>
            </a:r>
            <a:r>
              <a:rPr lang="en-US" altLang="ja-JP" sz="2000" dirty="0"/>
              <a:t>0.35</a:t>
            </a:r>
            <a:r>
              <a:rPr lang="ja-JP" altLang="en-US" sz="2000"/>
              <a:t>→</a:t>
            </a:r>
            <a:r>
              <a:rPr lang="en-US" altLang="ja-JP" sz="2000" dirty="0"/>
              <a:t>0.4 )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-5 2</a:t>
            </a:r>
          </a:p>
          <a:p>
            <a:r>
              <a:rPr lang="en-US" altLang="ja-JP" sz="2400" dirty="0"/>
              <a:t>“round half to even” </a:t>
            </a:r>
            <a:r>
              <a:rPr lang="en-US" altLang="ja-JP" sz="1800" dirty="0"/>
              <a:t>(</a:t>
            </a:r>
            <a:r>
              <a:rPr kumimoji="1" lang="en-US" altLang="ja-JP" sz="1800" dirty="0"/>
              <a:t>e.g. 0.335 and 0.345 </a:t>
            </a:r>
            <a:r>
              <a:rPr kumimoji="1" lang="ja-JP" altLang="en-US" sz="1800"/>
              <a:t>→</a:t>
            </a:r>
            <a:r>
              <a:rPr kumimoji="1" lang="en-US" altLang="ja-JP" sz="1800" dirty="0"/>
              <a:t> 0.34)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e</a:t>
            </a:r>
            <a:endParaRPr lang="en-US" altLang="ja-JP" sz="2400" dirty="0"/>
          </a:p>
          <a:p>
            <a:r>
              <a:rPr kumimoji="1" lang="en-US" altLang="ja-JP" sz="2400" dirty="0"/>
              <a:t>“round ha</a:t>
            </a:r>
            <a:r>
              <a:rPr lang="en-US" altLang="ja-JP" sz="2400" dirty="0"/>
              <a:t>lf to odd” </a:t>
            </a:r>
            <a:r>
              <a:rPr lang="en-US" altLang="ja-JP" sz="1800" dirty="0"/>
              <a:t>(</a:t>
            </a:r>
            <a:r>
              <a:rPr kumimoji="1" lang="en-US" altLang="ja-JP" sz="1800" dirty="0"/>
              <a:t>e.g. 0.345 and 0.355 </a:t>
            </a:r>
            <a:r>
              <a:rPr kumimoji="1" lang="ja-JP" altLang="en-US" sz="1800"/>
              <a:t>→</a:t>
            </a:r>
            <a:r>
              <a:rPr kumimoji="1" lang="en-US" altLang="ja-JP" sz="1800" dirty="0"/>
              <a:t> 0.35)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o</a:t>
            </a:r>
          </a:p>
          <a:p>
            <a:endParaRPr lang="en-US" altLang="ja-JP" sz="2400" dirty="0">
              <a:solidFill>
                <a:srgbClr val="0432FF"/>
              </a:solidFill>
            </a:endParaRPr>
          </a:p>
          <a:p>
            <a:r>
              <a:rPr kumimoji="1" lang="en-US" altLang="ja-JP" sz="2400" dirty="0"/>
              <a:t>Allowing the error within </a:t>
            </a:r>
            <a:r>
              <a:rPr kumimoji="1" lang="en-US" altLang="ja-JP" sz="2400" i="1" dirty="0"/>
              <a:t>1%</a:t>
            </a:r>
            <a:r>
              <a:rPr kumimoji="1" lang="en-US" altLang="ja-JP" sz="2400" dirty="0"/>
              <a:t> :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-a 0.01</a:t>
            </a:r>
            <a:r>
              <a:rPr kumimoji="1" lang="en-US" altLang="ja-JP" sz="2400" dirty="0"/>
              <a:t>  or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-a</a:t>
            </a:r>
            <a:r>
              <a:rPr kumimoji="1" lang="en-US" altLang="ja-JP" sz="2400" dirty="0"/>
              <a:t>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1%</a:t>
            </a:r>
          </a:p>
          <a:p>
            <a:pPr marL="0" indent="0">
              <a:buNone/>
            </a:pPr>
            <a:endParaRPr kumimoji="1" lang="ja-JP" altLang="en-US" sz="2400" b="1">
              <a:solidFill>
                <a:srgbClr val="0432FF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A62B19-A55F-E98F-CFA8-1CFB4738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435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0A47-1CBC-AF40-F2E8-ABF5F56F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Options in the denominator filtering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BD508-E147-CF3C-1307-85ED77A8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6449"/>
            <a:ext cx="7886700" cy="5270514"/>
          </a:xfrm>
        </p:spPr>
        <p:txBody>
          <a:bodyPr>
            <a:normAutofit/>
          </a:bodyPr>
          <a:lstStyle/>
          <a:p>
            <a:r>
              <a:rPr kumimoji="1" lang="en-US" altLang="ja-JP" sz="2000" dirty="0">
                <a:solidFill>
                  <a:srgbClr val="0432FF"/>
                </a:solidFill>
              </a:rPr>
              <a:t>-g 100</a:t>
            </a:r>
            <a:r>
              <a:rPr kumimoji="1" lang="en-US" altLang="ja-JP" sz="2000" dirty="0"/>
              <a:t> : getting 100 candidates in denominators from the smallest (1). 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-g 123,100</a:t>
            </a:r>
            <a:r>
              <a:rPr kumimoji="1" lang="en-US" altLang="ja-JP" sz="2000" dirty="0"/>
              <a:t> : getting 100 candidates in denominators from the 123.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-g 123,-10</a:t>
            </a:r>
            <a:r>
              <a:rPr kumimoji="1" lang="en-US" altLang="ja-JP" sz="2000" dirty="0"/>
              <a:t> : getting 10 candidates from the 123 in descending order.</a:t>
            </a:r>
          </a:p>
          <a:p>
            <a:endParaRPr kumimoji="1" lang="en-US" altLang="ja-JP" sz="2000" dirty="0">
              <a:solidFill>
                <a:srgbClr val="0432FF"/>
              </a:solidFill>
            </a:endParaRP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.. </a:t>
            </a:r>
            <a:r>
              <a:rPr kumimoji="1" lang="en-US" altLang="ja-JP" sz="2000" dirty="0"/>
              <a:t>: showing </a:t>
            </a:r>
            <a:r>
              <a:rPr kumimoji="1" lang="en-US" altLang="ja-JP" sz="2000" b="1" dirty="0"/>
              <a:t>every denominator</a:t>
            </a:r>
            <a:r>
              <a:rPr kumimoji="1" lang="en-US" altLang="ja-JP" sz="2000" dirty="0"/>
              <a:t> as long as specified by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–g </a:t>
            </a:r>
            <a:r>
              <a:rPr kumimoji="1" lang="en-US" altLang="ja-JP" sz="2000" dirty="0"/>
              <a:t>option.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,</a:t>
            </a:r>
            <a:r>
              <a:rPr kumimoji="1" lang="en-US" altLang="ja-JP" sz="2000" dirty="0"/>
              <a:t>  : only showing the denominators when </a:t>
            </a:r>
            <a:r>
              <a:rPr kumimoji="1" lang="en-US" altLang="ja-JP" sz="2000" b="1" dirty="0"/>
              <a:t>every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</a:t>
            </a:r>
            <a:r>
              <a:rPr kumimoji="1" lang="en-US" altLang="ja-JP" sz="2000" u="sng" dirty="0"/>
              <a:t>has at least one corresponding integer numerator</a:t>
            </a:r>
            <a:r>
              <a:rPr kumimoji="1" lang="en-US" altLang="ja-JP" sz="2000" dirty="0"/>
              <a:t>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1..</a:t>
            </a:r>
            <a:r>
              <a:rPr kumimoji="1" lang="en-US" altLang="ja-JP" sz="2000" dirty="0"/>
              <a:t>  : showing the denominators when at least one of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has the corresponding integer numerator. (</a:t>
            </a:r>
            <a:r>
              <a:rPr kumimoji="1" lang="en-US" altLang="ja-JP" sz="2000" b="1" dirty="0"/>
              <a:t>Default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-2..</a:t>
            </a:r>
            <a:r>
              <a:rPr kumimoji="1" lang="en-US" altLang="ja-JP" sz="2000" dirty="0"/>
              <a:t>  : showing the denominators when every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has the corresponding integer numerator 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allowing the </a:t>
            </a:r>
            <a:r>
              <a:rPr kumimoji="1" lang="en-US" altLang="ja-JP" sz="2000" b="1" dirty="0"/>
              <a:t>exceptions</a:t>
            </a:r>
            <a:r>
              <a:rPr kumimoji="1" lang="en-US" altLang="ja-JP" sz="2000" dirty="0"/>
              <a:t> within 2 of the proportions.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432FF"/>
                </a:solidFill>
              </a:rPr>
              <a:t>N..M</a:t>
            </a:r>
            <a:r>
              <a:rPr lang="en-US" altLang="ja-JP" sz="2000" dirty="0"/>
              <a:t> means the numerical range. </a:t>
            </a:r>
            <a:r>
              <a:rPr lang="en-US" altLang="ja-JP" sz="2000" dirty="0">
                <a:solidFill>
                  <a:srgbClr val="0432FF"/>
                </a:solidFill>
              </a:rPr>
              <a:t>N..</a:t>
            </a:r>
            <a:r>
              <a:rPr lang="en-US" altLang="ja-JP" sz="2000" dirty="0"/>
              <a:t> means n to the maximum. </a:t>
            </a:r>
            <a:r>
              <a:rPr lang="en-US" altLang="ja-JP" sz="2000" dirty="0">
                <a:solidFill>
                  <a:srgbClr val="0432FF"/>
                </a:solidFill>
              </a:rPr>
              <a:t>..M</a:t>
            </a:r>
            <a:r>
              <a:rPr lang="en-US" altLang="ja-JP" sz="2000" dirty="0"/>
              <a:t> means zero to M. When N or M is negative, it means (the maximum)-abs(N or M). Those types of range or a single number can be combined by comma(,).</a:t>
            </a:r>
            <a:endParaRPr kumimoji="1" lang="en-US" altLang="ja-JP" sz="2000" dirty="0"/>
          </a:p>
          <a:p>
            <a:endParaRPr kumimoji="1" lang="ja-JP" altLang="en-US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9F05BB-B3FB-4529-3B29-6C258BEA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8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0A47-1CBC-AF40-F2E8-ABF5F56F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Options in output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BD508-E147-CF3C-1307-85ED77A8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6449"/>
            <a:ext cx="7886700" cy="527051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2000" dirty="0">
                <a:solidFill>
                  <a:srgbClr val="0432FF"/>
                </a:solidFill>
              </a:rPr>
              <a:t>-D0 </a:t>
            </a:r>
            <a:r>
              <a:rPr kumimoji="1" lang="en-US" altLang="ja-JP" sz="2000" dirty="0"/>
              <a:t>: showing the fraction form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</a:t>
            </a:r>
            <a:r>
              <a:rPr kumimoji="1" lang="en-US" altLang="ja-JP" sz="2000" dirty="0"/>
              <a:t>. (</a:t>
            </a:r>
            <a:r>
              <a:rPr kumimoji="1" lang="en-US" altLang="ja-JP" sz="2000" b="1" dirty="0"/>
              <a:t>Default</a:t>
            </a:r>
            <a:r>
              <a:rPr kumimoji="1" lang="en-US" altLang="ja-JP" sz="2000" dirty="0"/>
              <a:t> </a:t>
            </a:r>
            <a:r>
              <a:rPr lang="en-US" altLang="ja-JP" sz="1800" dirty="0"/>
              <a:t>※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-D3</a:t>
            </a:r>
            <a:r>
              <a:rPr kumimoji="1" lang="en-US" altLang="ja-JP" sz="2000" dirty="0"/>
              <a:t> : showing also with 3 decimal places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10/33=.303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-D4%</a:t>
            </a:r>
            <a:r>
              <a:rPr kumimoji="1" lang="en-US" altLang="ja-JP" sz="2000" dirty="0"/>
              <a:t> : in 4 decimal places in percentage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10/33=30.3030%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-D-5</a:t>
            </a:r>
            <a:r>
              <a:rPr kumimoji="1" lang="en-US" altLang="ja-JP" sz="2000" dirty="0"/>
              <a:t> : showing the difference to realize the given proportion with 5 decimal places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10/33-.00003</a:t>
            </a:r>
            <a:r>
              <a:rPr kumimoji="1" lang="en-US" altLang="ja-JP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ja-JP" sz="2000" dirty="0"/>
              <a:t>for a given proportion</a:t>
            </a:r>
            <a:r>
              <a:rPr kumimoji="1" lang="en-US" altLang="ja-JP" sz="2000" dirty="0">
                <a:solidFill>
                  <a:srgbClr val="0432FF"/>
                </a:solidFill>
              </a:rPr>
              <a:t> 0.303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-D-6%</a:t>
            </a:r>
            <a:r>
              <a:rPr kumimoji="1" lang="en-US" altLang="ja-JP" sz="2000" dirty="0"/>
              <a:t> : showing the difference to realize the given proportion </a:t>
            </a:r>
            <a:br>
              <a:rPr kumimoji="1" lang="en-US" altLang="ja-JP" sz="2000" dirty="0"/>
            </a:br>
            <a:r>
              <a:rPr kumimoji="1" lang="en-US" altLang="ja-JP" sz="2000" dirty="0"/>
              <a:t>  with 6 decimal places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10/33-. 00303%</a:t>
            </a:r>
            <a:r>
              <a:rPr kumimoji="1" lang="en-US" altLang="ja-JP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ja-JP" sz="2000" dirty="0"/>
              <a:t>for a proportion</a:t>
            </a:r>
            <a:r>
              <a:rPr kumimoji="1" lang="en-US" altLang="ja-JP" sz="2000" dirty="0">
                <a:solidFill>
                  <a:srgbClr val="0432FF"/>
                </a:solidFill>
              </a:rPr>
              <a:t> 0.303</a:t>
            </a:r>
            <a:br>
              <a:rPr kumimoji="1" lang="en-US" altLang="ja-JP" sz="2000" dirty="0">
                <a:solidFill>
                  <a:srgbClr val="0432FF"/>
                </a:solidFill>
              </a:rPr>
            </a:br>
            <a:endParaRPr kumimoji="1" lang="en-US" altLang="ja-JP" sz="2000" dirty="0">
              <a:solidFill>
                <a:srgbClr val="0432FF"/>
              </a:solidFill>
            </a:endParaRPr>
          </a:p>
          <a:p>
            <a:r>
              <a:rPr lang="en-US" altLang="ja-JP" sz="2000" b="1" dirty="0">
                <a:solidFill>
                  <a:srgbClr val="0432FF"/>
                </a:solidFill>
              </a:rPr>
              <a:t>-I</a:t>
            </a:r>
            <a:r>
              <a:rPr lang="en-US" altLang="ja-JP" sz="2000" dirty="0"/>
              <a:t> : showing the interval of possible numerators on </a:t>
            </a:r>
            <a:r>
              <a:rPr lang="en-US" altLang="ja-JP" sz="1800" b="0" i="0" dirty="0" err="1">
                <a:solidFill>
                  <a:srgbClr val="202122"/>
                </a:solidFill>
                <a:effectLst/>
                <a:latin typeface="TITUS Cyberbit Basic"/>
              </a:rPr>
              <a:t>ℝ</a:t>
            </a:r>
            <a:r>
              <a:rPr lang="en-US" altLang="ja-JP" sz="2000" b="0" i="0" dirty="0">
                <a:solidFill>
                  <a:srgbClr val="202122"/>
                </a:solidFill>
                <a:effectLst/>
                <a:latin typeface="TITUS Cyberbit Basic"/>
              </a:rPr>
              <a:t>, </a:t>
            </a:r>
            <a:r>
              <a:rPr lang="en-US" altLang="ja-JP" sz="2000" dirty="0"/>
              <a:t> not only </a:t>
            </a:r>
            <a:r>
              <a:rPr lang="en-US" altLang="ja-JP" sz="2000" b="0" i="0" dirty="0" err="1">
                <a:solidFill>
                  <a:srgbClr val="202122"/>
                </a:solidFill>
                <a:effectLst/>
                <a:latin typeface="TITUS Cyberbit Basic"/>
              </a:rPr>
              <a:t>ℤ</a:t>
            </a:r>
            <a: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  <a:t>.</a:t>
            </a:r>
            <a:b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</a:br>
            <a: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  <a:t>          </a:t>
            </a:r>
            <a:r>
              <a:rPr lang="en-US" altLang="ja-JP" sz="2000" dirty="0">
                <a:solidFill>
                  <a:srgbClr val="202122"/>
                </a:solidFill>
                <a:latin typeface="TITUS Cyberbit Basic"/>
              </a:rPr>
              <a:t>If the interval contains any integer it is shown in green color.</a:t>
            </a:r>
          </a:p>
          <a:p>
            <a:r>
              <a:rPr kumimoji="1" lang="en-US" altLang="ja-JP" sz="2000" b="1" dirty="0">
                <a:solidFill>
                  <a:srgbClr val="0432FF"/>
                </a:solidFill>
              </a:rPr>
              <a:t>-Q</a:t>
            </a:r>
            <a:r>
              <a:rPr kumimoji="1" lang="en-US" altLang="ja-JP" sz="2000" dirty="0"/>
              <a:t> : showing the numerators in a simplest way.  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Extra1. </a:t>
            </a:r>
            <a:r>
              <a:rPr lang="en-US" altLang="ja-JP" sz="2000" dirty="0"/>
              <a:t>When only one proportion is given, </a:t>
            </a:r>
            <a:br>
              <a:rPr lang="en-US" altLang="ja-JP" sz="2000" dirty="0"/>
            </a:br>
            <a:r>
              <a:rPr lang="en-US" altLang="ja-JP" sz="2000" dirty="0"/>
              <a:t>                    the denominator is shown with its prime factorization as well.</a:t>
            </a:r>
            <a:br>
              <a:rPr lang="en-US" altLang="ja-JP" sz="2000" dirty="0"/>
            </a:br>
            <a:r>
              <a:rPr lang="en-US" altLang="ja-JP" sz="2000" dirty="0"/>
              <a:t>        </a:t>
            </a:r>
            <a:r>
              <a:rPr kumimoji="1" lang="en-US" altLang="ja-JP" sz="2000" dirty="0"/>
              <a:t> Extra2. To see all the numerators are odd (2q+1) or even (2q),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  if they have a common reminder R against a devisor D,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   they are shown with a form “(</a:t>
            </a:r>
            <a:r>
              <a:rPr kumimoji="1" lang="en-US" altLang="ja-JP" sz="2000" dirty="0" err="1"/>
              <a:t>Dq+R</a:t>
            </a:r>
            <a:r>
              <a:rPr kumimoji="1" lang="en-US" altLang="ja-JP" sz="2000" dirty="0"/>
              <a:t>)” as well.</a:t>
            </a:r>
            <a:br>
              <a:rPr lang="en-US" altLang="ja-JP" sz="2000" dirty="0"/>
            </a:b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1900" dirty="0"/>
              <a:t>※</a:t>
            </a:r>
            <a:r>
              <a:rPr lang="ja-JP" altLang="en-US" sz="1900"/>
              <a:t> </a:t>
            </a:r>
            <a:r>
              <a:rPr kumimoji="1" lang="en-US" altLang="ja-JP" sz="2000" dirty="0"/>
              <a:t>If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–D</a:t>
            </a:r>
            <a:r>
              <a:rPr kumimoji="1" lang="en-US" altLang="ja-JP" sz="2000" dirty="0"/>
              <a:t> ,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–I</a:t>
            </a:r>
            <a:r>
              <a:rPr kumimoji="1" lang="en-US" altLang="ja-JP" sz="2000" dirty="0"/>
              <a:t> and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–Q</a:t>
            </a:r>
            <a:r>
              <a:rPr kumimoji="1" lang="en-US" altLang="ja-JP" sz="2000" dirty="0"/>
              <a:t> are not given,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-D0</a:t>
            </a:r>
            <a:r>
              <a:rPr kumimoji="1" lang="en-US" altLang="ja-JP" sz="2000" dirty="0"/>
              <a:t> is regarded to be specified internally.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9F05BB-B3FB-4529-3B29-6C258BEA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9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F190C-3B86-A0FC-7362-C4A016DF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Terminology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5D5807-A03C-E1FD-96F8-D3CD7451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 </a:t>
            </a:r>
            <a:r>
              <a:rPr lang="en-US" altLang="ja-JP" b="1" dirty="0"/>
              <a:t>fraction</a:t>
            </a:r>
            <a:r>
              <a:rPr lang="en-US" altLang="ja-JP" dirty="0"/>
              <a:t> is specified in the form </a:t>
            </a:r>
            <a:br>
              <a:rPr lang="en-US" altLang="ja-JP" dirty="0"/>
            </a:br>
            <a:r>
              <a:rPr lang="en-US" altLang="ja-JP" dirty="0"/>
              <a:t>  of </a:t>
            </a:r>
            <a:r>
              <a:rPr lang="en-US" altLang="ja-JP" b="1" dirty="0"/>
              <a:t>numerator</a:t>
            </a:r>
            <a:r>
              <a:rPr lang="en-US" altLang="ja-JP" dirty="0"/>
              <a:t> / </a:t>
            </a:r>
            <a:r>
              <a:rPr lang="en-US" altLang="ja-JP" b="1" dirty="0"/>
              <a:t>denominator </a:t>
            </a:r>
            <a:r>
              <a:rPr lang="en-US" altLang="ja-JP" dirty="0"/>
              <a:t>. </a:t>
            </a:r>
          </a:p>
          <a:p>
            <a:r>
              <a:rPr lang="en-US" altLang="ja-JP" dirty="0"/>
              <a:t>A </a:t>
            </a:r>
            <a:r>
              <a:rPr lang="en-US" altLang="ja-JP" b="1" dirty="0"/>
              <a:t>proportion</a:t>
            </a:r>
            <a:r>
              <a:rPr lang="en-US" altLang="ja-JP" dirty="0"/>
              <a:t> is the value of a fraction.</a:t>
            </a:r>
            <a:br>
              <a:rPr lang="en-US" altLang="ja-JP" dirty="0"/>
            </a:br>
            <a:r>
              <a:rPr lang="en-US" altLang="ja-JP" dirty="0"/>
              <a:t>Its approximation is an </a:t>
            </a:r>
            <a:r>
              <a:rPr lang="en-US" altLang="ja-JP" b="1" dirty="0"/>
              <a:t>approximated proportion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There are many ways to </a:t>
            </a:r>
            <a:r>
              <a:rPr lang="en-US" altLang="ja-JP" b="1" dirty="0"/>
              <a:t>round</a:t>
            </a:r>
            <a:r>
              <a:rPr lang="en-US" altLang="ja-JP" dirty="0"/>
              <a:t> a number : </a:t>
            </a:r>
          </a:p>
          <a:p>
            <a:pPr lvl="1"/>
            <a:r>
              <a:rPr lang="en-US" altLang="ja-JP" dirty="0"/>
              <a:t>Round half up  (</a:t>
            </a:r>
            <a:r>
              <a:rPr lang="ja-JP" altLang="en-US"/>
              <a:t> </a:t>
            </a:r>
            <a:r>
              <a:rPr lang="en-US" altLang="ja-JP" dirty="0"/>
              <a:t>most commonly used! )</a:t>
            </a:r>
          </a:p>
          <a:p>
            <a:pPr lvl="1"/>
            <a:r>
              <a:rPr lang="en-US" altLang="ja-JP" dirty="0"/>
              <a:t>Round up /  Round down</a:t>
            </a:r>
          </a:p>
          <a:p>
            <a:pPr lvl="1"/>
            <a:r>
              <a:rPr lang="en-US" altLang="ja-JP" dirty="0"/>
              <a:t>Round half to even (ISO 31-0 , JIS Z 8401, IEEE 754) </a:t>
            </a:r>
          </a:p>
          <a:p>
            <a:pPr lvl="1"/>
            <a:r>
              <a:rPr lang="en-US" altLang="ja-JP" dirty="0"/>
              <a:t>Round half to odd </a:t>
            </a:r>
          </a:p>
          <a:p>
            <a:r>
              <a:rPr lang="en-US" altLang="ja-JP" b="1" dirty="0"/>
              <a:t>TSV</a:t>
            </a:r>
            <a:r>
              <a:rPr lang="en-US" altLang="ja-JP" dirty="0"/>
              <a:t> is Tab-</a:t>
            </a:r>
            <a:r>
              <a:rPr lang="en-US" altLang="ja-JP" dirty="0" err="1"/>
              <a:t>Separeted</a:t>
            </a:r>
            <a:r>
              <a:rPr lang="en-US" altLang="ja-JP" dirty="0"/>
              <a:t> Values (cf. CSV with comma).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58A2BC-36FA-A201-75B8-AB3F6B4F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14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91302-83A2-E2B8-7711-BC980FBA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Regarding this document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AA2C8E-F01A-D3BC-C1B5-2594E47C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Explains </a:t>
            </a:r>
          </a:p>
          <a:p>
            <a:pPr lvl="1"/>
            <a:r>
              <a:rPr kumimoji="1" lang="en-US" altLang="ja-JP" sz="3200" dirty="0"/>
              <a:t>how to use the command </a:t>
            </a:r>
            <a:r>
              <a:rPr kumimoji="1" lang="en-US" altLang="ja-JP" sz="3200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sz="3200" dirty="0"/>
              <a:t>.</a:t>
            </a:r>
          </a:p>
          <a:p>
            <a:r>
              <a:rPr lang="en-US" altLang="ja-JP" sz="3600" dirty="0"/>
              <a:t>Not explains</a:t>
            </a:r>
          </a:p>
          <a:p>
            <a:pPr lvl="1"/>
            <a:r>
              <a:rPr lang="en-US" altLang="ja-JP" sz="3200" dirty="0"/>
              <a:t>the internal design in detail.</a:t>
            </a:r>
          </a:p>
          <a:p>
            <a:pPr lvl="1"/>
            <a:endParaRPr kumimoji="1" lang="ja-JP" altLang="en-US" sz="32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DC8E0A-08A2-A8E6-5141-2EC24C0C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63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58397-79A8-F5AB-A7A1-9CFA902E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“</a:t>
            </a:r>
            <a:r>
              <a:rPr kumimoji="1" lang="en-US" altLang="ja-JP" dirty="0" err="1"/>
              <a:t>denomfind</a:t>
            </a:r>
            <a:r>
              <a:rPr kumimoji="1" lang="en-US" altLang="ja-JP" dirty="0"/>
              <a:t>” is a CLI program.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6FAC8-56D8-6B1C-97D9-ED512254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CLI = Command Line </a:t>
            </a:r>
            <a:r>
              <a:rPr lang="en-US" altLang="ja-JP" dirty="0"/>
              <a:t>I</a:t>
            </a:r>
            <a:r>
              <a:rPr kumimoji="1" lang="en-US" altLang="ja-JP" dirty="0"/>
              <a:t>nterface. Not a GUI. </a:t>
            </a:r>
          </a:p>
          <a:p>
            <a:r>
              <a:rPr lang="en-US" altLang="ja-JP" dirty="0"/>
              <a:t>“</a:t>
            </a:r>
            <a:r>
              <a:rPr lang="en-US" altLang="ja-JP" dirty="0" err="1"/>
              <a:t>denomfind</a:t>
            </a:r>
            <a:r>
              <a:rPr lang="en-US" altLang="ja-JP" dirty="0"/>
              <a:t>” is a program of a Perl script.</a:t>
            </a:r>
          </a:p>
          <a:p>
            <a:r>
              <a:rPr kumimoji="1" lang="en-US" altLang="ja-JP" dirty="0"/>
              <a:t>You can install 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/>
              <a:t>By “</a:t>
            </a:r>
            <a:r>
              <a:rPr lang="en-US" altLang="ja-JP" dirty="0" err="1"/>
              <a:t>c</a:t>
            </a:r>
            <a:r>
              <a:rPr kumimoji="1" lang="en-US" altLang="ja-JP" dirty="0" err="1"/>
              <a:t>pan</a:t>
            </a:r>
            <a:r>
              <a:rPr kumimoji="1" lang="en-US" altLang="ja-JP" dirty="0"/>
              <a:t>” or “</a:t>
            </a:r>
            <a:r>
              <a:rPr kumimoji="1" lang="en-US" altLang="ja-JP" dirty="0" err="1"/>
              <a:t>cpanm</a:t>
            </a:r>
            <a:r>
              <a:rPr lang="en-US" altLang="ja-JP" dirty="0"/>
              <a:t>” command. </a:t>
            </a:r>
          </a:p>
          <a:p>
            <a:pPr lvl="2"/>
            <a:r>
              <a:rPr lang="en-US" altLang="ja-JP" dirty="0" err="1"/>
              <a:t>cpanm</a:t>
            </a:r>
            <a:r>
              <a:rPr lang="en-US" altLang="ja-JP" dirty="0"/>
              <a:t> is recommendable considering the un-installment.</a:t>
            </a:r>
          </a:p>
          <a:p>
            <a:pPr lvl="2"/>
            <a:r>
              <a:rPr lang="en-US" altLang="ja-JP" b="1" dirty="0" err="1">
                <a:solidFill>
                  <a:srgbClr val="0432FF"/>
                </a:solidFill>
              </a:rPr>
              <a:t>cpanm</a:t>
            </a:r>
            <a:r>
              <a:rPr lang="en-US" altLang="ja-JP" b="1" dirty="0">
                <a:solidFill>
                  <a:srgbClr val="0432FF"/>
                </a:solidFill>
              </a:rPr>
              <a:t> App::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endParaRPr lang="en-US" altLang="ja-JP" b="1" dirty="0">
              <a:solidFill>
                <a:srgbClr val="0432FF"/>
              </a:solidFill>
            </a:endParaRPr>
          </a:p>
          <a:p>
            <a:pPr lvl="2"/>
            <a:r>
              <a:rPr lang="en-US" altLang="ja-JP" b="1" dirty="0" err="1">
                <a:solidFill>
                  <a:srgbClr val="0432FF"/>
                </a:solidFill>
              </a:rPr>
              <a:t>cpanm</a:t>
            </a:r>
            <a:r>
              <a:rPr lang="en-US" altLang="ja-JP" b="1" dirty="0">
                <a:solidFill>
                  <a:srgbClr val="0432FF"/>
                </a:solidFill>
              </a:rPr>
              <a:t> –U App::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r>
              <a:rPr lang="en-US" altLang="ja-JP" b="1" dirty="0">
                <a:solidFill>
                  <a:srgbClr val="0432FF"/>
                </a:solidFill>
              </a:rPr>
              <a:t>  # uninstall</a:t>
            </a:r>
            <a:endParaRPr lang="en-US" altLang="ja-JP" dirty="0"/>
          </a:p>
          <a:p>
            <a:pPr lvl="1"/>
            <a:r>
              <a:rPr lang="en-US" altLang="ja-JP" dirty="0"/>
              <a:t>Not only from </a:t>
            </a:r>
            <a:r>
              <a:rPr lang="en-US" altLang="ja-JP" dirty="0" err="1"/>
              <a:t>metacpan.org</a:t>
            </a:r>
            <a:r>
              <a:rPr lang="en-US" altLang="ja-JP" dirty="0"/>
              <a:t> but also from GitHub.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4B2753-7C4C-D3AC-1AE1-ECCAA1FF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27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42756-667A-7B1F-6CC1-C70FC747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264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Examples 1 —</a:t>
            </a:r>
            <a:r>
              <a:rPr lang="en-US" altLang="ja-JP" dirty="0"/>
              <a:t> 0.3, 0.33, and 33.3%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B6D36-D84F-643B-10BC-B481A9BA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" y="3889646"/>
            <a:ext cx="8925019" cy="2837154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sz="2000" b="1" u="sng" dirty="0"/>
              <a:t>Each fraction is shown on each line. </a:t>
            </a:r>
          </a:p>
          <a:p>
            <a:r>
              <a:rPr lang="en-US" altLang="ja-JP" sz="1800" dirty="0"/>
              <a:t>”</a:t>
            </a:r>
            <a:r>
              <a:rPr lang="en-US" altLang="ja-JP" sz="1800" b="1" i="1" dirty="0" err="1"/>
              <a:t>denom</a:t>
            </a:r>
            <a:r>
              <a:rPr lang="en-US" altLang="ja-JP" sz="1800" dirty="0"/>
              <a:t>” means </a:t>
            </a:r>
            <a:r>
              <a:rPr lang="en-US" altLang="ja-JP" sz="1800" b="1" dirty="0"/>
              <a:t>denominator</a:t>
            </a:r>
            <a:r>
              <a:rPr lang="en-US" altLang="ja-JP" sz="1800" dirty="0"/>
              <a:t>.</a:t>
            </a:r>
            <a:endParaRPr kumimoji="1" lang="en-US" altLang="ja-JP" sz="1800" dirty="0"/>
          </a:p>
          <a:p>
            <a:r>
              <a:rPr kumimoji="1" lang="en-US" altLang="ja-JP" sz="1800" dirty="0"/>
              <a:t>12 </a:t>
            </a:r>
            <a:r>
              <a:rPr kumimoji="1" lang="en-US" altLang="ja-JP" sz="1800" b="1" i="1" u="sng" dirty="0" err="1"/>
              <a:t>denom</a:t>
            </a:r>
            <a:r>
              <a:rPr kumimoji="1" lang="en-US" altLang="ja-JP" sz="1800" b="1" u="sng" dirty="0" err="1"/>
              <a:t>s</a:t>
            </a:r>
            <a:r>
              <a:rPr kumimoji="1" lang="en-US" altLang="ja-JP" sz="1800" u="sng" dirty="0"/>
              <a:t> </a:t>
            </a:r>
            <a:r>
              <a:rPr kumimoji="1" lang="ja-JP" altLang="en-US" sz="1800" u="sng"/>
              <a:t>∈</a:t>
            </a:r>
            <a:r>
              <a:rPr kumimoji="1" lang="en-US" altLang="ja-JP" sz="1800" u="sng" dirty="0"/>
              <a:t> </a:t>
            </a:r>
            <a:r>
              <a:rPr lang="en-US" altLang="ja-JP" sz="17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sz="1700" b="0" i="0" u="sng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en-US" altLang="ja-JP" sz="1800" u="sng" dirty="0"/>
              <a:t>are </a:t>
            </a:r>
            <a:r>
              <a:rPr lang="en-US" altLang="ja-JP" sz="1800" b="1" u="sng" dirty="0">
                <a:solidFill>
                  <a:srgbClr val="FF0000"/>
                </a:solidFill>
              </a:rPr>
              <a:t>back calculated</a:t>
            </a:r>
          </a:p>
          <a:p>
            <a:pPr marL="0" indent="0">
              <a:buNone/>
            </a:pPr>
            <a:r>
              <a:rPr lang="en-US" altLang="ja-JP" sz="1800" dirty="0"/>
              <a:t>      </a:t>
            </a:r>
            <a:r>
              <a:rPr lang="en-US" altLang="ja-JP" sz="1800" u="sng" dirty="0"/>
              <a:t>with </a:t>
            </a:r>
            <a:r>
              <a:rPr lang="en-US" altLang="ja-JP" sz="1800" b="1" u="sng" dirty="0"/>
              <a:t>a feasible numerator</a:t>
            </a:r>
            <a:r>
              <a:rPr kumimoji="1" lang="ja-JP" altLang="en-US" sz="1800" u="sng"/>
              <a:t> ∈</a:t>
            </a:r>
            <a:r>
              <a:rPr kumimoji="1" lang="en-US" altLang="ja-JP" sz="1800" u="sng" dirty="0"/>
              <a:t> </a:t>
            </a:r>
            <a:r>
              <a:rPr lang="en-US" altLang="ja-JP" sz="17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endParaRPr lang="en-US" altLang="ja-JP" sz="1800" b="1" u="sng" dirty="0"/>
          </a:p>
          <a:p>
            <a:pPr marL="0" indent="0">
              <a:buNone/>
            </a:pPr>
            <a:r>
              <a:rPr lang="en-US" altLang="ja-JP" sz="1800" dirty="0"/>
              <a:t>      regarding the given proportion is </a:t>
            </a:r>
            <a:r>
              <a:rPr lang="en-US" altLang="ja-JP" sz="1800" b="1" dirty="0"/>
              <a:t>rounded</a:t>
            </a:r>
            <a:r>
              <a:rPr lang="en-US" altLang="ja-JP" sz="1800" dirty="0"/>
              <a:t>.</a:t>
            </a:r>
          </a:p>
          <a:p>
            <a:r>
              <a:rPr lang="en-US" altLang="ja-JP" sz="1800" dirty="0"/>
              <a:t>Each of </a:t>
            </a:r>
            <a:r>
              <a:rPr lang="en-US" altLang="ja-JP" sz="1800" b="1" i="1" dirty="0"/>
              <a:t>fraction form</a:t>
            </a:r>
            <a:r>
              <a:rPr lang="en-US" altLang="ja-JP" sz="1800" dirty="0"/>
              <a:t> is shown in cyan color.</a:t>
            </a:r>
          </a:p>
          <a:p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0432FF"/>
                </a:solidFill>
              </a:rPr>
              <a:t>-D-3%</a:t>
            </a:r>
            <a:r>
              <a:rPr lang="en-US" altLang="ja-JP" sz="1800" dirty="0"/>
              <a:t> on the most right image specifies </a:t>
            </a:r>
            <a:br>
              <a:rPr lang="en-US" altLang="ja-JP" sz="1800" dirty="0"/>
            </a:br>
            <a:r>
              <a:rPr lang="en-US" altLang="ja-JP" sz="1800" dirty="0"/>
              <a:t>   to show the </a:t>
            </a:r>
            <a:r>
              <a:rPr lang="en-US" altLang="ja-JP" sz="1800" b="1" dirty="0"/>
              <a:t>gap</a:t>
            </a:r>
            <a:r>
              <a:rPr lang="en-US" altLang="ja-JP" sz="1800" dirty="0"/>
              <a:t> to the proportion.</a:t>
            </a:r>
          </a:p>
          <a:p>
            <a:r>
              <a:rPr kumimoji="1" lang="en-US" altLang="ja-JP" sz="1800" dirty="0"/>
              <a:t>“</a:t>
            </a:r>
            <a:r>
              <a:rPr kumimoji="1" lang="en-US" altLang="ja-JP" sz="1800" b="1" i="1" dirty="0"/>
              <a:t>fit</a:t>
            </a:r>
            <a:r>
              <a:rPr lang="en-US" altLang="ja-JP" sz="1800" dirty="0"/>
              <a:t>” (red) will be explained in next page.</a:t>
            </a:r>
            <a:br>
              <a:rPr lang="en-US" altLang="ja-JP" sz="1800" dirty="0"/>
            </a:b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2000" b="1" u="sng" dirty="0"/>
              <a:t>Regarding the </a:t>
            </a:r>
            <a:r>
              <a:rPr kumimoji="1" lang="en-US" altLang="ja-JP" sz="2000" b="1" u="sng" dirty="0">
                <a:solidFill>
                  <a:srgbClr val="FF0000"/>
                </a:solidFill>
              </a:rPr>
              <a:t>reducible fractions</a:t>
            </a:r>
            <a:r>
              <a:rPr kumimoji="1" lang="en-US" altLang="ja-JP" sz="2000" b="1" dirty="0"/>
              <a:t> :</a:t>
            </a:r>
            <a:endParaRPr lang="en-US" altLang="ja-JP" sz="2000" b="1" dirty="0"/>
          </a:p>
          <a:p>
            <a:r>
              <a:rPr lang="en-US" altLang="ja-JP" sz="1800" dirty="0"/>
              <a:t>A </a:t>
            </a:r>
            <a:r>
              <a:rPr lang="en-US" altLang="ja-JP" sz="1800" i="1" dirty="0" err="1"/>
              <a:t>denom</a:t>
            </a:r>
            <a:r>
              <a:rPr lang="en-US" altLang="ja-JP" sz="1800" dirty="0"/>
              <a:t> with period</a:t>
            </a:r>
            <a:r>
              <a:rPr lang="ja-JP" altLang="en-US" sz="1800"/>
              <a:t> </a:t>
            </a:r>
            <a:r>
              <a:rPr lang="en-US" altLang="ja-JP" sz="1800" dirty="0"/>
              <a:t>(.) : </a:t>
            </a:r>
            <a:br>
              <a:rPr lang="en-US" altLang="ja-JP" sz="1800" dirty="0"/>
            </a:br>
            <a:r>
              <a:rPr lang="en-US" altLang="ja-JP" sz="1800" dirty="0"/>
              <a:t>  </a:t>
            </a:r>
            <a:r>
              <a:rPr lang="en-US" altLang="ja-JP" sz="1800" u="sng" dirty="0"/>
              <a:t>roughly</a:t>
            </a:r>
            <a:r>
              <a:rPr lang="en-US" altLang="ja-JP" sz="1800" dirty="0"/>
              <a:t> means the fraction is </a:t>
            </a:r>
            <a:r>
              <a:rPr lang="en-US" altLang="ja-JP" sz="1800" b="1" dirty="0"/>
              <a:t>reducible</a:t>
            </a:r>
            <a:r>
              <a:rPr lang="en-US" altLang="ja-JP" sz="1800" dirty="0"/>
              <a:t>.</a:t>
            </a:r>
            <a:endParaRPr lang="en-US" altLang="ja-JP" sz="1400" dirty="0"/>
          </a:p>
          <a:p>
            <a:r>
              <a:rPr lang="en-US" altLang="ja-JP" sz="1800" dirty="0"/>
              <a:t>To be more exactly (explained later) : </a:t>
            </a:r>
            <a:br>
              <a:rPr lang="en-US" altLang="ja-JP" sz="1800" dirty="0"/>
            </a:br>
            <a:r>
              <a:rPr lang="en-US" altLang="ja-JP" sz="1800" u="sng" dirty="0"/>
              <a:t>the numerators and its </a:t>
            </a:r>
            <a:r>
              <a:rPr lang="en-US" altLang="ja-JP" sz="1800" u="sng" dirty="0" err="1"/>
              <a:t>corresp</a:t>
            </a:r>
            <a:r>
              <a:rPr lang="en-US" altLang="ja-JP" sz="1800" u="sng" dirty="0"/>
              <a:t>. denominators</a:t>
            </a:r>
            <a:br>
              <a:rPr lang="en-US" altLang="ja-JP" sz="1800" u="sng" dirty="0"/>
            </a:br>
            <a:r>
              <a:rPr lang="en-US" altLang="ja-JP" sz="1800" u="sng" dirty="0"/>
              <a:t>all combined</a:t>
            </a:r>
            <a:r>
              <a:rPr lang="en-US" altLang="ja-JP" sz="1800" dirty="0"/>
              <a:t> are divisible by their GCD &gt; 1. </a:t>
            </a:r>
            <a:endParaRPr kumimoji="1" lang="en-US" altLang="ja-JP" sz="1800" dirty="0"/>
          </a:p>
          <a:p>
            <a:r>
              <a:rPr kumimoji="1" lang="en-US" altLang="ja-JP" sz="1800" dirty="0"/>
              <a:t>“</a:t>
            </a:r>
            <a:r>
              <a:rPr kumimoji="1" lang="en-US" altLang="ja-JP" sz="1800" b="1" dirty="0">
                <a:solidFill>
                  <a:srgbClr val="0432FF"/>
                </a:solidFill>
              </a:rPr>
              <a:t>-M0</a:t>
            </a:r>
            <a:r>
              <a:rPr kumimoji="1" lang="en-US" altLang="ja-JP" sz="1800" dirty="0"/>
              <a:t>” specifies :</a:t>
            </a:r>
            <a:br>
              <a:rPr kumimoji="1" lang="en-US" altLang="ja-JP" sz="1800" dirty="0"/>
            </a:br>
            <a:r>
              <a:rPr kumimoji="1" lang="en-US" altLang="ja-JP" sz="1800" dirty="0"/>
              <a:t>  not to show the </a:t>
            </a:r>
            <a:r>
              <a:rPr lang="en-US" altLang="ja-JP" sz="1800" dirty="0"/>
              <a:t>the “</a:t>
            </a:r>
            <a:r>
              <a:rPr kumimoji="1" lang="en-US" altLang="ja-JP" sz="1800" dirty="0"/>
              <a:t>reducible” fraction</a:t>
            </a:r>
            <a:br>
              <a:rPr kumimoji="1" lang="en-US" altLang="ja-JP" sz="1800" dirty="0"/>
            </a:br>
            <a:r>
              <a:rPr kumimoji="1" lang="en-US" altLang="ja-JP" sz="1800" dirty="0"/>
              <a:t>     </a:t>
            </a:r>
            <a:r>
              <a:rPr kumimoji="1" lang="en-US" altLang="ja-JP" sz="1800" i="1" dirty="0"/>
              <a:t>i.e.  </a:t>
            </a:r>
            <a:r>
              <a:rPr kumimoji="1" lang="en-US" altLang="ja-JP" sz="1800" dirty="0"/>
              <a:t>2/6 = 3/9 = 4/12 = .. are hidden.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F58A38-F868-1A50-009B-7CA8A0F1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76" y="941744"/>
            <a:ext cx="2274466" cy="277297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B8E2C0A-0C6B-66AC-41C4-1F85E20E7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357" y="941744"/>
            <a:ext cx="1966152" cy="277297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C320894-9B2B-39D3-BEC8-F2B73E1DF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524" y="941743"/>
            <a:ext cx="2669392" cy="2772980"/>
          </a:xfrm>
          <a:prstGeom prst="rect">
            <a:avLst/>
          </a:prstGeom>
        </p:spPr>
      </p:pic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3C2A25-011A-4ABA-ABF5-4538E3EE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31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2C3C9-78C3-4462-B2C6-263ED76D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954"/>
            <a:ext cx="7886700" cy="660592"/>
          </a:xfrm>
        </p:spPr>
        <p:txBody>
          <a:bodyPr>
            <a:noAutofit/>
          </a:bodyPr>
          <a:lstStyle/>
          <a:p>
            <a:r>
              <a:rPr kumimoji="1" lang="en-US" altLang="ja-JP" sz="3600" dirty="0"/>
              <a:t>Example 2: </a:t>
            </a:r>
            <a:br>
              <a:rPr kumimoji="1" lang="en-US" altLang="ja-JP" sz="3600" dirty="0"/>
            </a:br>
            <a:r>
              <a:rPr kumimoji="1" lang="en-US" altLang="ja-JP" sz="3600" dirty="0"/>
              <a:t>proportions with </a:t>
            </a:r>
            <a:r>
              <a:rPr kumimoji="1" lang="en-US" altLang="ja-JP" sz="3600" b="1" dirty="0"/>
              <a:t>a common denominator</a:t>
            </a:r>
            <a:r>
              <a:rPr kumimoji="1" lang="en-US" altLang="ja-JP" sz="3600" dirty="0"/>
              <a:t>  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8032AB-120A-1B7A-2C61-EEAB2E49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1" y="4508388"/>
            <a:ext cx="8905461" cy="2300552"/>
          </a:xfrm>
        </p:spPr>
        <p:txBody>
          <a:bodyPr numCol="2">
            <a:normAutofit fontScale="85000" lnSpcReduction="20000"/>
          </a:bodyPr>
          <a:lstStyle/>
          <a:p>
            <a:r>
              <a:rPr kumimoji="1" lang="en-US" altLang="ja-JP" sz="2000" dirty="0"/>
              <a:t>The output forms </a:t>
            </a:r>
            <a:r>
              <a:rPr kumimoji="1" lang="en-US" altLang="ja-JP" sz="2000" b="1" dirty="0"/>
              <a:t>a TSV table</a:t>
            </a:r>
            <a:r>
              <a:rPr kumimoji="1" lang="en-US" altLang="ja-JP" sz="2000" dirty="0"/>
              <a:t>. </a:t>
            </a:r>
          </a:p>
          <a:p>
            <a:r>
              <a:rPr lang="en-US" altLang="ja-JP" sz="2000" dirty="0"/>
              <a:t>The </a:t>
            </a:r>
            <a:r>
              <a:rPr lang="en-US" altLang="ja-JP" sz="2000" b="1" dirty="0"/>
              <a:t>right 4 columns</a:t>
            </a:r>
            <a:r>
              <a:rPr lang="en-US" altLang="ja-JP" sz="2000" dirty="0"/>
              <a:t> here</a:t>
            </a:r>
            <a:br>
              <a:rPr lang="en-US" altLang="ja-JP" sz="2000" dirty="0"/>
            </a:br>
            <a:r>
              <a:rPr lang="en-US" altLang="ja-JP" sz="2000" dirty="0"/>
              <a:t>  corresponds with proportions </a:t>
            </a:r>
            <a:br>
              <a:rPr lang="en-US" altLang="ja-JP" sz="2000" dirty="0"/>
            </a:br>
            <a:r>
              <a:rPr lang="en-US" altLang="ja-JP" sz="2000" dirty="0"/>
              <a:t>    63.3%, 54.6%, 13.3%, 10.3%.</a:t>
            </a:r>
          </a:p>
          <a:p>
            <a:r>
              <a:rPr lang="en-US" altLang="ja-JP" sz="2000" dirty="0"/>
              <a:t>The 2</a:t>
            </a:r>
            <a:r>
              <a:rPr lang="en-US" altLang="ja-JP" sz="2000" baseline="30000" dirty="0"/>
              <a:t>nd</a:t>
            </a:r>
            <a:r>
              <a:rPr lang="en-US" altLang="ja-JP" sz="2000" dirty="0"/>
              <a:t> column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 means </a:t>
            </a:r>
            <a:br>
              <a:rPr lang="en-US" altLang="ja-JP" sz="2000" dirty="0"/>
            </a:br>
            <a:r>
              <a:rPr lang="en-US" altLang="ja-JP" sz="2000" dirty="0"/>
              <a:t>  </a:t>
            </a:r>
            <a:r>
              <a:rPr lang="en-US" altLang="ja-JP" sz="2000" u="sng" dirty="0"/>
              <a:t>how many</a:t>
            </a:r>
            <a:r>
              <a:rPr lang="en-US" altLang="ja-JP" sz="2000" dirty="0"/>
              <a:t> among the (4) proportions </a:t>
            </a:r>
            <a:br>
              <a:rPr lang="en-US" altLang="ja-JP" sz="2000" dirty="0"/>
            </a:br>
            <a:r>
              <a:rPr lang="en-US" altLang="ja-JP" sz="2000" dirty="0"/>
              <a:t>    can get at least a  </a:t>
            </a:r>
            <a:r>
              <a:rPr lang="en-US" altLang="ja-JP" sz="2000" u="sng" dirty="0"/>
              <a:t>numerator</a:t>
            </a:r>
            <a:r>
              <a:rPr kumimoji="1" lang="ja-JP" altLang="en-US" sz="2000" u="sng"/>
              <a:t> ∈</a:t>
            </a:r>
            <a:r>
              <a:rPr kumimoji="1" lang="en-US" altLang="ja-JP" sz="2000" u="sng" dirty="0"/>
              <a:t> </a:t>
            </a:r>
            <a:r>
              <a:rPr lang="en-US" altLang="ja-JP" sz="20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sz="2000" dirty="0"/>
              <a:t> </a:t>
            </a:r>
            <a:br>
              <a:rPr lang="en-US" altLang="ja-JP" sz="2000" dirty="0"/>
            </a:br>
            <a:r>
              <a:rPr lang="en-US" altLang="ja-JP" sz="2000" dirty="0"/>
              <a:t>      with each </a:t>
            </a:r>
            <a:r>
              <a:rPr lang="en-US" altLang="ja-JP" sz="2000" b="1" i="1" dirty="0" err="1"/>
              <a:t>denom</a:t>
            </a:r>
            <a:r>
              <a:rPr lang="en-US" altLang="ja-JP" sz="2000" b="1" i="1" dirty="0"/>
              <a:t> </a:t>
            </a:r>
            <a:r>
              <a:rPr lang="en-US" altLang="ja-JP" sz="2000" dirty="0"/>
              <a:t>value.</a:t>
            </a:r>
          </a:p>
          <a:p>
            <a:r>
              <a:rPr lang="en-US" altLang="ja-JP" sz="2000" b="1" dirty="0"/>
              <a:t> </a:t>
            </a:r>
            <a:r>
              <a:rPr lang="en-US" altLang="ja-JP" sz="2000" b="1" dirty="0">
                <a:solidFill>
                  <a:srgbClr val="0432FF"/>
                </a:solidFill>
              </a:rPr>
              <a:t>-y3..4</a:t>
            </a:r>
            <a:r>
              <a:rPr lang="en-US" altLang="ja-JP" sz="2000" dirty="0"/>
              <a:t> specifies filtering on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. </a:t>
            </a:r>
            <a:br>
              <a:rPr lang="en-US" altLang="ja-JP" sz="2000" dirty="0"/>
            </a:br>
            <a:r>
              <a:rPr lang="en-US" altLang="ja-JP" sz="2000" dirty="0"/>
              <a:t>i.e.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 with the value 0,1,2 are omitted.</a:t>
            </a:r>
          </a:p>
          <a:p>
            <a:r>
              <a:rPr lang="en-US" altLang="ja-JP" sz="2000" b="1" dirty="0"/>
              <a:t> </a:t>
            </a:r>
            <a:r>
              <a:rPr lang="en-US" altLang="ja-JP" sz="2000" b="1" dirty="0">
                <a:solidFill>
                  <a:srgbClr val="0432FF"/>
                </a:solidFill>
              </a:rPr>
              <a:t>-D5%</a:t>
            </a:r>
            <a:r>
              <a:rPr lang="en-US" altLang="ja-JP" sz="2000" dirty="0"/>
              <a:t> specifies to show the retrieved fraction value with </a:t>
            </a:r>
            <a:r>
              <a:rPr lang="en-US" altLang="ja-JP" sz="2000" dirty="0">
                <a:solidFill>
                  <a:srgbClr val="0432FF"/>
                </a:solidFill>
              </a:rPr>
              <a:t>5 decimal places in %</a:t>
            </a:r>
            <a:r>
              <a:rPr lang="en-US" altLang="ja-JP" sz="2000" dirty="0"/>
              <a:t>. </a:t>
            </a:r>
          </a:p>
          <a:p>
            <a:r>
              <a:rPr lang="en-US" altLang="ja-JP" sz="2000" dirty="0"/>
              <a:t>The intervals in faint color indicate</a:t>
            </a:r>
            <a:br>
              <a:rPr lang="en-US" altLang="ja-JP" sz="2000" dirty="0"/>
            </a:br>
            <a:r>
              <a:rPr lang="en-US" altLang="ja-JP" sz="2000" dirty="0"/>
              <a:t>  the set of the possible numerator on </a:t>
            </a:r>
            <a:r>
              <a:rPr lang="en-US" altLang="ja-JP" sz="2000" b="0" i="0" dirty="0" err="1">
                <a:solidFill>
                  <a:srgbClr val="111111"/>
                </a:solidFill>
                <a:effectLst/>
                <a:latin typeface="u2000"/>
              </a:rPr>
              <a:t>ℝ</a:t>
            </a:r>
            <a: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  <a:t> ,</a:t>
            </a:r>
            <a:b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</a:br>
            <a: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  <a:t>    </a:t>
            </a:r>
            <a:r>
              <a:rPr lang="en-US" altLang="ja-JP" sz="2000" dirty="0"/>
              <a:t>which does not contain any integer</a:t>
            </a:r>
            <a:r>
              <a:rPr kumimoji="1" lang="en-US" altLang="ja-JP" sz="2000" dirty="0"/>
              <a:t> </a:t>
            </a:r>
            <a:r>
              <a:rPr lang="en-US" altLang="ja-JP" sz="2000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sz="2000" dirty="0"/>
              <a:t>.</a:t>
            </a:r>
          </a:p>
          <a:p>
            <a:r>
              <a:rPr lang="en-US" altLang="ja-JP" sz="2000" dirty="0"/>
              <a:t>The command </a:t>
            </a:r>
            <a:r>
              <a:rPr lang="en-US" altLang="ja-JP" sz="2000" b="1" dirty="0">
                <a:solidFill>
                  <a:srgbClr val="0432FF"/>
                </a:solidFill>
              </a:rPr>
              <a:t>tabs -4</a:t>
            </a:r>
            <a:r>
              <a:rPr lang="en-US" altLang="ja-JP" sz="2000" dirty="0"/>
              <a:t> adjusts the screen setting of tab intervals.</a:t>
            </a:r>
          </a:p>
          <a:p>
            <a:r>
              <a:rPr lang="en-US" altLang="ja-JP" sz="2000" dirty="0"/>
              <a:t>The smallest possible denominator </a:t>
            </a:r>
            <a:r>
              <a:rPr kumimoji="1" lang="ja-JP" altLang="en-US" sz="2000"/>
              <a:t>∈</a:t>
            </a:r>
            <a:r>
              <a:rPr kumimoji="1" lang="en-US" altLang="ja-JP" sz="2000" dirty="0"/>
              <a:t> </a:t>
            </a:r>
            <a:r>
              <a:rPr lang="en-US" altLang="ja-JP" sz="2000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sz="20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to yield the 4 rounded proportions is </a:t>
            </a:r>
            <a:r>
              <a:rPr lang="en-US" altLang="ja-JP" sz="2000" b="1" i="0" dirty="0">
                <a:solidFill>
                  <a:srgbClr val="FF0000"/>
                </a:solidFill>
                <a:effectLst/>
                <a:latin typeface="Trebuchet MS" panose="020B0703020202090204" pitchFamily="34" charset="0"/>
              </a:rPr>
              <a:t>368</a:t>
            </a:r>
            <a:r>
              <a:rPr lang="en-US" altLang="ja-JP" sz="20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.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0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6A25B9A-0170-F2B7-5AEB-B825B8B1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82"/>
            <a:ext cx="7772400" cy="3352313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D3DBE1-3366-9475-A48E-78213484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95EFBFF-DEED-BD54-7428-BA717353F393}"/>
              </a:ext>
            </a:extLst>
          </p:cNvPr>
          <p:cNvSpPr/>
          <p:nvPr/>
        </p:nvSpPr>
        <p:spPr>
          <a:xfrm>
            <a:off x="524786" y="3753016"/>
            <a:ext cx="445273" cy="2305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6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64146-E95B-32CD-B495-9CDB43CE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Usage of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endParaRPr kumimoji="1" lang="ja-JP" altLang="en-US" b="1">
              <a:solidFill>
                <a:srgbClr val="0432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728C7-DF60-F89A-305B-2A8FB139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231"/>
            <a:ext cx="7886700" cy="50717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To </a:t>
            </a:r>
            <a:r>
              <a:rPr kumimoji="1" lang="en-US" altLang="ja-JP" b="1" u="sng" dirty="0"/>
              <a:t>find</a:t>
            </a:r>
            <a:r>
              <a:rPr kumimoji="1" lang="en-US" altLang="ja-JP" dirty="0"/>
              <a:t> the possible denominator </a:t>
            </a:r>
            <a:br>
              <a:rPr kumimoji="1" lang="en-US" altLang="ja-JP" dirty="0"/>
            </a:br>
            <a:r>
              <a:rPr kumimoji="1" lang="en-US" altLang="ja-JP" dirty="0"/>
              <a:t>with given multiple rounded proportions.</a:t>
            </a:r>
          </a:p>
          <a:p>
            <a:pPr lvl="1"/>
            <a:r>
              <a:rPr lang="en-US" altLang="ja-JP" dirty="0"/>
              <a:t>One can check whether the sample size is large enough.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To </a:t>
            </a:r>
            <a:r>
              <a:rPr lang="en-US" altLang="ja-JP" b="1" u="sng" dirty="0"/>
              <a:t>check</a:t>
            </a:r>
            <a:r>
              <a:rPr lang="en-US" altLang="ja-JP" dirty="0"/>
              <a:t> and to </a:t>
            </a:r>
            <a:r>
              <a:rPr lang="en-US" altLang="ja-JP" b="1" u="sng" dirty="0"/>
              <a:t>correct</a:t>
            </a:r>
            <a:r>
              <a:rPr lang="en-US" altLang="ja-JP" dirty="0"/>
              <a:t> the numbers </a:t>
            </a:r>
            <a:br>
              <a:rPr lang="en-US" altLang="ja-JP" dirty="0"/>
            </a:br>
            <a:r>
              <a:rPr lang="en-US" altLang="ja-JP" dirty="0"/>
              <a:t>such as denominator and rounded proportions.</a:t>
            </a:r>
          </a:p>
          <a:p>
            <a:pPr lvl="1"/>
            <a:r>
              <a:rPr kumimoji="1" lang="en-US" altLang="ja-JP" dirty="0"/>
              <a:t>Quite often, numbers </a:t>
            </a:r>
            <a:r>
              <a:rPr lang="en-US" altLang="ja-JP" dirty="0"/>
              <a:t>appearing on reports contain a small number of mistakes.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To know how the proportions are rounded.</a:t>
            </a:r>
          </a:p>
          <a:p>
            <a:pPr lvl="1"/>
            <a:r>
              <a:rPr lang="en-US" altLang="ja-JP" dirty="0"/>
              <a:t>If the </a:t>
            </a:r>
            <a:r>
              <a:rPr lang="en-US" altLang="ja-JP" u="sng" dirty="0"/>
              <a:t>rounding half up</a:t>
            </a:r>
            <a:r>
              <a:rPr lang="en-US" altLang="ja-JP" dirty="0"/>
              <a:t> is performed on a number </a:t>
            </a:r>
            <a:r>
              <a:rPr lang="en-US" altLang="ja-JP" u="sng" dirty="0"/>
              <a:t>twice</a:t>
            </a:r>
            <a:r>
              <a:rPr lang="en-US" altLang="ja-JP" dirty="0"/>
              <a:t> in a specific way, 3.45% can turn to be 4% via 3.5%. </a:t>
            </a:r>
          </a:p>
          <a:p>
            <a:pPr lvl="1"/>
            <a:r>
              <a:rPr lang="en-US" altLang="ja-JP" dirty="0"/>
              <a:t>Deciphering how the numbers are rounded may conclude </a:t>
            </a:r>
            <a:r>
              <a:rPr lang="en-US" altLang="ja-JP" b="1" dirty="0"/>
              <a:t>how carefully the document is yielded</a:t>
            </a:r>
            <a:r>
              <a:rPr lang="en-US" altLang="ja-JP" dirty="0"/>
              <a:t>.</a:t>
            </a:r>
          </a:p>
          <a:p>
            <a:pPr lvl="1"/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C0A98-DD67-A1A8-1A91-00E1F2C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4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64146-E95B-32CD-B495-9CDB43CE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Feature of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endParaRPr kumimoji="1" lang="ja-JP" altLang="en-US" b="1">
              <a:solidFill>
                <a:srgbClr val="0432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728C7-DF60-F89A-305B-2A8FB139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231"/>
            <a:ext cx="7886700" cy="5071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Simple interface despite the various options.</a:t>
            </a:r>
          </a:p>
          <a:p>
            <a:pPr marL="0" indent="0">
              <a:buNone/>
            </a:pPr>
            <a:r>
              <a:rPr lang="en-US" altLang="ja-JP" sz="2000" dirty="0"/>
              <a:t>      —</a:t>
            </a:r>
            <a:r>
              <a:rPr lang="ja-JP" altLang="en-US" sz="2000"/>
              <a:t> </a:t>
            </a:r>
            <a:r>
              <a:rPr lang="en-US" altLang="ja-JP" sz="2000" dirty="0"/>
              <a:t>How to interact with the program is</a:t>
            </a:r>
            <a:r>
              <a:rPr lang="ja-JP" altLang="en-US" sz="2000"/>
              <a:t> </a:t>
            </a:r>
            <a:r>
              <a:rPr lang="en-US" altLang="ja-JP" sz="2000" dirty="0"/>
              <a:t>intentionally designed.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Run such as 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r>
              <a:rPr lang="en-US" altLang="ja-JP" b="1" dirty="0">
                <a:solidFill>
                  <a:srgbClr val="0432FF"/>
                </a:solidFill>
              </a:rPr>
              <a:t> 0.167 0.714</a:t>
            </a:r>
            <a:r>
              <a:rPr lang="en-US" altLang="ja-JP" dirty="0"/>
              <a:t> firstly.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The output is easily understandable.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You gradually increase functions to use </a:t>
            </a:r>
            <a:br>
              <a:rPr lang="en-US" altLang="ja-JP" dirty="0"/>
            </a:br>
            <a:r>
              <a:rPr lang="en-US" altLang="ja-JP" dirty="0"/>
              <a:t>  such as options and other commands.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The necessary functions are abundantly provided.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Online manual is provided :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b="1" dirty="0">
                <a:solidFill>
                  <a:srgbClr val="0432FF"/>
                </a:solidFill>
              </a:rPr>
              <a:t> --help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Demo is also provided. </a:t>
            </a:r>
            <a:br>
              <a:rPr kumimoji="1" lang="en-US" altLang="ja-JP" dirty="0"/>
            </a:br>
            <a:r>
              <a:rPr kumimoji="1" lang="en-US" altLang="ja-JP" dirty="0"/>
              <a:t>  You can try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b="1" dirty="0">
                <a:solidFill>
                  <a:srgbClr val="0432FF"/>
                </a:solidFill>
              </a:rPr>
              <a:t> –T1</a:t>
            </a:r>
            <a:r>
              <a:rPr kumimoji="1" lang="en-US" altLang="ja-JP" dirty="0"/>
              <a:t> (1 is changeable.)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C0A98-DD67-A1A8-1A91-00E1F2C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06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7679E-9413-B634-536E-80944994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82297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b="1" dirty="0"/>
              <a:t>Example 3. </a:t>
            </a:r>
            <a:r>
              <a:rPr lang="en-US" altLang="ja-JP" sz="3600" b="1" dirty="0"/>
              <a:t>Seats summary of 2019 European Parliament Election</a:t>
            </a:r>
            <a:endParaRPr kumimoji="1" lang="ja-JP" altLang="en-US" sz="36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A711D4-3AE5-D231-A71C-D7334E03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781E14-7EBF-D6D4-6697-B9C89DF7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4" y="934649"/>
            <a:ext cx="5958509" cy="2491578"/>
          </a:xfrm>
          <a:prstGeom prst="rect">
            <a:avLst/>
          </a:prstGeom>
        </p:spPr>
      </p:pic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4F554149-D090-3176-9132-161949CF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69" y="5550014"/>
            <a:ext cx="8491499" cy="13000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sz="2400" dirty="0"/>
              <a:t>The total seat number seems </a:t>
            </a:r>
            <a:r>
              <a:rPr lang="en-US" altLang="ja-JP" sz="2400" b="1" dirty="0">
                <a:solidFill>
                  <a:srgbClr val="FF0000"/>
                </a:solidFill>
              </a:rPr>
              <a:t>751 </a:t>
            </a:r>
            <a:r>
              <a:rPr lang="en-US" altLang="ja-JP" sz="2400" dirty="0"/>
              <a:t>(if &lt; 1000)</a:t>
            </a:r>
            <a:br>
              <a:rPr lang="en-US" altLang="ja-JP" sz="2400" dirty="0"/>
            </a:br>
            <a:r>
              <a:rPr lang="en-US" altLang="ja-JP" sz="2400" dirty="0"/>
              <a:t>  from the 8 proportion percentages.  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0432FF"/>
                </a:solidFill>
              </a:rPr>
              <a:t>–y,</a:t>
            </a:r>
            <a:r>
              <a:rPr lang="en-US" altLang="ja-JP" sz="2400" dirty="0"/>
              <a:t> filters the </a:t>
            </a:r>
            <a:r>
              <a:rPr lang="en-US" altLang="ja-JP" sz="2400" i="1" dirty="0"/>
              <a:t>fit</a:t>
            </a:r>
            <a:r>
              <a:rPr lang="en-US" altLang="ja-JP" sz="2400" dirty="0"/>
              <a:t> number being the largest (8; the number of proportions). 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0432FF"/>
                </a:solidFill>
              </a:rPr>
              <a:t>–g7</a:t>
            </a:r>
            <a:r>
              <a:rPr lang="en-US" altLang="ja-JP" sz="2400" dirty="0"/>
              <a:t> specifies to get 7 candidates. </a:t>
            </a:r>
            <a:r>
              <a:rPr lang="en-US" altLang="ja-JP" sz="2400" b="1" dirty="0">
                <a:solidFill>
                  <a:srgbClr val="0432FF"/>
                </a:solidFill>
              </a:rPr>
              <a:t>–%</a:t>
            </a:r>
            <a:r>
              <a:rPr lang="en-US" altLang="ja-JP" sz="2400" dirty="0"/>
              <a:t> specifies percentages are given.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435B930-3920-53AA-F8C0-DFEFDFA1B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61221"/>
            <a:ext cx="7772400" cy="201880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BFA3BC-4BAF-8ABD-FED2-D2ADA78FD497}"/>
              </a:ext>
            </a:extLst>
          </p:cNvPr>
          <p:cNvSpPr txBox="1"/>
          <p:nvPr/>
        </p:nvSpPr>
        <p:spPr>
          <a:xfrm>
            <a:off x="6756123" y="1004434"/>
            <a:ext cx="2057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0432FF"/>
                </a:solidFill>
              </a:rPr>
              <a:t>https://en.wikipedia.org/wiki/2019_European_Parliament_election</a:t>
            </a:r>
          </a:p>
        </p:txBody>
      </p:sp>
    </p:spTree>
    <p:extLst>
      <p:ext uri="{BB962C8B-B14F-4D97-AF65-F5344CB8AC3E}">
        <p14:creationId xmlns:p14="http://schemas.microsoft.com/office/powerpoint/2010/main" val="90397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1405</TotalTime>
  <Words>1435</Words>
  <Application>Microsoft Macintosh PowerPoint</Application>
  <PresentationFormat>画面に合わせる (4:3)</PresentationFormat>
  <Paragraphs>114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TITUS Cyberbit Basic</vt:lpstr>
      <vt:lpstr>u2000</vt:lpstr>
      <vt:lpstr>游ゴシック</vt:lpstr>
      <vt:lpstr>Arial</vt:lpstr>
      <vt:lpstr>Calibri</vt:lpstr>
      <vt:lpstr>Calibri Light</vt:lpstr>
      <vt:lpstr>PT Serif</vt:lpstr>
      <vt:lpstr>Trebuchet MS</vt:lpstr>
      <vt:lpstr>Office テーマ</vt:lpstr>
      <vt:lpstr>How to use  the back calculator program “denomfind”  from given proportions</vt:lpstr>
      <vt:lpstr>Terminology</vt:lpstr>
      <vt:lpstr>Regarding this document</vt:lpstr>
      <vt:lpstr>“denomfind” is a CLI program.</vt:lpstr>
      <vt:lpstr>Examples 1 — 0.3, 0.33, and 33.3%</vt:lpstr>
      <vt:lpstr>Example 2:  proportions with a common denominator  </vt:lpstr>
      <vt:lpstr>Usage of denomfind</vt:lpstr>
      <vt:lpstr>Feature of denomfind</vt:lpstr>
      <vt:lpstr>Example 3. Seats summary of 2019 European Parliament Election</vt:lpstr>
      <vt:lpstr>Example4.  From a pie chart.</vt:lpstr>
      <vt:lpstr>Various options in rounding </vt:lpstr>
      <vt:lpstr>Options in the denominator filtering</vt:lpstr>
      <vt:lpstr>Options in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下野 寿之</dc:creator>
  <cp:lastModifiedBy>下野 寿之</cp:lastModifiedBy>
  <cp:revision>22</cp:revision>
  <cp:lastPrinted>2022-10-23T02:31:16Z</cp:lastPrinted>
  <dcterms:created xsi:type="dcterms:W3CDTF">2022-10-22T03:09:31Z</dcterms:created>
  <dcterms:modified xsi:type="dcterms:W3CDTF">2022-10-23T02:35:17Z</dcterms:modified>
</cp:coreProperties>
</file>