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61" r:id="rId3"/>
    <p:sldId id="269" r:id="rId4"/>
    <p:sldId id="257" r:id="rId5"/>
    <p:sldId id="258" r:id="rId6"/>
    <p:sldId id="259" r:id="rId7"/>
    <p:sldId id="260" r:id="rId8"/>
    <p:sldId id="262" r:id="rId9"/>
    <p:sldId id="268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/>
    <p:restoredTop sz="94717"/>
  </p:normalViewPr>
  <p:slideViewPr>
    <p:cSldViewPr snapToGrid="0">
      <p:cViewPr varScale="1">
        <p:scale>
          <a:sx n="156" d="100"/>
          <a:sy n="156" d="100"/>
        </p:scale>
        <p:origin x="1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93C87-55B6-E547-B1A2-F87AD222B059}" type="datetimeFigureOut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51C4D-6CED-CC40-A651-DA1EDCEE7A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817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51C4D-6CED-CC40-A651-DA1EDCEE7A0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670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3C7D-926C-5842-A907-F9DF9CC9C74B}" type="datetime1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73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F69B-E2BC-8A44-9892-3841B7B35636}" type="datetime1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5C56-91C2-1345-A478-D7EE41FFB54B}" type="datetime1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44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D78D-8290-D247-A0A8-AB2DA575E945}" type="datetime1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77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F087-57F1-164D-AC1B-8A8818B3EC34}" type="datetime1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830FA-FA95-684B-BFD0-107F58ACF2A3}" type="datetime1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87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F6B1-9E43-2F48-9DAD-47AE909CC5CD}" type="datetime1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74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35F-B3AF-0B4F-A118-6848492D4CD2}" type="datetime1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80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BBC8-07FC-B848-9C4E-81DE00225A26}" type="datetime1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70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527A-2295-D342-A1FA-B269C39CA8E3}" type="datetime1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76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AD79-88D9-5649-BA8D-12C9185BCD5A}" type="datetime1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9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ACFE4-3DDC-1748-A357-EB2D7D7357CB}" type="datetime1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503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814F0-333B-8D45-B387-98F69425B68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63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A5B3CC-2AB1-5ADB-50AA-DEB9C2617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70116"/>
            <a:ext cx="77724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ja-JP" sz="4400" dirty="0"/>
              <a:t>How to use </a:t>
            </a:r>
            <a:br>
              <a:rPr kumimoji="1" lang="en-US" altLang="ja-JP" sz="4400" dirty="0"/>
            </a:br>
            <a:r>
              <a:rPr kumimoji="1" lang="en-US" altLang="ja-JP" sz="4400" dirty="0"/>
              <a:t>the back calculator program</a:t>
            </a:r>
            <a:br>
              <a:rPr kumimoji="1" lang="en-US" altLang="ja-JP" sz="4400" dirty="0"/>
            </a:br>
            <a:r>
              <a:rPr kumimoji="1" lang="en-US" altLang="ja-JP" sz="4400" dirty="0"/>
              <a:t>“</a:t>
            </a:r>
            <a:r>
              <a:rPr kumimoji="1" lang="en-US" altLang="ja-JP" sz="4400" dirty="0" err="1"/>
              <a:t>denomfind</a:t>
            </a:r>
            <a:r>
              <a:rPr kumimoji="1" lang="en-US" altLang="ja-JP" sz="4400" dirty="0"/>
              <a:t>” </a:t>
            </a:r>
            <a:br>
              <a:rPr kumimoji="1" lang="en-US" altLang="ja-JP" sz="4400" dirty="0"/>
            </a:br>
            <a:r>
              <a:rPr kumimoji="1" lang="en-US" altLang="ja-JP" sz="4400" dirty="0"/>
              <a:t>for approximated proportions</a:t>
            </a:r>
            <a:endParaRPr kumimoji="1" lang="ja-JP" altLang="en-US" sz="44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C65D81B-8E77-1016-C7C6-17D4A6726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235667"/>
            <a:ext cx="6858000" cy="1400503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2022-10-22</a:t>
            </a:r>
            <a:r>
              <a:rPr lang="ja-JP" altLang="en-US" sz="3200"/>
              <a:t> </a:t>
            </a:r>
            <a:r>
              <a:rPr lang="en-US" altLang="ja-JP" sz="3200" dirty="0"/>
              <a:t>(sat)</a:t>
            </a:r>
          </a:p>
          <a:p>
            <a:r>
              <a:rPr kumimoji="1" lang="en-US" altLang="ja-JP" sz="4000" dirty="0"/>
              <a:t>Toshiyuki </a:t>
            </a:r>
            <a:r>
              <a:rPr kumimoji="1" lang="en-US" altLang="ja-JP" sz="4000" dirty="0" err="1"/>
              <a:t>Sh</a:t>
            </a:r>
            <a:r>
              <a:rPr lang="en-US" altLang="ja-JP" sz="4000" dirty="0" err="1"/>
              <a:t>imono</a:t>
            </a:r>
            <a:endParaRPr kumimoji="1" lang="ja-JP" altLang="en-US" sz="40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45DF95-45E2-4B2E-7C79-479B2984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88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D7679E-9413-B634-536E-80944994D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82297"/>
          </a:xfrm>
        </p:spPr>
        <p:txBody>
          <a:bodyPr>
            <a:normAutofit fontScale="90000"/>
          </a:bodyPr>
          <a:lstStyle/>
          <a:p>
            <a:r>
              <a:rPr kumimoji="1" lang="en-US" altLang="ja-JP" sz="3600" b="1" dirty="0"/>
              <a:t>Example 3. </a:t>
            </a:r>
            <a:r>
              <a:rPr lang="en-US" altLang="ja-JP" sz="3600" b="1" dirty="0"/>
              <a:t>Seats summary of </a:t>
            </a:r>
            <a:br>
              <a:rPr lang="en-US" altLang="ja-JP" sz="3600" b="1" dirty="0"/>
            </a:br>
            <a:r>
              <a:rPr lang="en-US" altLang="ja-JP" sz="3600" b="1" dirty="0"/>
              <a:t>                     2019 European Parliament Election</a:t>
            </a:r>
            <a:endParaRPr kumimoji="1" lang="ja-JP" altLang="en-US" sz="3600" b="1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A711D4-3AE5-D231-A71C-D7334E03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781E14-7EBF-D6D4-6697-B9C89DF7A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14" y="934649"/>
            <a:ext cx="5958509" cy="2491578"/>
          </a:xfrm>
          <a:prstGeom prst="rect">
            <a:avLst/>
          </a:prstGeom>
        </p:spPr>
      </p:pic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4F554149-D090-3176-9132-161949CF6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69" y="5550014"/>
            <a:ext cx="8491499" cy="130003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ja-JP" sz="2400" dirty="0"/>
              <a:t>The total seat number seems </a:t>
            </a:r>
            <a:r>
              <a:rPr lang="en-US" altLang="ja-JP" sz="2400" b="1" dirty="0">
                <a:solidFill>
                  <a:srgbClr val="FF0000"/>
                </a:solidFill>
              </a:rPr>
              <a:t>751 </a:t>
            </a:r>
            <a:r>
              <a:rPr lang="en-US" altLang="ja-JP" sz="2400" dirty="0"/>
              <a:t>(if &lt; 1000)</a:t>
            </a:r>
            <a:br>
              <a:rPr lang="en-US" altLang="ja-JP" sz="2400" dirty="0"/>
            </a:br>
            <a:r>
              <a:rPr lang="en-US" altLang="ja-JP" sz="2400" dirty="0"/>
              <a:t>  from the 8 proportion percentages.  </a:t>
            </a:r>
            <a:br>
              <a:rPr lang="en-US" altLang="ja-JP" sz="2400" dirty="0"/>
            </a:br>
            <a:r>
              <a:rPr lang="en-US" altLang="ja-JP" sz="2400" b="1" dirty="0">
                <a:solidFill>
                  <a:srgbClr val="0432FF"/>
                </a:solidFill>
              </a:rPr>
              <a:t>–y,</a:t>
            </a:r>
            <a:r>
              <a:rPr lang="en-US" altLang="ja-JP" sz="2400" dirty="0"/>
              <a:t> filters the </a:t>
            </a:r>
            <a:r>
              <a:rPr lang="en-US" altLang="ja-JP" sz="2400" i="1" dirty="0"/>
              <a:t>fit</a:t>
            </a:r>
            <a:r>
              <a:rPr lang="en-US" altLang="ja-JP" sz="2400" dirty="0"/>
              <a:t> number being the largest (8; the number of proportions). </a:t>
            </a:r>
            <a:br>
              <a:rPr lang="en-US" altLang="ja-JP" sz="2400" dirty="0"/>
            </a:br>
            <a:r>
              <a:rPr lang="en-US" altLang="ja-JP" sz="2400" b="1" dirty="0">
                <a:solidFill>
                  <a:srgbClr val="0432FF"/>
                </a:solidFill>
              </a:rPr>
              <a:t>–g7</a:t>
            </a:r>
            <a:r>
              <a:rPr lang="en-US" altLang="ja-JP" sz="2400" dirty="0"/>
              <a:t> specifies to get 7 candidates. </a:t>
            </a:r>
            <a:r>
              <a:rPr lang="en-US" altLang="ja-JP" sz="2400" b="1" dirty="0">
                <a:solidFill>
                  <a:srgbClr val="0432FF"/>
                </a:solidFill>
              </a:rPr>
              <a:t>–%</a:t>
            </a:r>
            <a:r>
              <a:rPr lang="en-US" altLang="ja-JP" sz="2400" dirty="0"/>
              <a:t> specifies percentages are given.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435B930-3920-53AA-F8C0-DFEFDFA1B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461221"/>
            <a:ext cx="7772400" cy="201880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8BFA3BC-4BAF-8ABD-FED2-D2ADA78FD497}"/>
              </a:ext>
            </a:extLst>
          </p:cNvPr>
          <p:cNvSpPr txBox="1"/>
          <p:nvPr/>
        </p:nvSpPr>
        <p:spPr>
          <a:xfrm>
            <a:off x="6756123" y="1004434"/>
            <a:ext cx="2057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>
                <a:solidFill>
                  <a:srgbClr val="0432FF"/>
                </a:solidFill>
              </a:rPr>
              <a:t>https://en.wikipedia.org/wiki/2019_European_Parliament_election</a:t>
            </a:r>
          </a:p>
        </p:txBody>
      </p:sp>
    </p:spTree>
    <p:extLst>
      <p:ext uri="{BB962C8B-B14F-4D97-AF65-F5344CB8AC3E}">
        <p14:creationId xmlns:p14="http://schemas.microsoft.com/office/powerpoint/2010/main" val="903973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C8211A-1288-C4B1-71AF-E81561DE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40032"/>
            <a:ext cx="7139774" cy="275697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Example4.  From a pie chart.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B263BB-C5B6-D386-04BE-C11600561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9992" y="3617842"/>
            <a:ext cx="4862224" cy="22422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ja-JP" dirty="0"/>
              <a:t>The total number of answerer </a:t>
            </a:r>
            <a:r>
              <a:rPr lang="en-US" altLang="ja-JP" dirty="0"/>
              <a:t>seems to be </a:t>
            </a:r>
            <a:r>
              <a:rPr lang="en-US" altLang="ja-JP" b="1" dirty="0">
                <a:solidFill>
                  <a:srgbClr val="0432FF"/>
                </a:solidFill>
              </a:rPr>
              <a:t>471</a:t>
            </a:r>
            <a:r>
              <a:rPr lang="en-US" altLang="ja-JP" dirty="0"/>
              <a:t>. </a:t>
            </a:r>
            <a:br>
              <a:rPr lang="en-US" altLang="ja-JP" dirty="0"/>
            </a:br>
            <a:r>
              <a:rPr lang="en-US" altLang="ja-JP" sz="2600" b="0" i="0" dirty="0">
                <a:solidFill>
                  <a:srgbClr val="606060"/>
                </a:solidFill>
                <a:effectLst/>
                <a:latin typeface="PT Serif" panose="020A0603040505020204" pitchFamily="18" charset="0"/>
              </a:rPr>
              <a:t>”The response was overwhelming, as </a:t>
            </a:r>
            <a:r>
              <a:rPr lang="en-US" altLang="ja-JP" sz="2600" b="1" i="0" dirty="0">
                <a:solidFill>
                  <a:srgbClr val="606060"/>
                </a:solidFill>
                <a:effectLst/>
                <a:latin typeface="PT Serif" panose="020A0603040505020204" pitchFamily="18" charset="0"/>
              </a:rPr>
              <a:t>750</a:t>
            </a:r>
            <a:r>
              <a:rPr lang="en-US" altLang="ja-JP" sz="2600" b="0" i="0" dirty="0">
                <a:solidFill>
                  <a:srgbClr val="606060"/>
                </a:solidFill>
                <a:effectLst/>
                <a:latin typeface="PT Serif" panose="020A0603040505020204" pitchFamily="18" charset="0"/>
              </a:rPr>
              <a:t> of you weighed in — including </a:t>
            </a:r>
            <a:r>
              <a:rPr lang="en-US" altLang="ja-JP" sz="2600" b="1" i="0" dirty="0">
                <a:solidFill>
                  <a:srgbClr val="606060"/>
                </a:solidFill>
                <a:effectLst/>
                <a:latin typeface="PT Serif" panose="020A0603040505020204" pitchFamily="18" charset="0"/>
              </a:rPr>
              <a:t>545</a:t>
            </a:r>
            <a:r>
              <a:rPr lang="en-US" altLang="ja-JP" sz="2600" b="0" i="0" dirty="0">
                <a:solidFill>
                  <a:srgbClr val="606060"/>
                </a:solidFill>
                <a:effectLst/>
                <a:latin typeface="PT Serif" panose="020A0603040505020204" pitchFamily="18" charset="0"/>
              </a:rPr>
              <a:t> growers — providing valuable insight in an online survey. ”</a:t>
            </a:r>
            <a:endParaRPr kumimoji="1" lang="ja-JP" altLang="en-US" sz="26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451A03-5D39-DDCA-A156-074401F5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1026" name="Picture 2" descr="Production-Compare-Pie-Chart">
            <a:extLst>
              <a:ext uri="{FF2B5EF4-FFF2-40B4-BE49-F238E27FC236}">
                <a16:creationId xmlns:a16="http://schemas.microsoft.com/office/drawing/2014/main" id="{C8DAF7D2-3216-3DAD-EEC3-1BAB7F56F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89" y="1496402"/>
            <a:ext cx="3448741" cy="387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12D4E9-F35E-748E-62BA-E60928E58890}"/>
              </a:ext>
            </a:extLst>
          </p:cNvPr>
          <p:cNvSpPr txBox="1"/>
          <p:nvPr/>
        </p:nvSpPr>
        <p:spPr>
          <a:xfrm>
            <a:off x="1081376" y="5997441"/>
            <a:ext cx="7028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solidFill>
                  <a:srgbClr val="0432FF"/>
                </a:solidFill>
              </a:rPr>
              <a:t>https://www.growingproduce.com/fruits/fruit-growers-expect-sweet-16/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E46C462-062B-150C-0E76-7FC4D0735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307" y="1065240"/>
            <a:ext cx="4862224" cy="217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31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B1389-1338-4CB4-559B-886C43B9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444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Various options in rounding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155940-76B4-8DC5-C6B6-DBF942B6C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0160"/>
            <a:ext cx="7886700" cy="4896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200" dirty="0"/>
              <a:t>Assuming the rounding</a:t>
            </a:r>
          </a:p>
          <a:p>
            <a:r>
              <a:rPr kumimoji="1" lang="en-US" altLang="ja-JP" sz="2400" dirty="0"/>
              <a:t>“round down” </a:t>
            </a:r>
            <a:r>
              <a:rPr kumimoji="1" lang="en-US" altLang="ja-JP" sz="2000" dirty="0"/>
              <a:t>(floor ; e.g. 0.345 </a:t>
            </a:r>
            <a:r>
              <a:rPr kumimoji="1" lang="ja-JP" altLang="en-US" sz="2000"/>
              <a:t>→</a:t>
            </a:r>
            <a:r>
              <a:rPr kumimoji="1" lang="en-US" altLang="ja-JP" sz="2000" dirty="0"/>
              <a:t> 0.34)</a:t>
            </a:r>
            <a:r>
              <a:rPr kumimoji="1" lang="en-US" altLang="ja-JP" sz="2400" dirty="0"/>
              <a:t> :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–f</a:t>
            </a:r>
            <a:r>
              <a:rPr kumimoji="1" lang="en-US" altLang="ja-JP" sz="2400" dirty="0"/>
              <a:t> </a:t>
            </a:r>
          </a:p>
          <a:p>
            <a:r>
              <a:rPr lang="en-US" altLang="ja-JP" sz="2400" dirty="0"/>
              <a:t>“round up” </a:t>
            </a:r>
            <a:r>
              <a:rPr lang="en-US" altLang="ja-JP" sz="2000" dirty="0"/>
              <a:t>(ceil</a:t>
            </a:r>
            <a:r>
              <a:rPr kumimoji="1" lang="en-US" altLang="ja-JP" sz="2000" dirty="0"/>
              <a:t> ; e.g. 0.345 </a:t>
            </a:r>
            <a:r>
              <a:rPr kumimoji="1" lang="ja-JP" altLang="en-US" sz="2000"/>
              <a:t>→</a:t>
            </a:r>
            <a:r>
              <a:rPr kumimoji="1" lang="en-US" altLang="ja-JP" sz="2000" dirty="0"/>
              <a:t> 0.35</a:t>
            </a:r>
            <a:r>
              <a:rPr lang="en-US" altLang="ja-JP" sz="2000" dirty="0"/>
              <a:t>)</a:t>
            </a:r>
            <a:r>
              <a:rPr lang="en-US" altLang="ja-JP" sz="2400" dirty="0"/>
              <a:t> : </a:t>
            </a:r>
            <a:r>
              <a:rPr lang="en-US" altLang="ja-JP" sz="2400" b="1" dirty="0">
                <a:solidFill>
                  <a:srgbClr val="0432FF"/>
                </a:solidFill>
              </a:rPr>
              <a:t>–c</a:t>
            </a:r>
            <a:r>
              <a:rPr lang="en-US" altLang="ja-JP" sz="2400" dirty="0"/>
              <a:t> </a:t>
            </a:r>
          </a:p>
          <a:p>
            <a:r>
              <a:rPr lang="en-US" altLang="ja-JP" sz="2400" dirty="0"/>
              <a:t>“round half up” is done twice </a:t>
            </a:r>
            <a:r>
              <a:rPr lang="en-US" altLang="ja-JP" sz="2000" dirty="0"/>
              <a:t>( </a:t>
            </a:r>
            <a:r>
              <a:rPr lang="en-US" altLang="ja-JP" sz="2000" i="1" dirty="0"/>
              <a:t>e.g.</a:t>
            </a:r>
            <a:r>
              <a:rPr lang="en-US" altLang="ja-JP" sz="2000" dirty="0"/>
              <a:t> 0.345</a:t>
            </a:r>
            <a:r>
              <a:rPr lang="ja-JP" altLang="en-US" sz="2000"/>
              <a:t>→</a:t>
            </a:r>
            <a:r>
              <a:rPr lang="en-US" altLang="ja-JP" sz="2000" dirty="0"/>
              <a:t>0.35</a:t>
            </a:r>
            <a:r>
              <a:rPr lang="ja-JP" altLang="en-US" sz="2000"/>
              <a:t>→</a:t>
            </a:r>
            <a:r>
              <a:rPr lang="en-US" altLang="ja-JP" sz="2000" dirty="0"/>
              <a:t>0.4 ) </a:t>
            </a:r>
            <a:r>
              <a:rPr lang="en-US" altLang="ja-JP" sz="2400" dirty="0"/>
              <a:t>: 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-5 2</a:t>
            </a:r>
          </a:p>
          <a:p>
            <a:r>
              <a:rPr lang="en-US" altLang="ja-JP" sz="2400" dirty="0"/>
              <a:t>“round half to even” </a:t>
            </a:r>
            <a:r>
              <a:rPr lang="en-US" altLang="ja-JP" sz="1800" dirty="0"/>
              <a:t>(</a:t>
            </a:r>
            <a:r>
              <a:rPr kumimoji="1" lang="en-US" altLang="ja-JP" sz="1800" dirty="0"/>
              <a:t>e.g. 0.335 and 0.345 </a:t>
            </a:r>
            <a:r>
              <a:rPr kumimoji="1" lang="ja-JP" altLang="en-US" sz="1800"/>
              <a:t>→</a:t>
            </a:r>
            <a:r>
              <a:rPr kumimoji="1" lang="en-US" altLang="ja-JP" sz="1800" dirty="0"/>
              <a:t> 0.34) </a:t>
            </a:r>
            <a:r>
              <a:rPr lang="en-US" altLang="ja-JP" sz="2400" dirty="0"/>
              <a:t>: 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-5 e</a:t>
            </a:r>
            <a:endParaRPr lang="en-US" altLang="ja-JP" sz="2400" dirty="0"/>
          </a:p>
          <a:p>
            <a:r>
              <a:rPr kumimoji="1" lang="en-US" altLang="ja-JP" sz="2400" dirty="0"/>
              <a:t>“round ha</a:t>
            </a:r>
            <a:r>
              <a:rPr lang="en-US" altLang="ja-JP" sz="2400" dirty="0"/>
              <a:t>lf to odd” </a:t>
            </a:r>
            <a:r>
              <a:rPr lang="en-US" altLang="ja-JP" sz="1800" dirty="0"/>
              <a:t>(</a:t>
            </a:r>
            <a:r>
              <a:rPr kumimoji="1" lang="en-US" altLang="ja-JP" sz="1800" dirty="0"/>
              <a:t>e.g. 0.345 and 0.355 </a:t>
            </a:r>
            <a:r>
              <a:rPr kumimoji="1" lang="ja-JP" altLang="en-US" sz="1800"/>
              <a:t>→</a:t>
            </a:r>
            <a:r>
              <a:rPr kumimoji="1" lang="en-US" altLang="ja-JP" sz="1800" dirty="0"/>
              <a:t> 0.35) </a:t>
            </a:r>
            <a:r>
              <a:rPr lang="en-US" altLang="ja-JP" sz="2400" dirty="0"/>
              <a:t>: 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-5 o</a:t>
            </a:r>
          </a:p>
          <a:p>
            <a:endParaRPr lang="en-US" altLang="ja-JP" sz="2400" dirty="0">
              <a:solidFill>
                <a:srgbClr val="0432FF"/>
              </a:solidFill>
            </a:endParaRPr>
          </a:p>
          <a:p>
            <a:r>
              <a:rPr kumimoji="1" lang="en-US" altLang="ja-JP" sz="2400" dirty="0"/>
              <a:t>Allowing the error within ±</a:t>
            </a:r>
            <a:r>
              <a:rPr kumimoji="1" lang="en-US" altLang="ja-JP" sz="2400" i="1" dirty="0"/>
              <a:t>1%</a:t>
            </a:r>
            <a:r>
              <a:rPr kumimoji="1" lang="en-US" altLang="ja-JP" sz="2400" dirty="0"/>
              <a:t> :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-a 0.01</a:t>
            </a:r>
            <a:r>
              <a:rPr kumimoji="1" lang="en-US" altLang="ja-JP" sz="2400" dirty="0"/>
              <a:t>  or 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-a</a:t>
            </a:r>
            <a:r>
              <a:rPr kumimoji="1" lang="en-US" altLang="ja-JP" sz="2400" dirty="0"/>
              <a:t>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1%</a:t>
            </a:r>
          </a:p>
          <a:p>
            <a:pPr marL="0" indent="0">
              <a:buNone/>
            </a:pPr>
            <a:endParaRPr kumimoji="1" lang="ja-JP" altLang="en-US" sz="2400" b="1">
              <a:solidFill>
                <a:srgbClr val="0432FF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A62B19-A55F-E98F-CFA8-1CFB4738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435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10A47-1CBC-AF40-F2E8-ABF5F56F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Options in the denominator filtering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1BD508-E147-CF3C-1307-85ED77A8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6092"/>
            <a:ext cx="7886700" cy="5270514"/>
          </a:xfrm>
        </p:spPr>
        <p:txBody>
          <a:bodyPr>
            <a:normAutofit/>
          </a:bodyPr>
          <a:lstStyle/>
          <a:p>
            <a:r>
              <a:rPr kumimoji="1" lang="en-US" altLang="ja-JP" sz="2000" dirty="0">
                <a:solidFill>
                  <a:srgbClr val="0432FF"/>
                </a:solidFill>
              </a:rPr>
              <a:t>-g 100</a:t>
            </a:r>
            <a:r>
              <a:rPr kumimoji="1" lang="en-US" altLang="ja-JP" sz="2000" dirty="0"/>
              <a:t> : getting 100 candidates in denominators from the smallest (1). 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-g 123,100</a:t>
            </a:r>
            <a:r>
              <a:rPr kumimoji="1" lang="en-US" altLang="ja-JP" sz="2000" dirty="0"/>
              <a:t> : getting 100 candidates in denominators from the 123.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-g 123,-10</a:t>
            </a:r>
            <a:r>
              <a:rPr kumimoji="1" lang="en-US" altLang="ja-JP" sz="2000" dirty="0"/>
              <a:t> : getting 10 candidates from the 123 in descending order.</a:t>
            </a:r>
          </a:p>
          <a:p>
            <a:endParaRPr kumimoji="1" lang="en-US" altLang="ja-JP" sz="2000" dirty="0">
              <a:solidFill>
                <a:srgbClr val="0432FF"/>
              </a:solidFill>
            </a:endParaRP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-y .. </a:t>
            </a:r>
            <a:r>
              <a:rPr kumimoji="1" lang="en-US" altLang="ja-JP" sz="2000" dirty="0"/>
              <a:t>: showing </a:t>
            </a:r>
            <a:r>
              <a:rPr kumimoji="1" lang="en-US" altLang="ja-JP" sz="2000" b="1" dirty="0"/>
              <a:t>every denominator</a:t>
            </a:r>
            <a:r>
              <a:rPr kumimoji="1" lang="en-US" altLang="ja-JP" sz="2000" dirty="0"/>
              <a:t> as long as specified by </a:t>
            </a:r>
            <a:r>
              <a:rPr kumimoji="1" lang="en-US" altLang="ja-JP" sz="2000" b="1" dirty="0">
                <a:solidFill>
                  <a:srgbClr val="0432FF"/>
                </a:solidFill>
              </a:rPr>
              <a:t>–g </a:t>
            </a:r>
            <a:r>
              <a:rPr kumimoji="1" lang="en-US" altLang="ja-JP" sz="2000" dirty="0"/>
              <a:t>option.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-y ,</a:t>
            </a:r>
            <a:r>
              <a:rPr kumimoji="1" lang="en-US" altLang="ja-JP" sz="2000" dirty="0"/>
              <a:t>  : only showing the denominators when </a:t>
            </a:r>
            <a:r>
              <a:rPr kumimoji="1" lang="en-US" altLang="ja-JP" sz="2000" b="1" dirty="0"/>
              <a:t>every given proportion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</a:t>
            </a:r>
            <a:r>
              <a:rPr kumimoji="1" lang="en-US" altLang="ja-JP" sz="2000" u="sng" dirty="0"/>
              <a:t>has at least one corresponding integer numerator</a:t>
            </a:r>
            <a:r>
              <a:rPr kumimoji="1" lang="en-US" altLang="ja-JP" sz="2000" dirty="0"/>
              <a:t>.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-y 1..</a:t>
            </a:r>
            <a:r>
              <a:rPr kumimoji="1" lang="en-US" altLang="ja-JP" sz="2000" dirty="0"/>
              <a:t>  : showing the denominators when at least one of given proportion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      has the corresponding integer numerator. (</a:t>
            </a:r>
            <a:r>
              <a:rPr kumimoji="1" lang="en-US" altLang="ja-JP" sz="2000" b="1" dirty="0"/>
              <a:t>Default</a:t>
            </a:r>
            <a:r>
              <a:rPr kumimoji="1" lang="en-US" altLang="ja-JP" sz="2000" dirty="0"/>
              <a:t>)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-y -2..</a:t>
            </a:r>
            <a:r>
              <a:rPr kumimoji="1" lang="en-US" altLang="ja-JP" sz="2000" dirty="0"/>
              <a:t>  : showing the denominators when every given proportion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      has the corresponding integer numerator 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        allowing the </a:t>
            </a:r>
            <a:r>
              <a:rPr kumimoji="1" lang="en-US" altLang="ja-JP" sz="2000" b="1" dirty="0"/>
              <a:t>exceptions</a:t>
            </a:r>
            <a:r>
              <a:rPr kumimoji="1" lang="en-US" altLang="ja-JP" sz="2000" dirty="0"/>
              <a:t> within 2 of the proportions.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432FF"/>
                </a:solidFill>
              </a:rPr>
              <a:t>N..M</a:t>
            </a:r>
            <a:r>
              <a:rPr lang="en-US" altLang="ja-JP" sz="2000" dirty="0"/>
              <a:t> means the numerical range. </a:t>
            </a:r>
            <a:r>
              <a:rPr lang="en-US" altLang="ja-JP" sz="2000" dirty="0">
                <a:solidFill>
                  <a:srgbClr val="0432FF"/>
                </a:solidFill>
              </a:rPr>
              <a:t>N..</a:t>
            </a:r>
            <a:r>
              <a:rPr lang="en-US" altLang="ja-JP" sz="2000" dirty="0"/>
              <a:t> means n to the maximum. </a:t>
            </a:r>
            <a:r>
              <a:rPr lang="en-US" altLang="ja-JP" sz="2000" dirty="0">
                <a:solidFill>
                  <a:srgbClr val="0432FF"/>
                </a:solidFill>
              </a:rPr>
              <a:t>..M</a:t>
            </a:r>
            <a:r>
              <a:rPr lang="en-US" altLang="ja-JP" sz="2000" dirty="0"/>
              <a:t> means zero to M. When N or M is negative, it means (the maximum)-abs(N or M). Those types of range or a single number can be combined by comma(,).</a:t>
            </a:r>
            <a:endParaRPr kumimoji="1" lang="en-US" altLang="ja-JP" sz="2000" dirty="0"/>
          </a:p>
          <a:p>
            <a:endParaRPr kumimoji="1" lang="ja-JP" altLang="en-US" sz="20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9F05BB-B3FB-4529-3B29-6C258BEA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685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10A47-1CBC-AF40-F2E8-ABF5F56F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Options in output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1BD508-E147-CF3C-1307-85ED77A8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06449"/>
            <a:ext cx="7886700" cy="5270514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sz="2000" dirty="0">
                <a:solidFill>
                  <a:srgbClr val="0432FF"/>
                </a:solidFill>
              </a:rPr>
              <a:t>-D0 </a:t>
            </a:r>
            <a:r>
              <a:rPr kumimoji="1" lang="en-US" altLang="ja-JP" sz="2000" dirty="0"/>
              <a:t>: showing the fraction form such as </a:t>
            </a:r>
            <a:r>
              <a:rPr kumimoji="1" lang="en-US" altLang="ja-JP" sz="2000" b="1" dirty="0">
                <a:solidFill>
                  <a:schemeClr val="accent5">
                    <a:lumMod val="75000"/>
                  </a:schemeClr>
                </a:solidFill>
              </a:rPr>
              <a:t>10/33</a:t>
            </a:r>
            <a:r>
              <a:rPr kumimoji="1" lang="en-US" altLang="ja-JP" sz="2000" dirty="0"/>
              <a:t>. (</a:t>
            </a:r>
            <a:r>
              <a:rPr kumimoji="1" lang="en-US" altLang="ja-JP" sz="2000" b="1" dirty="0"/>
              <a:t>Default</a:t>
            </a:r>
            <a:r>
              <a:rPr kumimoji="1" lang="en-US" altLang="ja-JP" sz="2000" dirty="0"/>
              <a:t> </a:t>
            </a:r>
            <a:r>
              <a:rPr lang="en-US" altLang="ja-JP" sz="1800" dirty="0"/>
              <a:t>※</a:t>
            </a:r>
            <a:r>
              <a:rPr kumimoji="1" lang="en-US" altLang="ja-JP" sz="2000" dirty="0"/>
              <a:t>)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-D3</a:t>
            </a:r>
            <a:r>
              <a:rPr kumimoji="1" lang="en-US" altLang="ja-JP" sz="2000" dirty="0"/>
              <a:t> : showing also with 3 decimal places such as </a:t>
            </a:r>
            <a:r>
              <a:rPr kumimoji="1" lang="en-US" altLang="ja-JP" sz="2000" b="1" dirty="0">
                <a:solidFill>
                  <a:schemeClr val="accent5">
                    <a:lumMod val="75000"/>
                  </a:schemeClr>
                </a:solidFill>
              </a:rPr>
              <a:t>10/33=.303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-D4%</a:t>
            </a:r>
            <a:r>
              <a:rPr kumimoji="1" lang="en-US" altLang="ja-JP" sz="2000" dirty="0"/>
              <a:t> : in 4 decimal places in percentage such as </a:t>
            </a:r>
            <a:r>
              <a:rPr kumimoji="1" lang="en-US" altLang="ja-JP" sz="2000" b="1" dirty="0">
                <a:solidFill>
                  <a:schemeClr val="accent5">
                    <a:lumMod val="75000"/>
                  </a:schemeClr>
                </a:solidFill>
              </a:rPr>
              <a:t>10/33=30.3030%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-D-5</a:t>
            </a:r>
            <a:r>
              <a:rPr kumimoji="1" lang="en-US" altLang="ja-JP" sz="2000" dirty="0"/>
              <a:t> : showing the difference to realize the given proportion with 5 decimal places </a:t>
            </a:r>
            <a:r>
              <a:rPr kumimoji="1" lang="en-US" altLang="ja-JP" sz="2000" b="1" dirty="0">
                <a:solidFill>
                  <a:schemeClr val="accent5">
                    <a:lumMod val="75000"/>
                  </a:schemeClr>
                </a:solidFill>
              </a:rPr>
              <a:t>10/33-.00003</a:t>
            </a:r>
            <a:r>
              <a:rPr kumimoji="1" lang="en-US" altLang="ja-JP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kumimoji="1" lang="en-US" altLang="ja-JP" sz="2000" dirty="0"/>
              <a:t>for a given proportion</a:t>
            </a:r>
            <a:r>
              <a:rPr kumimoji="1" lang="en-US" altLang="ja-JP" sz="2000" dirty="0">
                <a:solidFill>
                  <a:srgbClr val="0432FF"/>
                </a:solidFill>
              </a:rPr>
              <a:t> 0.303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-D-6%</a:t>
            </a:r>
            <a:r>
              <a:rPr kumimoji="1" lang="en-US" altLang="ja-JP" sz="2000" dirty="0"/>
              <a:t> : showing the difference to realize the given proportion </a:t>
            </a:r>
            <a:br>
              <a:rPr kumimoji="1" lang="en-US" altLang="ja-JP" sz="2000" dirty="0"/>
            </a:br>
            <a:r>
              <a:rPr kumimoji="1" lang="en-US" altLang="ja-JP" sz="2000" dirty="0"/>
              <a:t>  with 6 decimal places such as </a:t>
            </a:r>
            <a:r>
              <a:rPr kumimoji="1" lang="en-US" altLang="ja-JP" sz="2000" b="1" dirty="0">
                <a:solidFill>
                  <a:schemeClr val="accent5">
                    <a:lumMod val="75000"/>
                  </a:schemeClr>
                </a:solidFill>
              </a:rPr>
              <a:t>10/33-. 00303%</a:t>
            </a:r>
            <a:r>
              <a:rPr kumimoji="1" lang="en-US" altLang="ja-JP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kumimoji="1" lang="en-US" altLang="ja-JP" sz="2000" dirty="0"/>
              <a:t>for a proportion</a:t>
            </a:r>
            <a:r>
              <a:rPr kumimoji="1" lang="en-US" altLang="ja-JP" sz="2000" dirty="0">
                <a:solidFill>
                  <a:srgbClr val="0432FF"/>
                </a:solidFill>
              </a:rPr>
              <a:t> 0.303</a:t>
            </a:r>
            <a:br>
              <a:rPr kumimoji="1" lang="en-US" altLang="ja-JP" sz="2000" dirty="0">
                <a:solidFill>
                  <a:srgbClr val="0432FF"/>
                </a:solidFill>
              </a:rPr>
            </a:br>
            <a:endParaRPr kumimoji="1" lang="en-US" altLang="ja-JP" sz="2000" dirty="0">
              <a:solidFill>
                <a:srgbClr val="0432FF"/>
              </a:solidFill>
            </a:endParaRPr>
          </a:p>
          <a:p>
            <a:r>
              <a:rPr lang="en-US" altLang="ja-JP" sz="2000" b="1" dirty="0">
                <a:solidFill>
                  <a:srgbClr val="0432FF"/>
                </a:solidFill>
              </a:rPr>
              <a:t>-I</a:t>
            </a:r>
            <a:r>
              <a:rPr lang="en-US" altLang="ja-JP" sz="2000" dirty="0"/>
              <a:t> : showing the interval of possible numerators on </a:t>
            </a:r>
            <a:r>
              <a:rPr lang="en-US" altLang="ja-JP" sz="1800" b="0" i="0" dirty="0" err="1">
                <a:solidFill>
                  <a:srgbClr val="202122"/>
                </a:solidFill>
                <a:effectLst/>
                <a:latin typeface="TITUS Cyberbit Basic"/>
              </a:rPr>
              <a:t>ℝ</a:t>
            </a:r>
            <a:r>
              <a:rPr lang="en-US" altLang="ja-JP" sz="2000" b="0" i="0" dirty="0">
                <a:solidFill>
                  <a:srgbClr val="202122"/>
                </a:solidFill>
                <a:effectLst/>
                <a:latin typeface="TITUS Cyberbit Basic"/>
              </a:rPr>
              <a:t>, </a:t>
            </a:r>
            <a:r>
              <a:rPr lang="en-US" altLang="ja-JP" sz="2000" dirty="0"/>
              <a:t> not only </a:t>
            </a:r>
            <a:r>
              <a:rPr lang="en-US" altLang="ja-JP" sz="2000" b="0" i="0" dirty="0" err="1">
                <a:solidFill>
                  <a:srgbClr val="202122"/>
                </a:solidFill>
                <a:effectLst/>
                <a:latin typeface="TITUS Cyberbit Basic"/>
              </a:rPr>
              <a:t>ℤ</a:t>
            </a:r>
            <a:r>
              <a:rPr lang="en-US" altLang="ja-JP" sz="1400" b="0" i="0" dirty="0">
                <a:solidFill>
                  <a:srgbClr val="202122"/>
                </a:solidFill>
                <a:effectLst/>
                <a:latin typeface="TITUS Cyberbit Basic"/>
              </a:rPr>
              <a:t>.</a:t>
            </a:r>
            <a:br>
              <a:rPr lang="en-US" altLang="ja-JP" sz="1400" b="0" i="0" dirty="0">
                <a:solidFill>
                  <a:srgbClr val="202122"/>
                </a:solidFill>
                <a:effectLst/>
                <a:latin typeface="TITUS Cyberbit Basic"/>
              </a:rPr>
            </a:br>
            <a:r>
              <a:rPr lang="en-US" altLang="ja-JP" sz="1400" b="0" i="0" dirty="0">
                <a:solidFill>
                  <a:srgbClr val="202122"/>
                </a:solidFill>
                <a:effectLst/>
                <a:latin typeface="TITUS Cyberbit Basic"/>
              </a:rPr>
              <a:t>          </a:t>
            </a:r>
            <a:r>
              <a:rPr lang="en-US" altLang="ja-JP" sz="2000" dirty="0">
                <a:solidFill>
                  <a:srgbClr val="202122"/>
                </a:solidFill>
                <a:latin typeface="TITUS Cyberbit Basic"/>
              </a:rPr>
              <a:t>If the interval contains any integer it is shown in green color.</a:t>
            </a:r>
          </a:p>
          <a:p>
            <a:r>
              <a:rPr kumimoji="1" lang="en-US" altLang="ja-JP" sz="2000" b="1" dirty="0">
                <a:solidFill>
                  <a:srgbClr val="0432FF"/>
                </a:solidFill>
              </a:rPr>
              <a:t>-Q</a:t>
            </a:r>
            <a:r>
              <a:rPr kumimoji="1" lang="en-US" altLang="ja-JP" sz="2000" dirty="0"/>
              <a:t> : showing the numerators in a simplest way.  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Extra1. </a:t>
            </a:r>
            <a:r>
              <a:rPr lang="en-US" altLang="ja-JP" sz="2000" dirty="0"/>
              <a:t>When only one proportion is given, </a:t>
            </a:r>
            <a:br>
              <a:rPr lang="en-US" altLang="ja-JP" sz="2000" dirty="0"/>
            </a:br>
            <a:r>
              <a:rPr lang="en-US" altLang="ja-JP" sz="2000" dirty="0"/>
              <a:t>                    the denominator is shown with its prime factorization as well.</a:t>
            </a:r>
            <a:br>
              <a:rPr lang="en-US" altLang="ja-JP" sz="2000" dirty="0"/>
            </a:br>
            <a:r>
              <a:rPr lang="en-US" altLang="ja-JP" sz="2000" dirty="0"/>
              <a:t>        </a:t>
            </a:r>
            <a:r>
              <a:rPr kumimoji="1" lang="en-US" altLang="ja-JP" sz="2000" dirty="0"/>
              <a:t> Extra2. To see all the numerators are odd (2q+1) or even (2q),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          if they have a common reminder R against a devisor D,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           they are shown with a form “(</a:t>
            </a:r>
            <a:r>
              <a:rPr kumimoji="1" lang="en-US" altLang="ja-JP" sz="2000" dirty="0" err="1"/>
              <a:t>Dq+R</a:t>
            </a:r>
            <a:r>
              <a:rPr kumimoji="1" lang="en-US" altLang="ja-JP" sz="2000" dirty="0"/>
              <a:t>)” as well.</a:t>
            </a:r>
            <a:br>
              <a:rPr lang="en-US" altLang="ja-JP" sz="2000" dirty="0"/>
            </a:br>
            <a:endParaRPr kumimoji="1" lang="en-US" altLang="ja-JP" sz="2000" dirty="0"/>
          </a:p>
          <a:p>
            <a:pPr marL="0" indent="0">
              <a:buNone/>
            </a:pPr>
            <a:r>
              <a:rPr lang="en-US" altLang="ja-JP" sz="1900" dirty="0"/>
              <a:t>※</a:t>
            </a:r>
            <a:r>
              <a:rPr lang="ja-JP" altLang="en-US" sz="1900"/>
              <a:t> </a:t>
            </a:r>
            <a:r>
              <a:rPr kumimoji="1" lang="en-US" altLang="ja-JP" sz="2000" dirty="0"/>
              <a:t>If </a:t>
            </a:r>
            <a:r>
              <a:rPr kumimoji="1" lang="en-US" altLang="ja-JP" sz="2000" b="1" dirty="0">
                <a:solidFill>
                  <a:srgbClr val="0432FF"/>
                </a:solidFill>
              </a:rPr>
              <a:t>–D</a:t>
            </a:r>
            <a:r>
              <a:rPr kumimoji="1" lang="en-US" altLang="ja-JP" sz="2000" dirty="0"/>
              <a:t> , </a:t>
            </a:r>
            <a:r>
              <a:rPr kumimoji="1" lang="en-US" altLang="ja-JP" sz="2000" b="1" dirty="0">
                <a:solidFill>
                  <a:srgbClr val="0432FF"/>
                </a:solidFill>
              </a:rPr>
              <a:t>–I</a:t>
            </a:r>
            <a:r>
              <a:rPr kumimoji="1" lang="en-US" altLang="ja-JP" sz="2000" dirty="0"/>
              <a:t> and </a:t>
            </a:r>
            <a:r>
              <a:rPr kumimoji="1" lang="en-US" altLang="ja-JP" sz="2000" b="1" dirty="0">
                <a:solidFill>
                  <a:srgbClr val="0432FF"/>
                </a:solidFill>
              </a:rPr>
              <a:t>–Q</a:t>
            </a:r>
            <a:r>
              <a:rPr kumimoji="1" lang="en-US" altLang="ja-JP" sz="2000" dirty="0"/>
              <a:t> are not given, </a:t>
            </a:r>
            <a:r>
              <a:rPr kumimoji="1" lang="en-US" altLang="ja-JP" sz="2000" b="1" dirty="0">
                <a:solidFill>
                  <a:srgbClr val="0432FF"/>
                </a:solidFill>
              </a:rPr>
              <a:t>-D0</a:t>
            </a:r>
            <a:r>
              <a:rPr kumimoji="1" lang="en-US" altLang="ja-JP" sz="2000" dirty="0"/>
              <a:t> is regarded to be specified internally.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9F05BB-B3FB-4529-3B29-6C258BEA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79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雲 6">
            <a:extLst>
              <a:ext uri="{FF2B5EF4-FFF2-40B4-BE49-F238E27FC236}">
                <a16:creationId xmlns:a16="http://schemas.microsoft.com/office/drawing/2014/main" id="{36DA578D-9295-D899-C2A2-3651DF9991D9}"/>
              </a:ext>
            </a:extLst>
          </p:cNvPr>
          <p:cNvSpPr/>
          <p:nvPr/>
        </p:nvSpPr>
        <p:spPr>
          <a:xfrm>
            <a:off x="5930780" y="1311965"/>
            <a:ext cx="2956845" cy="94684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9AF190C-3B86-A0FC-7362-C4A016DFF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46839"/>
          </a:xfrm>
        </p:spPr>
        <p:txBody>
          <a:bodyPr/>
          <a:lstStyle/>
          <a:p>
            <a:r>
              <a:rPr kumimoji="1" lang="en-US" altLang="ja-JP" dirty="0"/>
              <a:t>Terminology 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5D5807-A03C-E1FD-96F8-D3CD74514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A </a:t>
            </a:r>
            <a:r>
              <a:rPr lang="en-US" altLang="ja-JP" b="1" dirty="0"/>
              <a:t>fraction</a:t>
            </a:r>
            <a:r>
              <a:rPr lang="en-US" altLang="ja-JP" dirty="0"/>
              <a:t> is specified in the form </a:t>
            </a:r>
            <a:br>
              <a:rPr lang="en-US" altLang="ja-JP" dirty="0"/>
            </a:br>
            <a:r>
              <a:rPr lang="en-US" altLang="ja-JP" dirty="0"/>
              <a:t>  of </a:t>
            </a:r>
            <a:r>
              <a:rPr lang="en-US" altLang="ja-JP" b="1" dirty="0"/>
              <a:t>numerator</a:t>
            </a:r>
            <a:r>
              <a:rPr lang="en-US" altLang="ja-JP" dirty="0"/>
              <a:t> / </a:t>
            </a:r>
            <a:r>
              <a:rPr lang="en-US" altLang="ja-JP" b="1" dirty="0"/>
              <a:t>denominator </a:t>
            </a:r>
            <a:r>
              <a:rPr lang="en-US" altLang="ja-JP" dirty="0"/>
              <a:t>. </a:t>
            </a:r>
          </a:p>
          <a:p>
            <a:r>
              <a:rPr lang="en-US" altLang="ja-JP" dirty="0"/>
              <a:t>A </a:t>
            </a:r>
            <a:r>
              <a:rPr lang="en-US" altLang="ja-JP" b="1" dirty="0"/>
              <a:t>proportion</a:t>
            </a:r>
            <a:r>
              <a:rPr lang="en-US" altLang="ja-JP" dirty="0"/>
              <a:t> is the decimal value of a fraction.</a:t>
            </a:r>
            <a:br>
              <a:rPr lang="en-US" altLang="ja-JP" dirty="0"/>
            </a:br>
            <a:r>
              <a:rPr lang="en-US" altLang="ja-JP" dirty="0"/>
              <a:t>Its approximation is an </a:t>
            </a:r>
            <a:r>
              <a:rPr lang="en-US" altLang="ja-JP" b="1" dirty="0"/>
              <a:t>approximated proportion</a:t>
            </a:r>
            <a:r>
              <a:rPr lang="en-US" altLang="ja-JP" dirty="0"/>
              <a:t>,</a:t>
            </a:r>
            <a:br>
              <a:rPr lang="en-US" altLang="ja-JP" dirty="0"/>
            </a:br>
            <a:r>
              <a:rPr lang="en-US" altLang="ja-JP" dirty="0"/>
              <a:t>which would be simply called a </a:t>
            </a:r>
            <a:r>
              <a:rPr lang="en-US" altLang="ja-JP" u="sng" dirty="0"/>
              <a:t>proportion</a:t>
            </a:r>
            <a:r>
              <a:rPr lang="en-US" altLang="ja-JP" dirty="0"/>
              <a:t> herein.</a:t>
            </a:r>
          </a:p>
          <a:p>
            <a:endParaRPr lang="en-US" altLang="ja-JP" dirty="0"/>
          </a:p>
          <a:p>
            <a:r>
              <a:rPr lang="en-US" altLang="ja-JP" b="0" i="0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ℕ</a:t>
            </a:r>
            <a:r>
              <a:rPr lang="en-US" altLang="ja-JP" b="0" i="0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 = {1,2,3,… } : </a:t>
            </a:r>
            <a:r>
              <a:rPr lang="en-US" altLang="ja-JP" sz="2400" b="0" i="0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The set of all natural numbers.</a:t>
            </a:r>
          </a:p>
          <a:p>
            <a:r>
              <a:rPr lang="en-US" altLang="ja-JP" b="0" i="0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ℤ</a:t>
            </a:r>
            <a:r>
              <a:rPr lang="en-US" altLang="ja-JP" b="0" i="0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 = {0 ,±1 ,±2 ,±3 , ..} : </a:t>
            </a:r>
            <a:r>
              <a:rPr lang="en-US" altLang="ja-JP" sz="2400" b="0" i="0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consists of integers.</a:t>
            </a:r>
            <a:endParaRPr lang="en-US" altLang="ja-JP" sz="2400" dirty="0">
              <a:solidFill>
                <a:srgbClr val="454545"/>
              </a:solidFill>
              <a:latin typeface="Trebuchet MS" panose="020B0703020202090204" pitchFamily="34" charset="0"/>
            </a:endParaRPr>
          </a:p>
          <a:p>
            <a:r>
              <a:rPr lang="en-US" altLang="ja-JP" b="0" i="0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ℝ</a:t>
            </a:r>
            <a:r>
              <a:rPr lang="en-US" altLang="ja-JP" b="0" i="0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 = { x | - </a:t>
            </a:r>
            <a:r>
              <a:rPr lang="ja-JP" altLang="en-US">
                <a:solidFill>
                  <a:srgbClr val="454545"/>
                </a:solidFill>
                <a:latin typeface="Trebuchet MS" panose="020B0703020202090204" pitchFamily="34" charset="0"/>
              </a:rPr>
              <a:t>∞</a:t>
            </a:r>
            <a:r>
              <a:rPr lang="en-US" altLang="ja-JP" dirty="0">
                <a:solidFill>
                  <a:srgbClr val="454545"/>
                </a:solidFill>
                <a:latin typeface="Trebuchet MS" panose="020B0703020202090204" pitchFamily="34" charset="0"/>
              </a:rPr>
              <a:t> &lt; x &lt; + </a:t>
            </a:r>
            <a:r>
              <a:rPr lang="ja-JP" altLang="en-US">
                <a:solidFill>
                  <a:srgbClr val="454545"/>
                </a:solidFill>
                <a:latin typeface="Trebuchet MS" panose="020B0703020202090204" pitchFamily="34" charset="0"/>
              </a:rPr>
              <a:t>∞</a:t>
            </a:r>
            <a:r>
              <a:rPr lang="en-US" altLang="ja-JP" dirty="0">
                <a:solidFill>
                  <a:srgbClr val="454545"/>
                </a:solidFill>
                <a:latin typeface="Trebuchet MS" panose="020B0703020202090204" pitchFamily="34" charset="0"/>
              </a:rPr>
              <a:t> } : </a:t>
            </a:r>
            <a:r>
              <a:rPr lang="en-US" altLang="ja-JP" sz="2400" dirty="0">
                <a:solidFill>
                  <a:srgbClr val="454545"/>
                </a:solidFill>
                <a:latin typeface="Trebuchet MS" panose="020B0703020202090204" pitchFamily="34" charset="0"/>
              </a:rPr>
              <a:t>all the real numbers.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A58A2BC-36FA-A201-75B8-AB3F6B4F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CA1C1F5-3EFF-0CAE-A6EC-2E1708C3F8D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222099" y="1643062"/>
            <a:ext cx="2169116" cy="36512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2514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1D2D51-C165-CFC7-1221-742C9201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Terminology (2/2)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AC294E-9AB9-5FB1-0AC5-D426CB6BE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There are many ways to </a:t>
            </a:r>
            <a:r>
              <a:rPr lang="en-US" altLang="ja-JP" b="1" dirty="0"/>
              <a:t>round</a:t>
            </a:r>
            <a:r>
              <a:rPr lang="en-US" altLang="ja-JP" dirty="0"/>
              <a:t> a number : </a:t>
            </a:r>
          </a:p>
          <a:p>
            <a:pPr lvl="1"/>
            <a:r>
              <a:rPr lang="en-US" altLang="ja-JP" dirty="0"/>
              <a:t>Round half up  (</a:t>
            </a:r>
            <a:r>
              <a:rPr lang="ja-JP" altLang="en-US"/>
              <a:t> </a:t>
            </a:r>
            <a:r>
              <a:rPr lang="en-US" altLang="ja-JP" dirty="0"/>
              <a:t>most commonly used! )</a:t>
            </a:r>
          </a:p>
          <a:p>
            <a:pPr lvl="1"/>
            <a:r>
              <a:rPr lang="en-US" altLang="ja-JP" dirty="0"/>
              <a:t>Round up /  Round down</a:t>
            </a:r>
          </a:p>
          <a:p>
            <a:pPr lvl="1"/>
            <a:r>
              <a:rPr lang="en-US" altLang="ja-JP" dirty="0"/>
              <a:t>Round half to even (ISO 31-0 , JIS Z 8401, IEEE 754) </a:t>
            </a:r>
          </a:p>
          <a:p>
            <a:pPr lvl="1"/>
            <a:r>
              <a:rPr lang="en-US" altLang="ja-JP" dirty="0"/>
              <a:t>Round half to odd </a:t>
            </a:r>
          </a:p>
          <a:p>
            <a:r>
              <a:rPr lang="en-US" altLang="ja-JP" b="1" dirty="0"/>
              <a:t>TSV</a:t>
            </a:r>
            <a:r>
              <a:rPr lang="en-US" altLang="ja-JP" dirty="0"/>
              <a:t> is Tab-</a:t>
            </a:r>
            <a:r>
              <a:rPr lang="en-US" altLang="ja-JP" dirty="0" err="1"/>
              <a:t>Separeted</a:t>
            </a:r>
            <a:r>
              <a:rPr lang="en-US" altLang="ja-JP" dirty="0"/>
              <a:t> Values (cf. CSV with comma).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DB7840-BE7D-09D8-5CDA-CC674BA6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03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691302-83A2-E2B8-7711-BC980FBA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Regarding this document :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AA2C8E-F01A-D3BC-C1B5-2594E47CF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/>
              <a:t>Explains </a:t>
            </a:r>
          </a:p>
          <a:p>
            <a:pPr lvl="1"/>
            <a:r>
              <a:rPr kumimoji="1" lang="en-US" altLang="ja-JP" sz="3200" dirty="0"/>
              <a:t>how to use the command </a:t>
            </a:r>
            <a:r>
              <a:rPr kumimoji="1" lang="en-US" altLang="ja-JP" sz="3200" b="1" dirty="0" err="1">
                <a:solidFill>
                  <a:srgbClr val="0432FF"/>
                </a:solidFill>
              </a:rPr>
              <a:t>denomfind</a:t>
            </a:r>
            <a:r>
              <a:rPr kumimoji="1" lang="en-US" altLang="ja-JP" sz="3200" dirty="0"/>
              <a:t>.</a:t>
            </a:r>
          </a:p>
          <a:p>
            <a:r>
              <a:rPr lang="en-US" altLang="ja-JP" sz="3600" dirty="0"/>
              <a:t>Not explains</a:t>
            </a:r>
          </a:p>
          <a:p>
            <a:pPr lvl="1"/>
            <a:r>
              <a:rPr lang="en-US" altLang="ja-JP" sz="3200" dirty="0"/>
              <a:t>the internal design in detail.</a:t>
            </a:r>
          </a:p>
          <a:p>
            <a:pPr lvl="1"/>
            <a:endParaRPr kumimoji="1" lang="ja-JP" altLang="en-US" sz="32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DC8E0A-08A2-A8E6-5141-2EC24C0C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63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E58397-79A8-F5AB-A7A1-9CFA902E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“</a:t>
            </a:r>
            <a:r>
              <a:rPr kumimoji="1" lang="en-US" altLang="ja-JP" dirty="0" err="1"/>
              <a:t>denomfind</a:t>
            </a:r>
            <a:r>
              <a:rPr kumimoji="1" lang="en-US" altLang="ja-JP" dirty="0"/>
              <a:t>” is a CLI program.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F6FAC8-56D8-6B1C-97D9-ED5122547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CLI = Command Line </a:t>
            </a:r>
            <a:r>
              <a:rPr lang="en-US" altLang="ja-JP" dirty="0"/>
              <a:t>I</a:t>
            </a:r>
            <a:r>
              <a:rPr kumimoji="1" lang="en-US" altLang="ja-JP" dirty="0"/>
              <a:t>nterface. Not a GUI. </a:t>
            </a:r>
          </a:p>
          <a:p>
            <a:r>
              <a:rPr lang="en-US" altLang="ja-JP" dirty="0"/>
              <a:t>“</a:t>
            </a:r>
            <a:r>
              <a:rPr lang="en-US" altLang="ja-JP" dirty="0" err="1"/>
              <a:t>denomfind</a:t>
            </a:r>
            <a:r>
              <a:rPr lang="en-US" altLang="ja-JP" dirty="0"/>
              <a:t>” is a program of a Perl script.</a:t>
            </a:r>
          </a:p>
          <a:p>
            <a:r>
              <a:rPr kumimoji="1" lang="en-US" altLang="ja-JP" dirty="0"/>
              <a:t>You can install </a:t>
            </a:r>
            <a:r>
              <a:rPr lang="en-US" altLang="ja-JP" dirty="0"/>
              <a:t>:</a:t>
            </a:r>
          </a:p>
          <a:p>
            <a:pPr lvl="1"/>
            <a:r>
              <a:rPr lang="en-US" altLang="ja-JP" dirty="0"/>
              <a:t>By “</a:t>
            </a:r>
            <a:r>
              <a:rPr lang="en-US" altLang="ja-JP" dirty="0" err="1"/>
              <a:t>c</a:t>
            </a:r>
            <a:r>
              <a:rPr kumimoji="1" lang="en-US" altLang="ja-JP" dirty="0" err="1"/>
              <a:t>pan</a:t>
            </a:r>
            <a:r>
              <a:rPr kumimoji="1" lang="en-US" altLang="ja-JP" dirty="0"/>
              <a:t>” or “</a:t>
            </a:r>
            <a:r>
              <a:rPr kumimoji="1" lang="en-US" altLang="ja-JP" dirty="0" err="1"/>
              <a:t>cpanm</a:t>
            </a:r>
            <a:r>
              <a:rPr lang="en-US" altLang="ja-JP" dirty="0"/>
              <a:t>” command. </a:t>
            </a:r>
          </a:p>
          <a:p>
            <a:pPr lvl="2"/>
            <a:r>
              <a:rPr lang="en-US" altLang="ja-JP" dirty="0" err="1"/>
              <a:t>cpanm</a:t>
            </a:r>
            <a:r>
              <a:rPr lang="en-US" altLang="ja-JP" dirty="0"/>
              <a:t> is recommendable considering the un-installment.</a:t>
            </a:r>
          </a:p>
          <a:p>
            <a:pPr lvl="2"/>
            <a:r>
              <a:rPr lang="en-US" altLang="ja-JP" b="1" dirty="0" err="1">
                <a:solidFill>
                  <a:srgbClr val="0432FF"/>
                </a:solidFill>
              </a:rPr>
              <a:t>cpanm</a:t>
            </a:r>
            <a:r>
              <a:rPr lang="en-US" altLang="ja-JP" b="1" dirty="0">
                <a:solidFill>
                  <a:srgbClr val="0432FF"/>
                </a:solidFill>
              </a:rPr>
              <a:t> App::</a:t>
            </a:r>
            <a:r>
              <a:rPr lang="en-US" altLang="ja-JP" b="1" dirty="0" err="1">
                <a:solidFill>
                  <a:srgbClr val="0432FF"/>
                </a:solidFill>
              </a:rPr>
              <a:t>denomfind</a:t>
            </a:r>
            <a:endParaRPr lang="en-US" altLang="ja-JP" b="1" dirty="0">
              <a:solidFill>
                <a:srgbClr val="0432FF"/>
              </a:solidFill>
            </a:endParaRPr>
          </a:p>
          <a:p>
            <a:pPr lvl="2"/>
            <a:r>
              <a:rPr lang="en-US" altLang="ja-JP" b="1" dirty="0" err="1">
                <a:solidFill>
                  <a:srgbClr val="0432FF"/>
                </a:solidFill>
              </a:rPr>
              <a:t>cpanm</a:t>
            </a:r>
            <a:r>
              <a:rPr lang="en-US" altLang="ja-JP" b="1" dirty="0">
                <a:solidFill>
                  <a:srgbClr val="0432FF"/>
                </a:solidFill>
              </a:rPr>
              <a:t> –U App::</a:t>
            </a:r>
            <a:r>
              <a:rPr lang="en-US" altLang="ja-JP" b="1" dirty="0" err="1">
                <a:solidFill>
                  <a:srgbClr val="0432FF"/>
                </a:solidFill>
              </a:rPr>
              <a:t>denomfind</a:t>
            </a:r>
            <a:r>
              <a:rPr lang="en-US" altLang="ja-JP" b="1" dirty="0">
                <a:solidFill>
                  <a:srgbClr val="0432FF"/>
                </a:solidFill>
              </a:rPr>
              <a:t>  # uninstall</a:t>
            </a:r>
            <a:endParaRPr lang="en-US" altLang="ja-JP" dirty="0"/>
          </a:p>
          <a:p>
            <a:pPr lvl="1"/>
            <a:r>
              <a:rPr lang="en-US" altLang="ja-JP" dirty="0"/>
              <a:t>Not only from </a:t>
            </a:r>
            <a:r>
              <a:rPr lang="en-US" altLang="ja-JP" b="1" dirty="0" err="1"/>
              <a:t>metacpan.org</a:t>
            </a:r>
            <a:r>
              <a:rPr lang="en-US" altLang="ja-JP" dirty="0"/>
              <a:t> but also from </a:t>
            </a:r>
            <a:r>
              <a:rPr lang="en-US" altLang="ja-JP" b="1" dirty="0"/>
              <a:t>GitHub</a:t>
            </a:r>
            <a:r>
              <a:rPr lang="en-US" altLang="ja-JP" dirty="0"/>
              <a:t>.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34B2753-7C4C-D3AC-1AE1-ECCAA1FF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27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942756-667A-7B1F-6CC1-C70FC747D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1264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Examples 1 —</a:t>
            </a:r>
            <a:r>
              <a:rPr lang="en-US" altLang="ja-JP" dirty="0"/>
              <a:t> 0.3, 0.33, and 33.3%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2B6D36-D84F-643B-10BC-B481A9BAE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18" y="3889646"/>
            <a:ext cx="8925019" cy="2837154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ja-JP" sz="2000" b="1" u="sng" dirty="0"/>
              <a:t>Each fraction is shown on each line. </a:t>
            </a:r>
          </a:p>
          <a:p>
            <a:r>
              <a:rPr lang="en-US" altLang="ja-JP" sz="1800" dirty="0"/>
              <a:t>”</a:t>
            </a:r>
            <a:r>
              <a:rPr lang="en-US" altLang="ja-JP" sz="1800" b="1" i="1" dirty="0" err="1"/>
              <a:t>denom</a:t>
            </a:r>
            <a:r>
              <a:rPr lang="en-US" altLang="ja-JP" sz="1800" dirty="0"/>
              <a:t>” means </a:t>
            </a:r>
            <a:r>
              <a:rPr lang="en-US" altLang="ja-JP" sz="1800" b="1" dirty="0"/>
              <a:t>denominator</a:t>
            </a:r>
            <a:r>
              <a:rPr lang="en-US" altLang="ja-JP" sz="1800" dirty="0"/>
              <a:t>.</a:t>
            </a:r>
            <a:endParaRPr kumimoji="1" lang="en-US" altLang="ja-JP" sz="1800" dirty="0"/>
          </a:p>
          <a:p>
            <a:r>
              <a:rPr kumimoji="1" lang="en-US" altLang="ja-JP" sz="1800" dirty="0"/>
              <a:t>12 </a:t>
            </a:r>
            <a:r>
              <a:rPr kumimoji="1" lang="en-US" altLang="ja-JP" sz="1800" b="1" i="1" u="sng" dirty="0" err="1"/>
              <a:t>denom</a:t>
            </a:r>
            <a:r>
              <a:rPr kumimoji="1" lang="en-US" altLang="ja-JP" sz="1800" b="1" u="sng" dirty="0" err="1"/>
              <a:t>s</a:t>
            </a:r>
            <a:r>
              <a:rPr kumimoji="1" lang="en-US" altLang="ja-JP" sz="1800" u="sng" dirty="0"/>
              <a:t> </a:t>
            </a:r>
            <a:r>
              <a:rPr kumimoji="1" lang="ja-JP" altLang="en-US" sz="1800" u="sng"/>
              <a:t>∈</a:t>
            </a:r>
            <a:r>
              <a:rPr kumimoji="1" lang="en-US" altLang="ja-JP" sz="1800" u="sng" dirty="0"/>
              <a:t> </a:t>
            </a:r>
            <a:r>
              <a:rPr lang="en-US" altLang="ja-JP" sz="1700" b="0" i="0" u="sng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ℕ</a:t>
            </a:r>
            <a:r>
              <a:rPr lang="en-US" altLang="ja-JP" sz="1700" b="0" i="0" u="sng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 </a:t>
            </a:r>
            <a:r>
              <a:rPr lang="en-US" altLang="ja-JP" sz="1800" u="sng" dirty="0"/>
              <a:t>are </a:t>
            </a:r>
            <a:r>
              <a:rPr lang="en-US" altLang="ja-JP" sz="1800" b="1" u="sng" dirty="0">
                <a:solidFill>
                  <a:srgbClr val="FF0000"/>
                </a:solidFill>
              </a:rPr>
              <a:t>back calculated</a:t>
            </a:r>
          </a:p>
          <a:p>
            <a:pPr marL="0" indent="0">
              <a:buNone/>
            </a:pPr>
            <a:r>
              <a:rPr lang="en-US" altLang="ja-JP" sz="1800" dirty="0"/>
              <a:t>      </a:t>
            </a:r>
            <a:r>
              <a:rPr lang="en-US" altLang="ja-JP" sz="1800" u="sng" dirty="0"/>
              <a:t>with </a:t>
            </a:r>
            <a:r>
              <a:rPr lang="en-US" altLang="ja-JP" sz="1800" b="1" u="sng" dirty="0"/>
              <a:t>a feasible numerator</a:t>
            </a:r>
            <a:r>
              <a:rPr kumimoji="1" lang="ja-JP" altLang="en-US" sz="1800" u="sng"/>
              <a:t> ∈</a:t>
            </a:r>
            <a:r>
              <a:rPr kumimoji="1" lang="en-US" altLang="ja-JP" sz="1800" u="sng" dirty="0"/>
              <a:t> </a:t>
            </a:r>
            <a:r>
              <a:rPr lang="en-US" altLang="ja-JP" sz="1700" b="0" i="0" u="sng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ℤ</a:t>
            </a:r>
            <a:endParaRPr lang="en-US" altLang="ja-JP" sz="1800" b="1" u="sng" dirty="0"/>
          </a:p>
          <a:p>
            <a:pPr marL="0" indent="0">
              <a:buNone/>
            </a:pPr>
            <a:r>
              <a:rPr lang="en-US" altLang="ja-JP" sz="1800" dirty="0"/>
              <a:t>      regarding the given proportion is </a:t>
            </a:r>
            <a:r>
              <a:rPr lang="en-US" altLang="ja-JP" sz="1800" b="1" dirty="0"/>
              <a:t>rounded</a:t>
            </a:r>
            <a:r>
              <a:rPr lang="en-US" altLang="ja-JP" sz="1800" dirty="0"/>
              <a:t>.</a:t>
            </a:r>
          </a:p>
          <a:p>
            <a:r>
              <a:rPr lang="en-US" altLang="ja-JP" sz="1800" dirty="0"/>
              <a:t>Each of </a:t>
            </a:r>
            <a:r>
              <a:rPr lang="en-US" altLang="ja-JP" sz="1800" b="1" i="1" dirty="0"/>
              <a:t>fraction form</a:t>
            </a:r>
            <a:r>
              <a:rPr lang="en-US" altLang="ja-JP" sz="1800" dirty="0"/>
              <a:t> is shown in cyan color.</a:t>
            </a:r>
          </a:p>
          <a:p>
            <a:r>
              <a:rPr lang="en-US" altLang="ja-JP" sz="1800" dirty="0"/>
              <a:t> </a:t>
            </a:r>
            <a:r>
              <a:rPr lang="en-US" altLang="ja-JP" sz="1800" dirty="0">
                <a:solidFill>
                  <a:srgbClr val="0432FF"/>
                </a:solidFill>
              </a:rPr>
              <a:t>-D-3%</a:t>
            </a:r>
            <a:r>
              <a:rPr lang="en-US" altLang="ja-JP" sz="1800" dirty="0"/>
              <a:t> on the most right image specifies </a:t>
            </a:r>
            <a:br>
              <a:rPr lang="en-US" altLang="ja-JP" sz="1800" dirty="0"/>
            </a:br>
            <a:r>
              <a:rPr lang="en-US" altLang="ja-JP" sz="1800" dirty="0"/>
              <a:t>   to show the </a:t>
            </a:r>
            <a:r>
              <a:rPr lang="en-US" altLang="ja-JP" sz="1800" b="1" dirty="0"/>
              <a:t>gap</a:t>
            </a:r>
            <a:r>
              <a:rPr lang="en-US" altLang="ja-JP" sz="1800" dirty="0"/>
              <a:t> to the proportion.</a:t>
            </a:r>
          </a:p>
          <a:p>
            <a:r>
              <a:rPr kumimoji="1" lang="en-US" altLang="ja-JP" sz="1800" dirty="0"/>
              <a:t>“</a:t>
            </a:r>
            <a:r>
              <a:rPr kumimoji="1" lang="en-US" altLang="ja-JP" sz="1800" b="1" i="1" dirty="0"/>
              <a:t>fit</a:t>
            </a:r>
            <a:r>
              <a:rPr lang="en-US" altLang="ja-JP" sz="1800" dirty="0"/>
              <a:t>” (red) will be explained in next page.</a:t>
            </a:r>
            <a:br>
              <a:rPr lang="en-US" altLang="ja-JP" sz="1800" dirty="0"/>
            </a:br>
            <a:endParaRPr lang="en-US" altLang="ja-JP" sz="1800" dirty="0"/>
          </a:p>
          <a:p>
            <a:pPr marL="0" indent="0">
              <a:buNone/>
            </a:pPr>
            <a:r>
              <a:rPr kumimoji="1" lang="en-US" altLang="ja-JP" sz="2000" b="1" u="sng" dirty="0"/>
              <a:t>Regarding the </a:t>
            </a:r>
            <a:r>
              <a:rPr kumimoji="1" lang="en-US" altLang="ja-JP" sz="2000" b="1" u="sng" dirty="0">
                <a:solidFill>
                  <a:srgbClr val="FF0000"/>
                </a:solidFill>
              </a:rPr>
              <a:t>reducible fractions</a:t>
            </a:r>
            <a:r>
              <a:rPr kumimoji="1" lang="en-US" altLang="ja-JP" sz="2000" b="1" dirty="0"/>
              <a:t> :</a:t>
            </a:r>
            <a:endParaRPr lang="en-US" altLang="ja-JP" sz="2000" b="1" dirty="0"/>
          </a:p>
          <a:p>
            <a:r>
              <a:rPr lang="en-US" altLang="ja-JP" sz="1800" dirty="0"/>
              <a:t>A </a:t>
            </a:r>
            <a:r>
              <a:rPr lang="en-US" altLang="ja-JP" sz="1800" i="1" dirty="0" err="1"/>
              <a:t>denom</a:t>
            </a:r>
            <a:r>
              <a:rPr lang="en-US" altLang="ja-JP" sz="1800" dirty="0"/>
              <a:t> with period</a:t>
            </a:r>
            <a:r>
              <a:rPr lang="ja-JP" altLang="en-US" sz="1800"/>
              <a:t> </a:t>
            </a:r>
            <a:r>
              <a:rPr lang="en-US" altLang="ja-JP" sz="1800" dirty="0"/>
              <a:t>(.) : </a:t>
            </a:r>
            <a:br>
              <a:rPr lang="en-US" altLang="ja-JP" sz="1800" dirty="0"/>
            </a:br>
            <a:r>
              <a:rPr lang="en-US" altLang="ja-JP" sz="1800" dirty="0"/>
              <a:t>  </a:t>
            </a:r>
            <a:r>
              <a:rPr lang="en-US" altLang="ja-JP" sz="1800" u="sng" dirty="0"/>
              <a:t>roughly</a:t>
            </a:r>
            <a:r>
              <a:rPr lang="en-US" altLang="ja-JP" sz="1800" dirty="0"/>
              <a:t> means the fraction is </a:t>
            </a:r>
            <a:r>
              <a:rPr lang="en-US" altLang="ja-JP" sz="1800" b="1" dirty="0"/>
              <a:t>reducible</a:t>
            </a:r>
            <a:r>
              <a:rPr lang="en-US" altLang="ja-JP" sz="1800" dirty="0"/>
              <a:t>.</a:t>
            </a:r>
            <a:endParaRPr lang="en-US" altLang="ja-JP" sz="1400" dirty="0"/>
          </a:p>
          <a:p>
            <a:r>
              <a:rPr lang="en-US" altLang="ja-JP" sz="1800" dirty="0"/>
              <a:t>To be more exactly (explained later) : </a:t>
            </a:r>
            <a:br>
              <a:rPr lang="en-US" altLang="ja-JP" sz="1800" dirty="0"/>
            </a:br>
            <a:r>
              <a:rPr lang="en-US" altLang="ja-JP" sz="1800" u="sng" dirty="0"/>
              <a:t>the numerators and its </a:t>
            </a:r>
            <a:r>
              <a:rPr lang="en-US" altLang="ja-JP" sz="1800" u="sng" dirty="0" err="1"/>
              <a:t>corresp</a:t>
            </a:r>
            <a:r>
              <a:rPr lang="en-US" altLang="ja-JP" sz="1800" u="sng" dirty="0"/>
              <a:t>. denominators</a:t>
            </a:r>
            <a:br>
              <a:rPr lang="en-US" altLang="ja-JP" sz="1800" u="sng" dirty="0"/>
            </a:br>
            <a:r>
              <a:rPr lang="en-US" altLang="ja-JP" sz="1800" u="sng" dirty="0"/>
              <a:t>all combined</a:t>
            </a:r>
            <a:r>
              <a:rPr lang="en-US" altLang="ja-JP" sz="1800" dirty="0"/>
              <a:t> are divisible by their GCD &gt; 1. </a:t>
            </a:r>
            <a:endParaRPr kumimoji="1" lang="en-US" altLang="ja-JP" sz="1800" dirty="0"/>
          </a:p>
          <a:p>
            <a:r>
              <a:rPr kumimoji="1" lang="en-US" altLang="ja-JP" sz="1800" dirty="0"/>
              <a:t>“</a:t>
            </a:r>
            <a:r>
              <a:rPr kumimoji="1" lang="en-US" altLang="ja-JP" sz="1800" b="1" dirty="0">
                <a:solidFill>
                  <a:srgbClr val="0432FF"/>
                </a:solidFill>
              </a:rPr>
              <a:t>-M0</a:t>
            </a:r>
            <a:r>
              <a:rPr kumimoji="1" lang="en-US" altLang="ja-JP" sz="1800" dirty="0"/>
              <a:t>” specifies :</a:t>
            </a:r>
            <a:br>
              <a:rPr kumimoji="1" lang="en-US" altLang="ja-JP" sz="1800" dirty="0"/>
            </a:br>
            <a:r>
              <a:rPr kumimoji="1" lang="en-US" altLang="ja-JP" sz="1800" dirty="0"/>
              <a:t>  not to show the </a:t>
            </a:r>
            <a:r>
              <a:rPr lang="en-US" altLang="ja-JP" sz="1800" dirty="0"/>
              <a:t>the “</a:t>
            </a:r>
            <a:r>
              <a:rPr kumimoji="1" lang="en-US" altLang="ja-JP" sz="1800" dirty="0"/>
              <a:t>reducible” fraction</a:t>
            </a:r>
            <a:br>
              <a:rPr kumimoji="1" lang="en-US" altLang="ja-JP" sz="1800" dirty="0"/>
            </a:br>
            <a:r>
              <a:rPr kumimoji="1" lang="en-US" altLang="ja-JP" sz="1800" dirty="0"/>
              <a:t>     </a:t>
            </a:r>
            <a:r>
              <a:rPr kumimoji="1" lang="en-US" altLang="ja-JP" sz="1800" i="1" dirty="0"/>
              <a:t>i.e.  </a:t>
            </a:r>
            <a:r>
              <a:rPr kumimoji="1" lang="en-US" altLang="ja-JP" sz="1800" dirty="0"/>
              <a:t>2/6 = 3/9 = 4/12 = .. are hidden. 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4F58A38-F868-1A50-009B-7CA8A0F1D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76" y="941744"/>
            <a:ext cx="2274466" cy="277297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B8E2C0A-0C6B-66AC-41C4-1F85E20E7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357" y="941744"/>
            <a:ext cx="1966152" cy="277297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C320894-9B2B-39D3-BEC8-F2B73E1DF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524" y="941743"/>
            <a:ext cx="2669392" cy="2772980"/>
          </a:xfrm>
          <a:prstGeom prst="rect">
            <a:avLst/>
          </a:prstGeom>
        </p:spPr>
      </p:pic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83C2A25-011A-4ABA-ABF5-4538E3EE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31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B2C3C9-78C3-4462-B2C6-263ED76D3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9954"/>
            <a:ext cx="7886700" cy="660592"/>
          </a:xfrm>
        </p:spPr>
        <p:txBody>
          <a:bodyPr>
            <a:noAutofit/>
          </a:bodyPr>
          <a:lstStyle/>
          <a:p>
            <a:r>
              <a:rPr kumimoji="1" lang="en-US" altLang="ja-JP" sz="3600" dirty="0"/>
              <a:t>Example 2: </a:t>
            </a:r>
            <a:br>
              <a:rPr kumimoji="1" lang="en-US" altLang="ja-JP" sz="3600" dirty="0"/>
            </a:br>
            <a:r>
              <a:rPr kumimoji="1" lang="en-US" altLang="ja-JP" sz="3600" dirty="0"/>
              <a:t>proportions with </a:t>
            </a:r>
            <a:r>
              <a:rPr kumimoji="1" lang="en-US" altLang="ja-JP" sz="3600" b="1" dirty="0"/>
              <a:t>a common denominator</a:t>
            </a:r>
            <a:r>
              <a:rPr kumimoji="1" lang="en-US" altLang="ja-JP" sz="3600" dirty="0"/>
              <a:t>  </a:t>
            </a:r>
            <a:endParaRPr kumimoji="1" lang="ja-JP" altLang="en-US" sz="36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8032AB-120A-1B7A-2C61-EEAB2E490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21" y="4508388"/>
            <a:ext cx="8905461" cy="2300552"/>
          </a:xfrm>
        </p:spPr>
        <p:txBody>
          <a:bodyPr numCol="2">
            <a:normAutofit fontScale="85000" lnSpcReduction="20000"/>
          </a:bodyPr>
          <a:lstStyle/>
          <a:p>
            <a:r>
              <a:rPr kumimoji="1" lang="en-US" altLang="ja-JP" sz="2000" dirty="0"/>
              <a:t>The output forms </a:t>
            </a:r>
            <a:r>
              <a:rPr kumimoji="1" lang="en-US" altLang="ja-JP" sz="2000" b="1" dirty="0"/>
              <a:t>a TSV table</a:t>
            </a:r>
            <a:r>
              <a:rPr kumimoji="1" lang="en-US" altLang="ja-JP" sz="2000" dirty="0"/>
              <a:t>. </a:t>
            </a:r>
          </a:p>
          <a:p>
            <a:r>
              <a:rPr lang="en-US" altLang="ja-JP" sz="2000" dirty="0"/>
              <a:t>The </a:t>
            </a:r>
            <a:r>
              <a:rPr lang="en-US" altLang="ja-JP" sz="2000" b="1" dirty="0"/>
              <a:t>right 4 columns</a:t>
            </a:r>
            <a:r>
              <a:rPr lang="en-US" altLang="ja-JP" sz="2000" dirty="0"/>
              <a:t> here</a:t>
            </a:r>
            <a:br>
              <a:rPr lang="en-US" altLang="ja-JP" sz="2000" dirty="0"/>
            </a:br>
            <a:r>
              <a:rPr lang="en-US" altLang="ja-JP" sz="2000" dirty="0"/>
              <a:t>  corresponds with proportions </a:t>
            </a:r>
            <a:br>
              <a:rPr lang="en-US" altLang="ja-JP" sz="2000" dirty="0"/>
            </a:br>
            <a:r>
              <a:rPr lang="en-US" altLang="ja-JP" sz="2000" dirty="0"/>
              <a:t>    63.3%, 54.6%, 13.3%, 10.3%.</a:t>
            </a:r>
          </a:p>
          <a:p>
            <a:r>
              <a:rPr lang="en-US" altLang="ja-JP" sz="2000" dirty="0"/>
              <a:t>The 2</a:t>
            </a:r>
            <a:r>
              <a:rPr lang="en-US" altLang="ja-JP" sz="2000" baseline="30000" dirty="0"/>
              <a:t>nd</a:t>
            </a:r>
            <a:r>
              <a:rPr lang="en-US" altLang="ja-JP" sz="2000" dirty="0"/>
              <a:t> column </a:t>
            </a:r>
            <a:r>
              <a:rPr lang="en-US" altLang="ja-JP" sz="2000" b="1" i="1" dirty="0"/>
              <a:t>fit</a:t>
            </a:r>
            <a:r>
              <a:rPr lang="en-US" altLang="ja-JP" sz="2000" dirty="0"/>
              <a:t> means </a:t>
            </a:r>
            <a:br>
              <a:rPr lang="en-US" altLang="ja-JP" sz="2000" dirty="0"/>
            </a:br>
            <a:r>
              <a:rPr lang="en-US" altLang="ja-JP" sz="2000" dirty="0"/>
              <a:t>  </a:t>
            </a:r>
            <a:r>
              <a:rPr lang="en-US" altLang="ja-JP" sz="2000" u="sng" dirty="0"/>
              <a:t>how many</a:t>
            </a:r>
            <a:r>
              <a:rPr lang="en-US" altLang="ja-JP" sz="2000" dirty="0"/>
              <a:t> among the (4) proportions </a:t>
            </a:r>
            <a:br>
              <a:rPr lang="en-US" altLang="ja-JP" sz="2000" dirty="0"/>
            </a:br>
            <a:r>
              <a:rPr lang="en-US" altLang="ja-JP" sz="2000" dirty="0"/>
              <a:t>    can get at least a  </a:t>
            </a:r>
            <a:r>
              <a:rPr lang="en-US" altLang="ja-JP" sz="2000" u="sng" dirty="0"/>
              <a:t>numerator</a:t>
            </a:r>
            <a:r>
              <a:rPr kumimoji="1" lang="ja-JP" altLang="en-US" sz="2000" u="sng"/>
              <a:t> ∈</a:t>
            </a:r>
            <a:r>
              <a:rPr kumimoji="1" lang="en-US" altLang="ja-JP" sz="2000" u="sng" dirty="0"/>
              <a:t> </a:t>
            </a:r>
            <a:r>
              <a:rPr lang="en-US" altLang="ja-JP" sz="2000" b="0" i="0" u="sng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ℤ</a:t>
            </a:r>
            <a:r>
              <a:rPr lang="en-US" altLang="ja-JP" sz="2000" dirty="0"/>
              <a:t> </a:t>
            </a:r>
            <a:br>
              <a:rPr lang="en-US" altLang="ja-JP" sz="2000" dirty="0"/>
            </a:br>
            <a:r>
              <a:rPr lang="en-US" altLang="ja-JP" sz="2000" dirty="0"/>
              <a:t>      with each </a:t>
            </a:r>
            <a:r>
              <a:rPr lang="en-US" altLang="ja-JP" sz="2000" b="1" i="1" dirty="0" err="1"/>
              <a:t>denom</a:t>
            </a:r>
            <a:r>
              <a:rPr lang="en-US" altLang="ja-JP" sz="2000" b="1" i="1" dirty="0"/>
              <a:t> </a:t>
            </a:r>
            <a:r>
              <a:rPr lang="en-US" altLang="ja-JP" sz="2000" dirty="0"/>
              <a:t>value.</a:t>
            </a:r>
          </a:p>
          <a:p>
            <a:r>
              <a:rPr lang="en-US" altLang="ja-JP" sz="2000" b="1" dirty="0"/>
              <a:t> </a:t>
            </a:r>
            <a:r>
              <a:rPr lang="en-US" altLang="ja-JP" sz="2000" b="1" dirty="0">
                <a:solidFill>
                  <a:srgbClr val="0432FF"/>
                </a:solidFill>
              </a:rPr>
              <a:t>-y3..4</a:t>
            </a:r>
            <a:r>
              <a:rPr lang="en-US" altLang="ja-JP" sz="2000" dirty="0"/>
              <a:t> specifies filtering on </a:t>
            </a:r>
            <a:r>
              <a:rPr lang="en-US" altLang="ja-JP" sz="2000" b="1" i="1" dirty="0"/>
              <a:t>fit</a:t>
            </a:r>
            <a:r>
              <a:rPr lang="en-US" altLang="ja-JP" sz="2000" dirty="0"/>
              <a:t>. </a:t>
            </a:r>
            <a:br>
              <a:rPr lang="en-US" altLang="ja-JP" sz="2000" dirty="0"/>
            </a:br>
            <a:r>
              <a:rPr lang="en-US" altLang="ja-JP" sz="2000" dirty="0"/>
              <a:t>i.e. </a:t>
            </a:r>
            <a:r>
              <a:rPr lang="en-US" altLang="ja-JP" sz="2000" b="1" i="1" dirty="0"/>
              <a:t>fit</a:t>
            </a:r>
            <a:r>
              <a:rPr lang="en-US" altLang="ja-JP" sz="2000" dirty="0"/>
              <a:t> with the value 0,1,2 are omitted.</a:t>
            </a:r>
          </a:p>
          <a:p>
            <a:r>
              <a:rPr lang="en-US" altLang="ja-JP" sz="2000" b="1" dirty="0"/>
              <a:t> </a:t>
            </a:r>
            <a:r>
              <a:rPr lang="en-US" altLang="ja-JP" sz="2000" b="1" dirty="0">
                <a:solidFill>
                  <a:srgbClr val="0432FF"/>
                </a:solidFill>
              </a:rPr>
              <a:t>-D5%</a:t>
            </a:r>
            <a:r>
              <a:rPr lang="en-US" altLang="ja-JP" sz="2000" dirty="0"/>
              <a:t> specifies to show the retrieved fraction value with </a:t>
            </a:r>
            <a:r>
              <a:rPr lang="en-US" altLang="ja-JP" sz="2000" dirty="0">
                <a:solidFill>
                  <a:srgbClr val="0432FF"/>
                </a:solidFill>
              </a:rPr>
              <a:t>5 decimal places in %</a:t>
            </a:r>
            <a:r>
              <a:rPr lang="en-US" altLang="ja-JP" sz="2000" dirty="0"/>
              <a:t>. </a:t>
            </a:r>
          </a:p>
          <a:p>
            <a:r>
              <a:rPr lang="en-US" altLang="ja-JP" sz="2000" dirty="0"/>
              <a:t>The intervals in faint color indicate</a:t>
            </a:r>
            <a:br>
              <a:rPr lang="en-US" altLang="ja-JP" sz="2000" dirty="0"/>
            </a:br>
            <a:r>
              <a:rPr lang="en-US" altLang="ja-JP" sz="2000" dirty="0"/>
              <a:t>  the set of the possible numerator on </a:t>
            </a:r>
            <a:r>
              <a:rPr lang="en-US" altLang="ja-JP" sz="2000" b="0" i="0" dirty="0" err="1">
                <a:solidFill>
                  <a:srgbClr val="111111"/>
                </a:solidFill>
                <a:effectLst/>
                <a:latin typeface="u2000"/>
              </a:rPr>
              <a:t>ℝ</a:t>
            </a:r>
            <a:r>
              <a:rPr lang="en-US" altLang="ja-JP" sz="2000" b="0" i="0" dirty="0">
                <a:solidFill>
                  <a:srgbClr val="111111"/>
                </a:solidFill>
                <a:effectLst/>
                <a:latin typeface="u2000"/>
              </a:rPr>
              <a:t> ,</a:t>
            </a:r>
            <a:br>
              <a:rPr lang="en-US" altLang="ja-JP" sz="2000" b="0" i="0" dirty="0">
                <a:solidFill>
                  <a:srgbClr val="111111"/>
                </a:solidFill>
                <a:effectLst/>
                <a:latin typeface="u2000"/>
              </a:rPr>
            </a:br>
            <a:r>
              <a:rPr lang="en-US" altLang="ja-JP" sz="2000" b="0" i="0" dirty="0">
                <a:solidFill>
                  <a:srgbClr val="111111"/>
                </a:solidFill>
                <a:effectLst/>
                <a:latin typeface="u2000"/>
              </a:rPr>
              <a:t>    </a:t>
            </a:r>
            <a:r>
              <a:rPr lang="en-US" altLang="ja-JP" sz="2000" dirty="0"/>
              <a:t>which does not contain any integer</a:t>
            </a:r>
            <a:r>
              <a:rPr kumimoji="1" lang="en-US" altLang="ja-JP" sz="2000" dirty="0"/>
              <a:t> </a:t>
            </a:r>
            <a:r>
              <a:rPr lang="en-US" altLang="ja-JP" sz="2000" b="0" i="0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ℤ</a:t>
            </a:r>
            <a:r>
              <a:rPr lang="en-US" altLang="ja-JP" sz="2000" dirty="0"/>
              <a:t>.</a:t>
            </a:r>
          </a:p>
          <a:p>
            <a:r>
              <a:rPr lang="en-US" altLang="ja-JP" sz="2000" dirty="0"/>
              <a:t>The command </a:t>
            </a:r>
            <a:r>
              <a:rPr lang="en-US" altLang="ja-JP" sz="2000" b="1" dirty="0">
                <a:solidFill>
                  <a:srgbClr val="0432FF"/>
                </a:solidFill>
              </a:rPr>
              <a:t>tabs -4</a:t>
            </a:r>
            <a:r>
              <a:rPr lang="en-US" altLang="ja-JP" sz="2000" dirty="0"/>
              <a:t> adjusts the screen setting of tab intervals.</a:t>
            </a:r>
          </a:p>
          <a:p>
            <a:r>
              <a:rPr lang="en-US" altLang="ja-JP" sz="2000" dirty="0"/>
              <a:t>The smallest possible denominator </a:t>
            </a:r>
            <a:r>
              <a:rPr kumimoji="1" lang="ja-JP" altLang="en-US" sz="2000"/>
              <a:t>∈</a:t>
            </a:r>
            <a:r>
              <a:rPr kumimoji="1" lang="en-US" altLang="ja-JP" sz="2000" dirty="0"/>
              <a:t> </a:t>
            </a:r>
            <a:r>
              <a:rPr lang="en-US" altLang="ja-JP" sz="2000" b="0" i="0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ℕ</a:t>
            </a:r>
            <a:r>
              <a:rPr lang="en-US" altLang="ja-JP" sz="2000" b="0" i="0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 to yield the 4 rounded proportions is </a:t>
            </a:r>
            <a:r>
              <a:rPr lang="en-US" altLang="ja-JP" sz="2000" b="1" i="0" dirty="0">
                <a:solidFill>
                  <a:srgbClr val="FF0000"/>
                </a:solidFill>
                <a:effectLst/>
                <a:latin typeface="Trebuchet MS" panose="020B0703020202090204" pitchFamily="34" charset="0"/>
              </a:rPr>
              <a:t>368</a:t>
            </a:r>
            <a:r>
              <a:rPr lang="en-US" altLang="ja-JP" sz="2000" b="0" i="0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.</a:t>
            </a:r>
            <a:endParaRPr lang="en-US" altLang="ja-JP" sz="2000" dirty="0"/>
          </a:p>
          <a:p>
            <a:pPr marL="0" indent="0">
              <a:buNone/>
            </a:pPr>
            <a:endParaRPr kumimoji="1" lang="ja-JP" altLang="en-US" sz="20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6A25B9A-0170-F2B7-5AEB-B825B8B13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61082"/>
            <a:ext cx="7772400" cy="3352313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D3DBE1-3366-9475-A48E-78213484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F95EFBFF-DEED-BD54-7428-BA717353F393}"/>
              </a:ext>
            </a:extLst>
          </p:cNvPr>
          <p:cNvSpPr/>
          <p:nvPr/>
        </p:nvSpPr>
        <p:spPr>
          <a:xfrm>
            <a:off x="524786" y="3753016"/>
            <a:ext cx="445273" cy="2305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06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064146-E95B-32CD-B495-9CDB43CE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Usage of </a:t>
            </a:r>
            <a:r>
              <a:rPr kumimoji="1" lang="en-US" altLang="ja-JP" b="1" dirty="0" err="1">
                <a:solidFill>
                  <a:srgbClr val="0432FF"/>
                </a:solidFill>
              </a:rPr>
              <a:t>denomfind</a:t>
            </a:r>
            <a:endParaRPr kumimoji="1" lang="ja-JP" altLang="en-US" b="1">
              <a:solidFill>
                <a:srgbClr val="0432FF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9728C7-DF60-F89A-305B-2A8FB139E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05231"/>
            <a:ext cx="7886700" cy="50717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To </a:t>
            </a:r>
            <a:r>
              <a:rPr kumimoji="1" lang="en-US" altLang="ja-JP" b="1" u="sng" dirty="0"/>
              <a:t>find</a:t>
            </a:r>
            <a:r>
              <a:rPr kumimoji="1" lang="en-US" altLang="ja-JP" dirty="0"/>
              <a:t> the possible denominator </a:t>
            </a:r>
            <a:br>
              <a:rPr kumimoji="1" lang="en-US" altLang="ja-JP" dirty="0"/>
            </a:br>
            <a:r>
              <a:rPr kumimoji="1" lang="en-US" altLang="ja-JP" dirty="0"/>
              <a:t>with given multiple rounded proportions.</a:t>
            </a:r>
          </a:p>
          <a:p>
            <a:pPr lvl="1"/>
            <a:r>
              <a:rPr lang="en-US" altLang="ja-JP" dirty="0"/>
              <a:t>One can check whether the sample size is large enough.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To </a:t>
            </a:r>
            <a:r>
              <a:rPr lang="en-US" altLang="ja-JP" b="1" u="sng" dirty="0"/>
              <a:t>check</a:t>
            </a:r>
            <a:r>
              <a:rPr lang="en-US" altLang="ja-JP" dirty="0"/>
              <a:t> and to </a:t>
            </a:r>
            <a:r>
              <a:rPr lang="en-US" altLang="ja-JP" b="1" u="sng" dirty="0"/>
              <a:t>correct</a:t>
            </a:r>
            <a:r>
              <a:rPr lang="en-US" altLang="ja-JP" dirty="0"/>
              <a:t> the numbers </a:t>
            </a:r>
            <a:br>
              <a:rPr lang="en-US" altLang="ja-JP" dirty="0"/>
            </a:br>
            <a:r>
              <a:rPr lang="en-US" altLang="ja-JP" dirty="0"/>
              <a:t>such as denominator and rounded proportions.</a:t>
            </a:r>
          </a:p>
          <a:p>
            <a:pPr lvl="1"/>
            <a:r>
              <a:rPr kumimoji="1" lang="en-US" altLang="ja-JP" dirty="0"/>
              <a:t>Quite often, numbers </a:t>
            </a:r>
            <a:r>
              <a:rPr lang="en-US" altLang="ja-JP" dirty="0"/>
              <a:t>appearing on reports contain a small number of mistakes.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To know how the proportions are rounded.</a:t>
            </a:r>
          </a:p>
          <a:p>
            <a:pPr lvl="1"/>
            <a:r>
              <a:rPr lang="en-US" altLang="ja-JP" dirty="0"/>
              <a:t>If the </a:t>
            </a:r>
            <a:r>
              <a:rPr lang="en-US" altLang="ja-JP" u="sng" dirty="0"/>
              <a:t>rounding half up</a:t>
            </a:r>
            <a:r>
              <a:rPr lang="en-US" altLang="ja-JP" dirty="0"/>
              <a:t> is performed on a number </a:t>
            </a:r>
            <a:r>
              <a:rPr lang="en-US" altLang="ja-JP" u="sng" dirty="0"/>
              <a:t>twice</a:t>
            </a:r>
            <a:r>
              <a:rPr lang="en-US" altLang="ja-JP" dirty="0"/>
              <a:t> in a specific way, 3.45% can turn to be 4% via 3.5%. </a:t>
            </a:r>
          </a:p>
          <a:p>
            <a:pPr lvl="1"/>
            <a:r>
              <a:rPr lang="en-US" altLang="ja-JP" dirty="0"/>
              <a:t>Deciphering how the numbers are rounded may conclude </a:t>
            </a:r>
            <a:r>
              <a:rPr lang="en-US" altLang="ja-JP" b="1" dirty="0"/>
              <a:t>how carefully the document is yielded</a:t>
            </a:r>
            <a:r>
              <a:rPr lang="en-US" altLang="ja-JP" dirty="0"/>
              <a:t>.</a:t>
            </a:r>
          </a:p>
          <a:p>
            <a:pPr lvl="1"/>
            <a:endParaRPr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0C0A98-DD67-A1A8-1A91-00E1F2C2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44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064146-E95B-32CD-B495-9CDB43CE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Feature of </a:t>
            </a:r>
            <a:r>
              <a:rPr kumimoji="1" lang="en-US" altLang="ja-JP" b="1" dirty="0" err="1">
                <a:solidFill>
                  <a:srgbClr val="0432FF"/>
                </a:solidFill>
              </a:rPr>
              <a:t>denomfind</a:t>
            </a:r>
            <a:endParaRPr kumimoji="1" lang="ja-JP" altLang="en-US" b="1">
              <a:solidFill>
                <a:srgbClr val="0432FF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9728C7-DF60-F89A-305B-2A8FB139E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05231"/>
            <a:ext cx="7886700" cy="50717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dirty="0"/>
              <a:t>Simple interface despite the various options.</a:t>
            </a:r>
          </a:p>
          <a:p>
            <a:pPr marL="0" indent="0">
              <a:buNone/>
            </a:pPr>
            <a:r>
              <a:rPr lang="en-US" altLang="ja-JP" sz="2000" dirty="0"/>
              <a:t>      —</a:t>
            </a:r>
            <a:r>
              <a:rPr lang="ja-JP" altLang="en-US" sz="2000"/>
              <a:t> </a:t>
            </a:r>
            <a:r>
              <a:rPr lang="en-US" altLang="ja-JP" sz="2000" dirty="0"/>
              <a:t>How to interact with the program is</a:t>
            </a:r>
            <a:r>
              <a:rPr lang="ja-JP" altLang="en-US" sz="2000"/>
              <a:t> </a:t>
            </a:r>
            <a:r>
              <a:rPr lang="en-US" altLang="ja-JP" sz="2000" dirty="0"/>
              <a:t>intentionally designed.</a:t>
            </a:r>
            <a:endParaRPr kumimoji="1" lang="en-US" altLang="ja-JP" sz="2000" dirty="0"/>
          </a:p>
          <a:p>
            <a:pPr marL="0" indent="0">
              <a:buNone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Run such as </a:t>
            </a:r>
            <a:r>
              <a:rPr lang="en-US" altLang="ja-JP" b="1" dirty="0" err="1">
                <a:solidFill>
                  <a:srgbClr val="0432FF"/>
                </a:solidFill>
              </a:rPr>
              <a:t>denomfind</a:t>
            </a:r>
            <a:r>
              <a:rPr lang="en-US" altLang="ja-JP" b="1" dirty="0">
                <a:solidFill>
                  <a:srgbClr val="0432FF"/>
                </a:solidFill>
              </a:rPr>
              <a:t> 0.167 0.714</a:t>
            </a:r>
            <a:r>
              <a:rPr lang="en-US" altLang="ja-JP" dirty="0"/>
              <a:t> firstly.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The output is easily understandable.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You gradually increase functions to use </a:t>
            </a:r>
            <a:br>
              <a:rPr lang="en-US" altLang="ja-JP" dirty="0"/>
            </a:br>
            <a:r>
              <a:rPr lang="en-US" altLang="ja-JP" dirty="0"/>
              <a:t>  such as options and other commands.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The necessary functions are abundantly provided.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Online manual is provided : </a:t>
            </a:r>
            <a:r>
              <a:rPr kumimoji="1" lang="en-US" altLang="ja-JP" b="1" dirty="0" err="1">
                <a:solidFill>
                  <a:srgbClr val="0432FF"/>
                </a:solidFill>
              </a:rPr>
              <a:t>denomfind</a:t>
            </a:r>
            <a:r>
              <a:rPr kumimoji="1" lang="en-US" altLang="ja-JP" b="1" dirty="0">
                <a:solidFill>
                  <a:srgbClr val="0432FF"/>
                </a:solidFill>
              </a:rPr>
              <a:t> --help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Demo is also provided. </a:t>
            </a:r>
            <a:br>
              <a:rPr kumimoji="1" lang="en-US" altLang="ja-JP" dirty="0"/>
            </a:br>
            <a:r>
              <a:rPr kumimoji="1" lang="en-US" altLang="ja-JP" dirty="0"/>
              <a:t>  You can try </a:t>
            </a:r>
            <a:r>
              <a:rPr kumimoji="1" lang="en-US" altLang="ja-JP" b="1" dirty="0" err="1">
                <a:solidFill>
                  <a:srgbClr val="0432FF"/>
                </a:solidFill>
              </a:rPr>
              <a:t>denomfind</a:t>
            </a:r>
            <a:r>
              <a:rPr kumimoji="1" lang="en-US" altLang="ja-JP" b="1" dirty="0">
                <a:solidFill>
                  <a:srgbClr val="0432FF"/>
                </a:solidFill>
              </a:rPr>
              <a:t> –T1</a:t>
            </a:r>
            <a:r>
              <a:rPr kumimoji="1" lang="en-US" altLang="ja-JP" dirty="0"/>
              <a:t> (1 is changeable.)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0C0A98-DD67-A1A8-1A91-00E1F2C2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064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2B3D01A-1835-ED41-ADE1-9546CCACB99B}">
  <we:reference id="wa104381909" version="3.1.0.0" store="en-US" storeType="OMEX"/>
  <we:alternateReferences>
    <we:reference id="wa104381909" version="3.1.0.0" store="en-US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frac bevelled=\\\&quot;true\\\&quot;&gt;&lt;mn&gt;355&lt;/mn&gt;&lt;mn&gt;113&lt;/mn&gt;&lt;/mfrac&gt;&lt;/mstyle&gt;&lt;/math&gt;\&quot;,\&quot;base64Image\&quot;:\&quot;iVBORw0KGgoAAAANSUhEUgAAAWEAAACHCAYAAADHlej8AAAACXBIWXMAAA7EAAAOxAGVKw4bAAAABGJhU0UAAABgjZbzxgAADflJREFUeNrtnXGEVdsex3/GyJVxn5ErYySSZCQxritJLslIngwZV0ae/knyXIl0U0mGKxlXRmQkyRiSkYxEruTJc0mSjAxJRsaIbkYyrktv/d5Z8+55p73P3vucvfbea83nw8/rqbv3+Z691+9899q/9VsiANAKfzNx2v4vAAAUzFkTn038bv9MMgYAKNAF/26T8GeSMQBAOS44Kn7i6wEAKNYF17thnDAAQEku+CxfDwAALhgAABcMAAC4YAAAXDAAAOCCAQBwwQAAgAsGAMAFA0DxbDGxER24YAAonl4TcyauogMXDJAnnSb2mbhoYsrEaxMfTSyZ+MPEJxPzJu6YGDOx38SqFfT9fGPisIkFO4C3oQMXDJAHfSbGbbL9nDE0Od8wsbVCep62oCNrPEYHLhggj8fRyRwH9HUTa0rW9H0BiUvjEDpwwQDtoFMJHxwMap1j7C9R16MCEpc+xnegAxcM0CqnHA/uRRPbS9C1rSD3eB4duGCAVjlf0AB/b2J9wdomC9D1p4l16MAFA7TC0SYDctr+vTrY+ooH/fNmE0NSewH3McNA/61AbRsL+nG5jQ5cMEAr7IhJvpek9oIuLatNnJP0lRRDBekbKyh57UIHLhggK10m3kS41M1tHFPnLedTDPYnBejTutc/HD+6vzVxAh24YIBWuNxwM2pNcB5vxftSTk+4XhZ7oeF8M55ep1B04IIBGhJl/Y14Iefjn0iRhA861KfTI42ldj7WvoaiAxcM0MBU3Y045uD4qyS53njcob7GH4E34mftayg6cMEAdWyquwkfODzPjYQkPOHovJqk5hrOdczD6xSKDlwwQAOj9ibUlzEulxMPJyThSUfnPdxwnnnxs6FQKDpwwQAN7uqdvQkHHJ9rX0lOeKbhPKc8vVah6MAFA0QkxlsFnGt3QhK+WEDi1yqNrz2+Tr7rwAUDNKC1wYMmeiqQhAcdnPNxwzlGPL1OoejABQNUyM019hvuzvl8Uav/NHntNfGVR99bKDpwwQAl0+zFnIvpkOkE5z1r4qbUXnhtqfD3FooOXDBAyVxpkkjy3nFjs7TW0W3SJrOeinxnoejABQNUgJdS3CKNa9J+DwXdNkgXR/SW+J2FogMXDFAy/U0epbtyPpf2v/1T8m1oc1+K7ygWig5cMEAFmJDobXM2ODjXRXHXYezfUtyuw6HowAUDVNAFLzhKAlphkaWhfKuh/ZU7HX5noejABQOUjE41vIyYgnDVtvKkFNPsfLnXcg86cMEAVaaxvGpC8p8Drme/Pec9qS1w0EqBTw4TmPbb2IQOXDBA1dBFBHcaBvmBEj+PNrrRGlpdlTdik1teu1MsFJjAQtGBCwZwyDr7iFt/88/ZR+yuCn1ObV6kS6l1R5E0WzAlOcm16MAFA5SN7sS8KM0XEpyU6rVg7LBTAI/aSGBPpPxlxKHowAUDZET7QjzPMNBfm9hTUS3fmvi1xQR2Ex24YICi0NImXRr7rA3XNS7VbUz+d/tjkVXTQXTgggFconW/v9iphTxeCOnb/28qqlU31rwi2Xs3dKMDFwyQN+p6Z8VNidSzig94dZOLGfRcQAcuGCBvJuwA1pVcSw4S8Z2K69dObwsptSxWeJolFB24YAA7QLW2VBuMa79g3VG5lfnH5RiuuN5NGRLYMDpwwQBlofPGoxkffZd3EK56eZTudJGmu9kkOnDBAGWjm1GOSLaWjMc90JWmt8NHdOCCAaqCLrV9lTIJz3ii6UUKLRvRgQsGqAprJH1NsQ97pe1LoWM/OnDBAFVC+xKk6W9w3BM9LxN0HEIHLjgFWp6p5YBXPR/foegInt0pkvAtT7QkzamOogMX3AR9Z3JO/mrgv+jpmPZFR6d98tNda6akVsm1XHKr3Qg/WZOo5bJj9glwlQTK3YRB/8ITHUm7IY+jAxccgXYTPGPig3xZl+0Tvujos/dwK+sbNDlr6e1WCYwdCcKXPNLyLoAk7JMOn12wLh8/LfFL/n1Jwr7o0B3GJyW/BWXXpfZuKxiSFnV0eKJjKpAk7IsOH12w1r6fSPih8yEJ+6Rjf4RDzyO0N3p/KEn4WoJYX+ZixptoGPPoevigwzcXrPewvmRO22y/qknYNx2nxO2+jKpvewhJ+GAgSfhYEw0/enQ9fNDhiwvutN/ZfAuDW9DRFuelmA1ydSpmve9JeCCQ6YjhJhp+8Oh6VF2HDy64w/6YzbXhsAQdLXM05vPoit1p+/fbGwye/llfTA9J7QXcR8m2U7nX9EoYL+aaJa+96FgRLliT1hETb+oG/b/sFM8lqfXM9iEJ+6xjR0zyvWRzTVr0peM5SV9JMeRzEu4S/0vUlH800bEWHSvCBc/IX/vz/VOiNym4JtVPwr7q6Kr74ah3qZvbOOa2lNMwT3xOwqvF385d9fwsfpcb+aCj6nPB6pz6Ev7NWg+SsK86LsuX1Tx5TGf2pZye2Cie0mw64rhHOuLqEG97dj2qqiOkHhEz4neJWhV19Inb3WBOSHj7Mf6PvU1EfeeRjrgtn454dj2qqiOkHhF3AknCVdJRX9/uopRSX9wl1RuPi6fEvQia80hDj8S/jV2LDlxwk4ThcxKuio5Nded84PA8NxL0TviahG/GCBrxSMOPMRrue3YtqqojtH7BJOF8GbXneytulxMPi9+7z8QyH+O8fCqAjpsb2+XZtaiijhD7BZOE80NfvC0vnx5wfK6kntteOuHdAcyt7I/R8NCza1FVHSHumkESzj8xFtH2Nqn97kUfb8aHMReux5PP3xHjHtXJ93l0HaqqI9RdM0jC+aG1wYMF5YykJDzo240Yt1z5WA7H1trjnRJdZJ4ncevTT+V0/FB04IJJwiHQbDpC+w1353ESHfBarK/bkugkdK8jMfph30QImW7zuIfly3XuS/ZmyXvJ7c6YizGdw7FD0YELJgmHRLMXc21Ph2iXpNsxj6NTDh5JpyPOpX2F23mzOSTJxdS6wei3OXx+fWm4EHH8p/bxSNCBCyYJB5eErzTR2vaOG2cSvkxNxjrpnEdbyahaOy0t2dDmce9L+q5H59o4T2+Mi3+e07RBKDpwwSTh0JJw3Ea4uRQSzKQc9PrvWi1X0k0Ao/aUm5V8ytGyds//VbIvQNge4xwf5TUfFJAOXDBJOKQk3B+jcTavp8b3GQf+Xcm2tYc+Ykf1JL2d46B/Kq01ZD6a4tj6JY/YJ4KoX8HOHC92KDpwwSThkJLwRIS+hRye4FN/mXGhCUO3Sd8jXzZI1uoHbaLxKmb6Ie8G4e1sZTJr/3ud11nuuqT7aOnb0Mv2Zmr8b7RA/ICDix2KDlwwSTiUJNwfk4C35XmSASlmKxD94Lo762oHX1SnfZx2rUFd5KjDx/ZQdOCCScIhJGF9enwZYXactK0843DA66KMQwU87qrru+pIg95Q2p2/iOXUoejABZOEfaexkmtCHFcODbQ4Jxn15et8r9a7ltF9Sx/Hr0utgLodHdrIedJOnXSiAxdM8loxSViNUH2rzrdFT9vpdiDaP1bLye7ZeUMdyEt1of9fm+/ctQNc538HpVrd5TXh6Hyovoy6ZX9gPjTo+CS1F1u/2Zvqqk1WW9GBCyZ5rcgkvM6Oo8bWuiel/Pp5AFwwySvoJHxUol9g11ciaTJexbCFkFhJLpgkXE30SfO5pJ/i0xW+exi6gAsmCaOjdXSaT99bPZPW37eM44oBF0wSRkc2tO73F8m+SC0uHkv5S/0BcMEk4crrUNc7K25KP9VNdzOkARdM8kJHPBP2My1XeuWdiO8wpAEXTPJCRzZ0Pld3a9Y+3dovWMtyX7eRiIcZ2oALJnmho3103nhUmperRYWunfiK4Q24YJIXOvJBW/DGdR6Mi+MMccAFk7zQkS9bJLojZFzfdQBcMMkLHTmj26+lrSnewlAHXDDJCx35ow3J5pmSAFwwSRgd5bE7RRK+xXAHXDDJCx3uuJug/QXDHXDBJC90uGNHgvYlhjzggkle6HBL0qKODoY94IJJXuhwx7UE/XRXA1wwyQsdDjlIEgZcMEkYHeWRtEs90xGACyZ5ocMhvcKLOcAFk4TRURpdQoka4IJJwugojdVNtE8y/AEXTPJCR3nTESxbBlwwyQsdjtnbRPt3pADABZO80OGW4Rjdc6QAwAWTvNDhnpsxuke4xQEXTPJCh3uiWlrqDhzrucUBF0zyQodb4tpZjnN7Ay6Y5IUO9zyM0dvD7Q24YJIXOtwSt1z5GLc24IL9IKkh+CI6MrPTxM8mrkqtaqHX0Xm6TbyJ0DrNbQ24YH94GUgSroKOThO3JfoFmTr1vpzPNx1xLu0rvIbbGnDBfrDaJohmyUv/vgMdqTiT4jNclHzaSt6IOP5bExu4rQEX7A+HJd2W6d+jIxUzKT+H/rtdLZ7j65ipl1mhHA1wwV6hXbdepUwaD9CRivcpP8dyaDLtz3D8IamtgGs8jk6BdHNLAy7YH9aaeJQxYYxVcFqiajqmMn6W5Xhq4qSJPQ1TFfpnrX64EPNDo9MPP3A7Ay7YD9Qp7bNJ6GOLyUJf+pyLSBboqDHQ4ufJGgsmTkttLhwAF1xRdBv0efuIvOQoGSzZ4+t5DqDjv5wRd8lXF2UckloVBgAuuOLsLsiVLccwOv7PET/N4bNoWZ3O9x62Uy8AuGCADGw2cURq5WT3TLyzUyhLdfHROnB9Sac7YOj876CJjXx9gAsGAABcMAAALhgAAHDBAAC4YAAAwAUDAOCCAQBWIKdxwQAA5TrhsxFuGBcMAFBiMsYFAwCUlIx/wgUDZOc/xn7NJDWXz7QAAACXdEVYdE1hdGhNTAA8bWF0aCB4bWxucz0iaHR0cDovL3d3dy53My5vcmcvMTk5OC9NYXRoL01hdGhNTCI+PG1zdHlsZSBtYXRoc2l6ZT0iMTZweCI+PG1mcmFjIGJldmVsbGVkPSJ0cnVlIj48bW4+MzU1PC9tbj48bW4+MTEzPC9tbj48L21mcmFjPjwvbXN0eWxlPjwvbWF0aD4M4YoiAAAAAElFTkSuQmCC\&quot;,\&quot;slideId\&quot;:261,\&quot;accessibleText\&quot;:\&quot;bevelled 355 over 113\&quot;,\&quot;imageHeight\&quot;:14.594594594594595},{\&quot;mathml\&quot;:\&quot;&lt;math style=\\\&quot;font-family:stix;font-size:16px;\\\&quot; xmlns=\\\&quot;http://www.w3.org/1998/Math/MathML\\\&quot;&gt;&lt;mstyle mathsize=\\\&quot;16px\\\&quot;&gt;&lt;mfrac bevelled=\\\&quot;true\\\&quot;&gt;&lt;mn&gt;355&lt;/mn&gt;&lt;mn&gt;113&lt;/mn&gt;&lt;/mfrac&gt;&lt;mo&gt;&amp;#x2248;&lt;/mo&gt;&lt;mn&gt;3&lt;/mn&gt;&lt;mo&gt;.&lt;/mo&gt;&lt;mn&gt;14159&lt;/mn&gt;&lt;/mstyle&gt;&lt;/math&gt;\&quot;,\&quot;base64Image\&quot;:\&quot;iVBORw0KGgoAAAANSUhEUgAAAyIAAACHCAYAAADqdO2eAAAACXBIWXMAAA7EAAAOxAGVKw4bAAAABGJhU0UAAABgjZbzxgAAISlJREFUeNrtnQ+kVkn/wL+uXMm168pKkkiSJJG1kiSSJLkiWUlWvJJkrVi96U0SK8lKliQrySVJkkReSZJYyVpXIllrJdEvrySJ/T3ffeZuzz33/JlznjNzZs7z+TDeXlvPzHfmnDnf73z/jAgAVOHzTjtk/hcAAAAAAMAL/+m0vzrt/8yfMUgAAAAAAMApnxsD5K+ehkECAAAAAABO+U/CCOlt/2Z6AAAAAACgbtK8Ib1eETwiAAAAAABQO3nekP8wPQAAAAAAUDd4QwAAAAAAwDt4QwAAAAAAwCt4QwAAAAAAwDt4QwAAAAAAwCt4QwAAAAAAwDt4QwAAAAAAwCt4QwAAAAAAwDt4QwAAAACgFSzrtEXIEQV4QwAAAACgFczrtD867SxyRAHeEAAAAIDAmdFpmzvtRKdd7bTnnfa209532odOe9dpLzrtWqed6bSxThseoPn5otN2d9pLo8SuQI7gwRsCAAAAEDBLO+2cMTj+KtnUQLnQacsDkudRBTnKtvvIEQV4QwAAAAACRENzxmtUan/utNkNy7TOg/KubRdyBA/eEAAAAIAA0bCqNw4UW805WNmgXHc9KO8a0jSEHMGDNwQAAAAgMA46VnD/12mrGpBrhfjxIhxFjuDBGwIAAAAQGEc9KbmvO22BZ9nGPcj1sdPmI0fw4A0BAAAACIi9OUrpDfPf1ZPRWwlL/7yk07ZLNyn9bQll96FH2RZ5MrCuIEfw4A0BAAAACIjVGQbISekmrdsyq9OOiH2Fre2e5DvjSYFfixzBgzcEAAAAIBBGOu13me6tWNLHb2oewwsLhfcXD/LpvRgfxG0Y05+ddgA5ggdvCAAAAEBAnE4oZHpnSB3VkvT+EZtQrUWO5TuW6G8i0nVqixxNgjcEAAAAIBCWJpSxYzX//gELQ2SHQ/k0VCxZhjjGuzHaIkeT4A0BAAAACIirPcrYGQe/PyzF95Gccyhf0hDSELQY78ZoixxNgjcEAAAAQmKZuI8MCpbFPYrYbYf9XCgwRC456lcV9T8Sfe2LcJ3aIkeT4A0BAIBR6UZ+nG2hbP9N+b6xHmEzz+h3gyq/nDIPqiYoz3bYz84CQ2TcUb+7E/1o8vxwhOvUFjmaBG8IADTFjE7b3GknpBuF8Fy6+ZNaXVILkLwz+/o16UYmjLHH185n0q3oOZm3+r+Wybc/4/vGeoTJF0a3e2nkX+G4v2Gzr/xo9pkXZt/5YPYhnf9HRh//rtO+9DEJesr+ykzARsd9bZZmPCITiX4ORvrAtkWOpsAbAgBNoDmY58S+nH1vUwVBowmWM419oVVBD8v0EPE2Kb5LjFIZgyES23o8EvfXJdx3OH41KC5KtYqrmgJw1BhNTo2Dyx4Wcn2BsCc8GD9vjQUeG22Ro0nwhgCATzTcYrxGReVncRu10Ea0wMuhTnudMadtMUT0UPlxzrPDelRnnfi5t81F4SHNObmZ06caghrKd9usycecv/vOGCQzXVilWzttbgCGyFYHfd5P9HE80k2mLXI0Bd4QAPDJmBQXaKnSNI58JdNbiCpLWtzlVcF8tsUQOV4gJ+tRnbsejJCXUn/hIQ2tSvOAPDZGz0jKv5kM3cozXp512lexvih5oVk6WaM195d2S7y+rJtcWHQOaYscTYI3BAB8cdCx0qLK2iqmOZVho4C9KDGXsbPKQk7WoxorxI835GjNRt+VjH72l3yunkr2xde7Y3xZ8pLVXYSG3ShYeJ3gi2YylwU8b22RoynwhgCAL456Ulw0jGIB0/0PWgjg2xIKb1sMET3Vfh6gIdKW9Rj38C6rUj+/xufhXkY/Wyr8njoI8jxCh2N7YX7KEabuRLwlFTf2caPQzw1kztoiR5PgDQEAH+zNUTRumP+up4y9lbCGzT6/XbpJ6W9L7PUPmfK/w1m0jP0fUt27FDPnLeVkPcqzyNOhwpWaxjucYzT043FR4+bXnPF/F9ML80T8XWR4voaHQ6skaEzjvAg2mdDlaAq8IQDgg9UZBsjJknuvJvNqOVPbClvbB9gA2SPdij6Tc33P6BM65/cHwBAZK6EHsB7lOePJEFlb03iz7upTj9mMGoyydzkybIvhhVkp2WFFIzX3NV/yM/+ruM1u1fiwDJocTYI3BABcM9KjgPV6K5b08Zsam24T1vLLgM75RI/8GveeVlrU5iAvVkNE5X0l4RgibVsPHX+VUrdl9DG9u+9ATePdndNXXRdfHyxYt+Bvhb8k6VUCFjro64TDh+eBuL9wpm1yNAXeEADwwWmZ7uWvowKO3j9iE6q1aADn/IiZnzzmtNgQSeaOFhklrEc5jiXGNRHws6B6dJa34oPUd9g/XHA4EnSo6MoMI8SFIjwq5WJsqzZ1Nc5wOGdtkaNJ8IYAgGuWJvaWYzX//gGLfXwHy5DJRAsNkT0JGc5LcVEb1sMeDY9Mlt7eFfDzkLf2V2ru63DB+gWZL6KWWDI35KnDE5zvxU9M36T1Nxc5ggRvCAD44GrP3nLGwe8PS/F9JOdYhkyutcwQScbqPzN6ViyGSAzrkTT+NexyKNDnYU3BfNZdYld1xbyUAd2rgrt0NflyXJL6c0J6GTN96mUsmhz1WvITbPptGuO3GDmCA28IALhmcc++ctthPxcK9u9LLIWVoRi7IaLK8EOZmmewKkPXCtUQCX09dI6TFb/2BfxMFF226OLQ/05Bn8dCmZyZCctXFd0ms+r1VEnv2NDb248bBb+uRKSXHpX4tsjhErwhAOCDUz3fN5engDsL9u5xlmIgDJEjOQofhkg9JJO+X8jUctshUXS9w1tH/X5r0e9I05MzP2G1/2UszO9DGFzC8l0v3UTDspfupHkU5iBHEOANAQAf++5kgvBGx31tFjwig26IfCnTq6UNYYjUTjKH5WDAz8QPBXN51VG/yyx0yf1NTsxe8yDlXbb3fYAWpr7QGg51V6or8boxzESORsEbAgA+mDQOLnvoa33Bnn2C5Wi1IaLJ009l6olzMnoBQ6R+g1/n+bOAn4un0lzuWFGqwKOmFvDXEsquXrCyIeCTh/9WVOIvIkej4A0BAB+od19DZH0U+igyRLayHK02RM4mxrwn5e9giPRP8tLF4wE/Ewst9LidDvu/adG/l1B/Lfuq8XSPpfrpu1psocbfbTEGU1mZdiBHI+ANAYA2kheapTmCo0xRaw2RTYnx3sz4exgi/bE6ZSzHzfyHGCHytYUON+bROPZeylfvBflRumFWdSRJqxX6RaCbgLpEfyopz+sAPwxtkSMPvCEA0EbyktUvMz2tNURUL3opUwvKzMEQcULR/GkYlEaK6OH7sgDm8YyFDrexoT1pst1w0fFuKY5Jq9oeB670bpH83Jdgy5e1VI4keEMA2sEVIQk7Sd4h0nKmp7WGSPLOjbE+FGnWI5ui6lNZB7XjRi+eG+A8alvvsP/NFv2/Fwf3r1wyD8lb00Hdxsi1wDe05YnTiaKXaRg5vIE3BCCdL82BgoZ0vDF79wfzZ/2Y6U25SwMab6+n/SzL9zdPhIsMB80Q+Uam354uGCJOOF+D/qrJ2XoR4jxPY7bJyXZpiNgab14OSlRJ1YQUjaNTV41evPS8j8XcGfimtriEEr8TObyANwRgOuvNx7HMh3SXNHuDcLIs5C6W8e9Q6KxQkRGmp5WGyEKZGrnw3GKtMUSqoddNfJT6DtT1t2512lrH437bsCEybDkf25vePE9JuTCgyctjQi8du9rywR1HDi/gDQH4hCosl/r4kD6TbiJkExxIjGUTy5m6li+NsgrtNESS1ZtWWfwbDJFqnBA36QbaHnTaCkfjtolKcn2/kY3+eDSEh05rMB8vaXF+F8Hm9r2FHG+Rwzl4QwA+oYms/VQx7G33xH/I1i8y9WRxeMDXc2WGEbKCR721hshBqZaniSFSnlGx8yz0205Kt8psndj0u8Xx/NnM3YWQXi51uT+znLyJSDa43yxkWYQcTsEbAtBFK+w8qfkDqsaAnhjO8jD+RYm+Hw74eo6krOfTSL4pGCLVWCFTD201XNI2VBJDpDw2B7F1Nd3P6kxq/2DRp2vPtk3l3OByv2eL/Wndsgg2OJuqAWPI4Qy8IQCfqHp5qe0FtJsdj/+kxFmxzxVJxfKSkBPSZkNkOGF46s3Vi/t4XjBEihkz86aFPO4bxbroxvB+2p9S3yV/NuN0vYf+aTGG2yFuCho68ELaEZ4lUnwCuQs5nNEmb8io2TRirxLUFjli46j4OdUbl+x7DPo9pEq6+VcO6FpqjuS1hPKyjUe89YbIj4lx7evTcMUQ6c8o1MPwrdJNLVBDxcYDYdNe1mSM/C7N5/fetpQ3SNZbDD6WS5qKXHunkMMJbfGGaA7VkR4l7H8SJ7HIoXG6erJ/wnwQn8uncuQfzCnTC6MI6oVRYxJ+noJ+MD8WnEhp5TsN6RnqUfy3mzkoWzFGTw3/VbMMpxJ9/DagSrNW8HmYmIs/zP6MN6S9im9SJ7pV4TcwRNwyZNbptNgdphd5Rvo90Llu0c+vARgir0LeHIomMZYPUVEt5XPI4YTYvSGqVOj9DW8knsu1YpZjqXmGq9x/pAaKJtyFenHcvZw91CapeYGZm7Lzckfqqdz0ZcpvfzuACvNeya8y+doYJIOewN82xXc0odi+qqikYoj4NUr0kOpuH8aIFubop0Lsz2KX4zfD4TzctBjDm5AXcrUU38gYC69aYIjEJEfM3hBN+j0k2UlesRgiscihl0uNS32hSbr5zw5oHbLyu25W+MipsXa/5HyoN2l/H+PXBPvfUz5cg3T6r2v4q5TL19mAfdEaxfey1JOPiSHSDHqQUjU/72If/e6w7MNlfu8NidwjIlJ88eFQJA/i1ZYYIrHIEaM3RJXCAwXGXgybcExyjMl0T00dTUNlQslf+CVlfHpK18+p+X4pX9LygZQv9ZtVavjwACjHekq5W/ortXxO8I7ErvjuSDnocKUUsh5u2SLVLvPeUbG/JSX2iSYNkZehL9z5AgFi2WTzwhrORPQixSBHbN4QfYa18IJtTGmom3BschwUt0nbKt+qhmX8KmPTryOZXMO1bleYl/Pm3xaxwRh0aRfattkbogasJiW/ruk5VA/WF9gaUSq+8xMHJc/7fPYxRJpHIwV+kvI5d6MV+3tm+fuuDvVtDJG7oS9akWspFkNkX44MMcU6xyBHLN6QGWbOyia1hbYJxyiHrwpSry2Vbp8HBztq7uObCkqzxiVrDuDXPUbRkDnB09+7l/Nvv2mpMqzej6eOnsPHfSgyGCLN7VV3pPzt6RgicbBF8vO96iqze9zy913tq7cs+r4e+mJtlHaEZu2U5i6UGSQ5YvCGDBmD7g+pftIuyFGZvTnK8Q3z31clDjmGjZKsVaQ0Kb1MWNLDBtcnGXb2wFFfakzUmWeTl/zeVi6Zd2KyQlvdc3dNICbF90BNiiiGSLhocZOXJb6XVQ7eF1j+/hNHMtocUF4KfaHmSTuS1fMU+E3IURshe0NUMdwjnxJvVfHVk189tdaL2u5LHIZIzHKszjBATpq9xhZ1rx8poTBub0DWNSnjWOPh4KhKDLStd2n+gCnIqngsNnvrTmME9zO/O7E5olB8tdx2750Uj6WeQ1cMkfBYXMIYqfr+XrL8/b01y2abo/Jj6Is0IvGX71W+yZFjDnLUQujekAn5VJJPk33T4rbPS/iGSKxyjMj06ksPzWZZlRWWJz6/NLBOyRyYB5761WIFx6T83SNF5ZHXoS//g+aRnJJyoR2T+TUzmb6gFV81PnsrpL2X+m7axhAJk9WW+2XVywcXWh6aqTd2UY1yXW7LAcksB4vSBD+05IUKWY7Qc0P0BL2oatCcCAyRWOU4LdMrhdRxyrhU7EK1FnmW90qi/92e+9d5uVeTETImkIZeEnq8pNH3HdMWtOJ7Uvq7PR1DJE6+FztDoSqHLPcHPeAf9STPZAu+1Pi8lmyoWfHTVyJ7WUKVoy23qCsTLdmEQ5JjqdQfb93LAXFXgrEqzxPKfFMn4RqWZlO5JesEf41AEctKzPEE0xWs4rtW+r89HUMkXn5zfKBle5eJes+rVtrTO7QulNzngy86tSln8F9F9IBlVUPZE9mLEqocsd+i3su1lmzCIcnR+2FzUWZaN9Ki+0h83rOjnp7eU/LLDT8LOp5d0g2Fs62qpXHDVHoqpwDY3jmyjOkKTvHVZ703dFRzouoOd8YQCZvNFu/uWJ97xBPLPUKL0Gwp8dsa/qXevHcytVR8UT9PY1iYnTmTFAtzcz62c5Cjb9rkDWnTJhyKHIt7+rztsJ+iUyCflUGSuXUhlbxV75SGCVw3xpvuH+qxeWWeGS0Fzb0X1dB92CZnifCs8PaqZELxVgd9YIiET5GhsKsGPW5C7L0Vj6SbxL5cPoUyD5m9Rg0nvVz2fsa/22bx+xdiWJSLGYM/HtGD9W2GDLcie0FClaNN3hAMkfo5Zfr705wI+T40aSKnbZGZ/8m2QGBQWG/x8b/MNAW1V23zpJxhiIRPUW7FqRr6UO/bTXFXZl1ziTVK4IjF343i+oq0052PkX1Ys6zPtZG9ICHK0TZvCIZIvejJzSvT30bHfRW51S8JgB+uS3FCKoSxV+kJde+FoJrb9RmGyMAaIkUlb+sM8d0j5S+jzWv6fPUWsvnF4t/MDn1B1kvzsdb9MibtuJgrVDna5g3BEHFjHPg4AS46iT6Bvlcb38knbw9hRtNZXfAsvmeKgtmrkgnEqx32hSESB6/EX66hekfUc1H1YmJ1Fvwo0ytpzrf4t/djWIw7GQ/g3EgeJj2NTfMifJTi8qfIUUwbvSEYIvWiuRJbPe0ZRYbI1oDXSu9DOWYUlTdGUf1g/qzreDiwPeupxHkw5ZOiiw+HmKLG96r9Mj2kxSUYIvE/jy73u1Vmr9f+NVflnfkOfDR/Vu+JhuJryoTmjazM+S2b8r3BHyJtzBh4HTW19W4SLQnpOiHyaIYMB2v6/bbIUZU2ekMwROIlLzTrg4RZAUovCbwv5RIXdzWsxCaLZnyLHp1K0aWiw0xR43vVDXEXp++ybeLb4ZRzObKfiUSGX6W4MmKlIkdrjMV+VrqJmfMcCZAsY9cbf9YPeqFX0v303jz0db9YayQ7hk6Qo2/a6g3BEImXvGT10JKDZ1ooqnlN76xoKsnwX4mxbEaPTmUHhgiGCIZIlOzLkT2Gg5dVYpdPUooZMv2W3kmLRh+YpR5eTnUz95PUst1iYrQG+5c1jF8T6dPqJ+tp4kifv90WOfqlrd4QDJF4+SlH1uUBjVP30Qc1KST3xH/I1m2JLNmxITYKoVkYIhgibTvUiqHK1CWLZ6h0kaPDUuxiOVHTCUtaLX4tu7mwz9+9VeIlO9JHP+olSvPmqJuqjhCqtsjRD232hmCIxEtW/feQchi0Gs8vUq9SMrn/z/Iw/rky9aLGZ+jQuXs4yeoYIhgi7TJENgU+9gWJPTrrsLw0tpefTEj1Uq76gUwrOfhU6inV+6bki6aVLMrGr6k7Ks2DcFfqiw9vixz90GZvCIZInKyU7FtjRwIa53Vxp5yo19p1mFSyLv1pdOhMRoTyvRgiGCIx8k2O7KFfgv2TxfNTqXBL2TrD1yU/mz6JhhullQ67UqPi+6jCy6Zy77Xc8I9nWIF6GjqjxkVuixxVabs3BEMkTtJc0WrMLwxojN96UlLGHX0sZ6UckKxDh86drxAu12SvwhDh21GOHyKVe7EUe0Meunoo8iqsaAmvDTI1bEv/rPGrWi7ymaSHYtUdB3ewj5fuqfn3vVfczzSnf6fNw5H8N1oHepuDhW6LHFVpuzcEQyQ+VmYYISsCGqMaRO9y1kK9nbvNh2Ryb5htDomuWnxc0g4//lWzDElvyB/oz7nkhWZx98pg7lWU742D8Qy5rwQ+bhuPe+X85Y3ix8rWj/chcRNrPMN8bF3LoB/sU+IuhKktclRhELwhGCJxoV7EJykG/6JIPhA6dpsL1DQ89lyFfeSO1OMV0oT494nfPoz+nMumnHX5iunBEMEQCZanGXLvCXjMmy2+Bz/128lhcaf06sdql7gP/dHT/7OOZNAX46TUk88yKHKUZRC8IRgicX/YL0lYOSHKqpx9t+xY1SC4X3JPeSvdi9uqMppi7Om9LF8I5JGV8IonCUMEQyRc5krN9254YESKb2bX4kef1dGZekaq5CikPUTqYtrd0MRqaNLP5mPWjxz6gVUX2tfSTP5EW+SwYVC8IRgicaCHAddkajjptkDHelvqL8G93+wbZfaZB1K+1G9WqeFT6M6FXMxYh+NMDYYIhkiwZOXy3Qp4zEXletWIWl13p0uk6yLSUrs3pZtHoB+l9z1N//8L6YYEqJKr+SCaKR9SyIIq3ZvNxnzZfJzfJOSYvNb+oXk5zhqFfTlyeGVQvCEYIuEz37xHyVPm7yU8b8iSjIOHOsKlFmQYOUXtvNh5XNdKegnxN8LdITa8yFAIFjA1GCIYIsGSVaV2baDj/cZiz9/PFgOxM0jeEAyRsNkr6UUdepO01SAJ5dbqtOor+xx8iMpWVlSF+Lo5DJn0ig8ZJVlDivLy4A6wJRayXsK/04a9CkMEQ2QqY5IdRhsimnj+TooPngCiZ5C8IRgiYaIex1+l3J0aGwIYd9KjMOGoHzUmxsV9EY1HbIdW3Ml43+YyNRgiGCJBMiTp3hA9tFka4Hg1MuCFFF/lARA9g+YNwRAJBw151Dy2x30oznoC3ZR3ZKnUdJFUCTYaI8yFEaIhZYvZEq3WIG3+9nkcg5YOPmMMYQ0N1vBtDQdeyF6FIRLZemgV1zXivjjG0QxZDwb4HOlcPCtYoxsSbs4xQCkGzRuCIdI8ei/Ij1I+3Cir3ZdmKjztlellhX2gifyaE/hR4rpEzSWqyPxglPGdRlF3waik59Xc8Cjr6px3R9/59QGuz3XBEPmL9ZiCHkIlK0G9N9+1TQ72h78afm9tUe/3k4L10UIZQ6iv0AYG0RuCIdIcuyW7fnu/7bH4v5MnWcnE9yV26pG5V9P8fR3pu6wnglckPdziqtQfcpGmaKqHyldy/1wLA17f+9A8I08EQ+Qv1uMftlvu6V/W0Jfmxb2U+isbumChFHu8j6K6QpsYRG8IhkhzXDJjmqwAWLcxcs2zPI8ljBr0+lF/VnHO9AO9LuJ3uej+LV2XE1JP+N6FlN//07PSf8ZyXS8EtEazpNh7p/+9DSe8MRgiIazHrRJ71JE++lHPaJoHU/MRQ7snSffhVznzoEnr2wSgRQyqNwRDJCxUQdS8BHXF7zQKVD85EDs9jr3XmLrb8Dyq0qCX1j4U+6paZyX+SwsnLOXVv1e1PKdeEpYWyqLePd+lev+0lPddQGu023LM6yR+YjBEQliPNyX39f9WOOhZJemeEN2rRwN7bg4UGIfqwVoqAC1jUL0hGCJxoHkkpyS/lG9a0yojMz2Mb6aEW/JWP1iHjPL8xnzg9FLWV+aZ0RCytlR3KptndN08W7aotyntRuMrDSkzZS7XDaHEtYa+2HrrbmOIDMx6VLm4W9/1vZYyHs9Q7LW4SUgJ3uqxuSPFBVlmobJC2xhkbwiGSFx8lvNRyWo+cjVU2e+90PRLtpUg34G8MsV6H82GhMKuf9aqWMcyFDb1SDSZT2NreIUQ6qQn2HdLrssZiTtEK2RDJKT1OCjVvd5Pzb9f3jM2PRjSEvCnMw6v9BAmpLCmIbP/vM2RU/ef9QLQUgbZG4IhEifLxP4kb4JXfGDYKO7vVpnMpVEvU9Mnkz9L2N6FUaMQnilQsoruCDqSYiRiiLRnPWZUMIqqNDXIT0lYoVg7Cr5lb818x/bsA1gz6N4QDJF40cpEtneOLONVHxgOiztFRsMmdkk44RyLpPimZVW+Vngaj5YS1nBI9dS8d7QG783vaz+hJ+s2bYjEtB7qxTjraIz67Tsp/nO48mTVsLKnBfOqRhOXokLrGXRvCIZI3MyR4ttmmyilC82inpEqcedp74zmf+yW5qqg2ciadbqtRspWj2NZL348Uk0Uo4jREIlxPTTESj19H/oci74T49INnQzh4GDIrMf5gsOD36SbYzgqAAMA3hAMkTZg87G9zOs+kCzptD3Srb52U7qx4ZPloifbW2PMXjeKyzGjvC+KSE4tGaynyS+NTPq/5yKTAaAXNR40jOy42b/1YOFN4t1VhV69MQ/N9++sMTyWByLDUnOIMS75oXCPzL6zgmWHQQNvCIZIWyi6Gfg3XncAAPDABskOhftovkfq9dEqfIRewcCCNwRDpE2sluI4ZgAAANd81fPd0SR89cjukzgLLgA4A28IhkjbKLr4cIjXHgAAHKNhZeR4AOSANwRDpI2cl/AvdAMAAAAYaPCGYIi0kR0YIgAAAADhgjcEQ6StFF1mR2gWAAAAQIPgDcEQaSvzhGR1AAAAgCDBG4Ih0mZGhPK9AAAAAEGCNwRDpM3MypF9nNcfAAAAoBnwhmCIDHJo1ndsAQAAAADNgDcEQ6TthsimHNm/YgsAAAAA8A/eEAyRQTBEdmbI/QdbAAAAAEAz4A3BEBkEQ+RihtzHecQBAAAA/IM3BENkUAyRFykyf+y0BTziAAAAAP7BG4IhMgiGyPoMmc/xeAMAAAD4B28IhsigGCJ3MuSdy+MNAAAA4B+8IRgig2CIbMyQdx+PNgAAAIB/8IbYc70lCnxIcqzptB867ax0q1nNc9TPaKf9niLrDR5rAAAAgGbAG2LPk5YYIiHIMaPTrkh60rh6bJbW3N+NlL6ed9psHmsAAAAA/+ANsWeWUZLzFHj970PIYcVhizGc6LThGvq6kPL7f3baQh5rAAAAgGbAG2LP7gLFebKtQw4rJizHoX9vbcU+PpP0MLSnQqleAAAAgMbAG2LPSKc9s1ScbyOHFa8txzHZ1KBYWeL3t0v3pvTk72g42CiPNAAAAEBz4A2xY06n3S2pNJ+R8EK0QpPjasmxTLZHnfZ9p22QqWFb+metinUsw9jSUKyveZwBAAAAmgVvSD56Yr7ZKOJvKyrMmgh9JEVhRo4uGyuOp2x72WmHpJsbAwAAAAANgzdkKqs77YV0w4XeO1KI35vf1362IcffHBZ3BoheXLhLutW5AAAAACAA8IZMZ734OZ2fbDuR4x/UM/KohrFoyWHN/9Bk/Dm85gAAAADhgTcEQmRJp+2Rbqndm532SrrhZO97mv5/9cRo4vq4dPNBtnbaIqYPAAAAIGzwhgAAAAAAgHfwhgAAAAAAgFfwhgAAAAAAgHfwhgAAAAAAgFfwhgAAAAAAgHfwhgAAAAAAgFfwhgAAAAAAgHcOCd4QAAAAAADwzOfG4Eh6RfCGAAAAAACAd4MEbwgAAAAAAHg1SP4teEMAAAAAwJL/B57R76JDWuuqAAAAynRFWHRNYXRoTUwAPG1hdGggeG1sbnM9Imh0dHA6Ly93d3cudzMub3JnLzE5OTgvTWF0aC9NYXRoTUwiPjxtc3R5bGUgbWF0aHNpemU9IjE2cHgiPjxtZnJhYyBiZXZlbGxlZD0idHJ1ZSI+PG1uPjM1NTwvbW4+PG1uPjExMzwvbW4+PC9tZnJhYz48bW8+JiN4MjI0ODs8L21vPjxtbj4zPC9tbj48bW8+LjwvbW8+PG1uPjE0MTU5PC9tbj48L21zdHlsZT48L21hdGg+o11d0gAAAABJRU5ErkJggg==\&quot;,\&quot;slideId\&quot;:261,\&quot;accessibleText\&quot;:\&quot;bevelled 355 over 113 almost equal to 3.14159\&quot;,\&quot;imageHeight\&quot;:14.594594594594595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2233</TotalTime>
  <Words>1512</Words>
  <Application>Microsoft Macintosh PowerPoint</Application>
  <PresentationFormat>画面に合わせる (4:3)</PresentationFormat>
  <Paragraphs>120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3" baseType="lpstr">
      <vt:lpstr>TITUS Cyberbit Basic</vt:lpstr>
      <vt:lpstr>u2000</vt:lpstr>
      <vt:lpstr>游ゴシック</vt:lpstr>
      <vt:lpstr>Arial</vt:lpstr>
      <vt:lpstr>Calibri</vt:lpstr>
      <vt:lpstr>Calibri Light</vt:lpstr>
      <vt:lpstr>PT Serif</vt:lpstr>
      <vt:lpstr>Trebuchet MS</vt:lpstr>
      <vt:lpstr>Office テーマ</vt:lpstr>
      <vt:lpstr>How to use  the back calculator program “denomfind”  for approximated proportions</vt:lpstr>
      <vt:lpstr>Terminology (1/2)</vt:lpstr>
      <vt:lpstr>Terminology (2/2)</vt:lpstr>
      <vt:lpstr>Regarding this document :</vt:lpstr>
      <vt:lpstr>“denomfind” is a CLI program.</vt:lpstr>
      <vt:lpstr>Examples 1 — 0.3, 0.33, and 33.3%</vt:lpstr>
      <vt:lpstr>Example 2:  proportions with a common denominator  </vt:lpstr>
      <vt:lpstr>Usage of denomfind</vt:lpstr>
      <vt:lpstr>Feature of denomfind</vt:lpstr>
      <vt:lpstr>Example 3. Seats summary of                       2019 European Parliament Election</vt:lpstr>
      <vt:lpstr>Example4.  From a pie chart.</vt:lpstr>
      <vt:lpstr>Various options in rounding </vt:lpstr>
      <vt:lpstr>Options in the denominator filtering</vt:lpstr>
      <vt:lpstr>Options in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下野 寿之</dc:creator>
  <cp:lastModifiedBy>下野 寿之</cp:lastModifiedBy>
  <cp:revision>31</cp:revision>
  <cp:lastPrinted>2022-10-27T04:56:43Z</cp:lastPrinted>
  <dcterms:created xsi:type="dcterms:W3CDTF">2022-10-22T03:09:31Z</dcterms:created>
  <dcterms:modified xsi:type="dcterms:W3CDTF">2022-10-27T04:56:47Z</dcterms:modified>
</cp:coreProperties>
</file>