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868DF-E3C8-4CD2-892E-16B6B71A410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31EC0A-3F42-4E69-AE2E-6C1049C56B7E}">
      <dgm:prSet/>
      <dgm:spPr/>
      <dgm:t>
        <a:bodyPr/>
        <a:lstStyle/>
        <a:p>
          <a:r>
            <a:rPr lang="en-US"/>
            <a:t>Overview of Sentiment Analysis</a:t>
          </a:r>
        </a:p>
      </dgm:t>
    </dgm:pt>
    <dgm:pt modelId="{9258F72D-BA3E-4D83-93EE-5D1406B8497A}" type="parTrans" cxnId="{B426D768-0C21-4C3E-B8B8-045107598CED}">
      <dgm:prSet/>
      <dgm:spPr/>
      <dgm:t>
        <a:bodyPr/>
        <a:lstStyle/>
        <a:p>
          <a:endParaRPr lang="en-US"/>
        </a:p>
      </dgm:t>
    </dgm:pt>
    <dgm:pt modelId="{6E720C74-CD16-4A3B-978F-3BDAF6C5C66A}" type="sibTrans" cxnId="{B426D768-0C21-4C3E-B8B8-045107598CED}">
      <dgm:prSet/>
      <dgm:spPr/>
      <dgm:t>
        <a:bodyPr/>
        <a:lstStyle/>
        <a:p>
          <a:endParaRPr lang="en-US"/>
        </a:p>
      </dgm:t>
    </dgm:pt>
    <dgm:pt modelId="{A96C0C53-A689-4785-9DD9-E72C5BAC5A09}">
      <dgm:prSet/>
      <dgm:spPr/>
      <dgm:t>
        <a:bodyPr/>
        <a:lstStyle/>
        <a:p>
          <a:r>
            <a:rPr lang="en-US"/>
            <a:t>Importance in Review Systems</a:t>
          </a:r>
        </a:p>
      </dgm:t>
    </dgm:pt>
    <dgm:pt modelId="{CFB62B49-087A-4F7E-91AD-18E83409269A}" type="parTrans" cxnId="{C043A5B3-D7CD-4E0F-B422-2AB6CE53FB83}">
      <dgm:prSet/>
      <dgm:spPr/>
      <dgm:t>
        <a:bodyPr/>
        <a:lstStyle/>
        <a:p>
          <a:endParaRPr lang="en-US"/>
        </a:p>
      </dgm:t>
    </dgm:pt>
    <dgm:pt modelId="{89917203-6935-4AE6-824E-37D7093B1D9B}" type="sibTrans" cxnId="{C043A5B3-D7CD-4E0F-B422-2AB6CE53FB83}">
      <dgm:prSet/>
      <dgm:spPr/>
      <dgm:t>
        <a:bodyPr/>
        <a:lstStyle/>
        <a:p>
          <a:endParaRPr lang="en-US"/>
        </a:p>
      </dgm:t>
    </dgm:pt>
    <dgm:pt modelId="{1D9C40A7-A6E1-4FC5-9069-03C1D5384030}">
      <dgm:prSet/>
      <dgm:spPr/>
      <dgm:t>
        <a:bodyPr/>
        <a:lstStyle/>
        <a:p>
          <a:r>
            <a:rPr lang="en-US"/>
            <a:t>Objective: To classify IMDB movie reviews into positive, negative, or neutral sentiments using deep learning models.</a:t>
          </a:r>
        </a:p>
      </dgm:t>
    </dgm:pt>
    <dgm:pt modelId="{11F0FBD6-DC7B-486C-823D-EBF019BFDBF6}" type="parTrans" cxnId="{5688B55A-042C-4698-A56B-7DE256002994}">
      <dgm:prSet/>
      <dgm:spPr/>
      <dgm:t>
        <a:bodyPr/>
        <a:lstStyle/>
        <a:p>
          <a:endParaRPr lang="en-US"/>
        </a:p>
      </dgm:t>
    </dgm:pt>
    <dgm:pt modelId="{DD405F9F-A46E-4E71-B8CB-C3201B4939D7}" type="sibTrans" cxnId="{5688B55A-042C-4698-A56B-7DE256002994}">
      <dgm:prSet/>
      <dgm:spPr/>
      <dgm:t>
        <a:bodyPr/>
        <a:lstStyle/>
        <a:p>
          <a:endParaRPr lang="en-US"/>
        </a:p>
      </dgm:t>
    </dgm:pt>
    <dgm:pt modelId="{58EC2393-20D8-4B12-B857-06D96FF68FDA}" type="pres">
      <dgm:prSet presAssocID="{F8A868DF-E3C8-4CD2-892E-16B6B71A4104}" presName="root" presStyleCnt="0">
        <dgm:presLayoutVars>
          <dgm:dir/>
          <dgm:resizeHandles val="exact"/>
        </dgm:presLayoutVars>
      </dgm:prSet>
      <dgm:spPr/>
    </dgm:pt>
    <dgm:pt modelId="{5D5A22ED-3546-4636-89AF-A85FAD736E56}" type="pres">
      <dgm:prSet presAssocID="{5D31EC0A-3F42-4E69-AE2E-6C1049C56B7E}" presName="compNode" presStyleCnt="0"/>
      <dgm:spPr/>
    </dgm:pt>
    <dgm:pt modelId="{912DAA1E-638A-4F5B-9C11-8B386203F913}" type="pres">
      <dgm:prSet presAssocID="{5D31EC0A-3F42-4E69-AE2E-6C1049C56B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0C11E32-6387-4863-9F43-3BDE0F2C2DA9}" type="pres">
      <dgm:prSet presAssocID="{5D31EC0A-3F42-4E69-AE2E-6C1049C56B7E}" presName="spaceRect" presStyleCnt="0"/>
      <dgm:spPr/>
    </dgm:pt>
    <dgm:pt modelId="{81EFBBD7-4064-4063-97ED-34EFF15337E7}" type="pres">
      <dgm:prSet presAssocID="{5D31EC0A-3F42-4E69-AE2E-6C1049C56B7E}" presName="textRect" presStyleLbl="revTx" presStyleIdx="0" presStyleCnt="3">
        <dgm:presLayoutVars>
          <dgm:chMax val="1"/>
          <dgm:chPref val="1"/>
        </dgm:presLayoutVars>
      </dgm:prSet>
      <dgm:spPr/>
    </dgm:pt>
    <dgm:pt modelId="{1A696C62-CFEE-48CC-A220-350A2144A6AD}" type="pres">
      <dgm:prSet presAssocID="{6E720C74-CD16-4A3B-978F-3BDAF6C5C66A}" presName="sibTrans" presStyleCnt="0"/>
      <dgm:spPr/>
    </dgm:pt>
    <dgm:pt modelId="{5A5CB4D2-BEAC-4C89-BBF4-0BA33BFAF705}" type="pres">
      <dgm:prSet presAssocID="{A96C0C53-A689-4785-9DD9-E72C5BAC5A09}" presName="compNode" presStyleCnt="0"/>
      <dgm:spPr/>
    </dgm:pt>
    <dgm:pt modelId="{A5D70A90-6D23-4C75-A556-962EDD4523C6}" type="pres">
      <dgm:prSet presAssocID="{A96C0C53-A689-4785-9DD9-E72C5BAC5A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E065FD0-8020-4DF4-9B82-8FB9F2A86DF3}" type="pres">
      <dgm:prSet presAssocID="{A96C0C53-A689-4785-9DD9-E72C5BAC5A09}" presName="spaceRect" presStyleCnt="0"/>
      <dgm:spPr/>
    </dgm:pt>
    <dgm:pt modelId="{00D354DD-F31D-4066-AC43-A00D7B0FDCC8}" type="pres">
      <dgm:prSet presAssocID="{A96C0C53-A689-4785-9DD9-E72C5BAC5A09}" presName="textRect" presStyleLbl="revTx" presStyleIdx="1" presStyleCnt="3">
        <dgm:presLayoutVars>
          <dgm:chMax val="1"/>
          <dgm:chPref val="1"/>
        </dgm:presLayoutVars>
      </dgm:prSet>
      <dgm:spPr/>
    </dgm:pt>
    <dgm:pt modelId="{A73DBA8B-FFDB-4304-AF4A-9E75155E6A21}" type="pres">
      <dgm:prSet presAssocID="{89917203-6935-4AE6-824E-37D7093B1D9B}" presName="sibTrans" presStyleCnt="0"/>
      <dgm:spPr/>
    </dgm:pt>
    <dgm:pt modelId="{479B8834-E06F-43BE-9C64-67EC29B47BDF}" type="pres">
      <dgm:prSet presAssocID="{1D9C40A7-A6E1-4FC5-9069-03C1D5384030}" presName="compNode" presStyleCnt="0"/>
      <dgm:spPr/>
    </dgm:pt>
    <dgm:pt modelId="{276E4435-A8FD-46E0-972B-257DF44CBA7A}" type="pres">
      <dgm:prSet presAssocID="{1D9C40A7-A6E1-4FC5-9069-03C1D53840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064B5423-A551-47EC-A727-E59C80BBEAF3}" type="pres">
      <dgm:prSet presAssocID="{1D9C40A7-A6E1-4FC5-9069-03C1D5384030}" presName="spaceRect" presStyleCnt="0"/>
      <dgm:spPr/>
    </dgm:pt>
    <dgm:pt modelId="{C7E30187-1237-42D1-8984-657A8E054E54}" type="pres">
      <dgm:prSet presAssocID="{1D9C40A7-A6E1-4FC5-9069-03C1D5384030}" presName="textRect" presStyleLbl="revTx" presStyleIdx="2" presStyleCnt="3">
        <dgm:presLayoutVars>
          <dgm:chMax val="1"/>
          <dgm:chPref val="1"/>
        </dgm:presLayoutVars>
      </dgm:prSet>
      <dgm:spPr/>
    </dgm:pt>
  </dgm:ptLst>
  <dgm:cxnLst>
    <dgm:cxn modelId="{0A18DB1B-C4AB-457E-BA82-760A2BC8F942}" type="presOf" srcId="{A96C0C53-A689-4785-9DD9-E72C5BAC5A09}" destId="{00D354DD-F31D-4066-AC43-A00D7B0FDCC8}" srcOrd="0" destOrd="0" presId="urn:microsoft.com/office/officeart/2018/2/layout/IconLabelList"/>
    <dgm:cxn modelId="{D4AB8B2E-1AF9-4C11-A577-C870C1381008}" type="presOf" srcId="{5D31EC0A-3F42-4E69-AE2E-6C1049C56B7E}" destId="{81EFBBD7-4064-4063-97ED-34EFF15337E7}" srcOrd="0" destOrd="0" presId="urn:microsoft.com/office/officeart/2018/2/layout/IconLabelList"/>
    <dgm:cxn modelId="{CC8E9C67-BD87-4CD3-9826-96745481567E}" type="presOf" srcId="{F8A868DF-E3C8-4CD2-892E-16B6B71A4104}" destId="{58EC2393-20D8-4B12-B857-06D96FF68FDA}" srcOrd="0" destOrd="0" presId="urn:microsoft.com/office/officeart/2018/2/layout/IconLabelList"/>
    <dgm:cxn modelId="{B426D768-0C21-4C3E-B8B8-045107598CED}" srcId="{F8A868DF-E3C8-4CD2-892E-16B6B71A4104}" destId="{5D31EC0A-3F42-4E69-AE2E-6C1049C56B7E}" srcOrd="0" destOrd="0" parTransId="{9258F72D-BA3E-4D83-93EE-5D1406B8497A}" sibTransId="{6E720C74-CD16-4A3B-978F-3BDAF6C5C66A}"/>
    <dgm:cxn modelId="{5688B55A-042C-4698-A56B-7DE256002994}" srcId="{F8A868DF-E3C8-4CD2-892E-16B6B71A4104}" destId="{1D9C40A7-A6E1-4FC5-9069-03C1D5384030}" srcOrd="2" destOrd="0" parTransId="{11F0FBD6-DC7B-486C-823D-EBF019BFDBF6}" sibTransId="{DD405F9F-A46E-4E71-B8CB-C3201B4939D7}"/>
    <dgm:cxn modelId="{C043A5B3-D7CD-4E0F-B422-2AB6CE53FB83}" srcId="{F8A868DF-E3C8-4CD2-892E-16B6B71A4104}" destId="{A96C0C53-A689-4785-9DD9-E72C5BAC5A09}" srcOrd="1" destOrd="0" parTransId="{CFB62B49-087A-4F7E-91AD-18E83409269A}" sibTransId="{89917203-6935-4AE6-824E-37D7093B1D9B}"/>
    <dgm:cxn modelId="{BD8306C3-5261-4398-8A3F-09FDD37BE21B}" type="presOf" srcId="{1D9C40A7-A6E1-4FC5-9069-03C1D5384030}" destId="{C7E30187-1237-42D1-8984-657A8E054E54}" srcOrd="0" destOrd="0" presId="urn:microsoft.com/office/officeart/2018/2/layout/IconLabelList"/>
    <dgm:cxn modelId="{B4FDFACC-AA5C-49D9-8F24-1953C9118258}" type="presParOf" srcId="{58EC2393-20D8-4B12-B857-06D96FF68FDA}" destId="{5D5A22ED-3546-4636-89AF-A85FAD736E56}" srcOrd="0" destOrd="0" presId="urn:microsoft.com/office/officeart/2018/2/layout/IconLabelList"/>
    <dgm:cxn modelId="{27AB0267-7A73-46BB-9DDC-E283092D9896}" type="presParOf" srcId="{5D5A22ED-3546-4636-89AF-A85FAD736E56}" destId="{912DAA1E-638A-4F5B-9C11-8B386203F913}" srcOrd="0" destOrd="0" presId="urn:microsoft.com/office/officeart/2018/2/layout/IconLabelList"/>
    <dgm:cxn modelId="{656ED8C7-6EAF-4955-83B7-9DE7FB216B9E}" type="presParOf" srcId="{5D5A22ED-3546-4636-89AF-A85FAD736E56}" destId="{10C11E32-6387-4863-9F43-3BDE0F2C2DA9}" srcOrd="1" destOrd="0" presId="urn:microsoft.com/office/officeart/2018/2/layout/IconLabelList"/>
    <dgm:cxn modelId="{C80FD161-6344-4A47-985E-43563EC5CACB}" type="presParOf" srcId="{5D5A22ED-3546-4636-89AF-A85FAD736E56}" destId="{81EFBBD7-4064-4063-97ED-34EFF15337E7}" srcOrd="2" destOrd="0" presId="urn:microsoft.com/office/officeart/2018/2/layout/IconLabelList"/>
    <dgm:cxn modelId="{554DDE02-13D0-4317-8A74-485686467586}" type="presParOf" srcId="{58EC2393-20D8-4B12-B857-06D96FF68FDA}" destId="{1A696C62-CFEE-48CC-A220-350A2144A6AD}" srcOrd="1" destOrd="0" presId="urn:microsoft.com/office/officeart/2018/2/layout/IconLabelList"/>
    <dgm:cxn modelId="{9BC45474-86B3-4DB1-91C6-AF55B272666F}" type="presParOf" srcId="{58EC2393-20D8-4B12-B857-06D96FF68FDA}" destId="{5A5CB4D2-BEAC-4C89-BBF4-0BA33BFAF705}" srcOrd="2" destOrd="0" presId="urn:microsoft.com/office/officeart/2018/2/layout/IconLabelList"/>
    <dgm:cxn modelId="{41DE27BC-999C-4E40-9DEB-9F4DC92E27F2}" type="presParOf" srcId="{5A5CB4D2-BEAC-4C89-BBF4-0BA33BFAF705}" destId="{A5D70A90-6D23-4C75-A556-962EDD4523C6}" srcOrd="0" destOrd="0" presId="urn:microsoft.com/office/officeart/2018/2/layout/IconLabelList"/>
    <dgm:cxn modelId="{A53ACC9B-53B3-40CB-9E95-D164D5BEC44B}" type="presParOf" srcId="{5A5CB4D2-BEAC-4C89-BBF4-0BA33BFAF705}" destId="{3E065FD0-8020-4DF4-9B82-8FB9F2A86DF3}" srcOrd="1" destOrd="0" presId="urn:microsoft.com/office/officeart/2018/2/layout/IconLabelList"/>
    <dgm:cxn modelId="{7FED5505-C9CC-434B-9738-8DD7D5ADE48C}" type="presParOf" srcId="{5A5CB4D2-BEAC-4C89-BBF4-0BA33BFAF705}" destId="{00D354DD-F31D-4066-AC43-A00D7B0FDCC8}" srcOrd="2" destOrd="0" presId="urn:microsoft.com/office/officeart/2018/2/layout/IconLabelList"/>
    <dgm:cxn modelId="{8294CFF3-E88E-4F42-9670-9DFA0511F303}" type="presParOf" srcId="{58EC2393-20D8-4B12-B857-06D96FF68FDA}" destId="{A73DBA8B-FFDB-4304-AF4A-9E75155E6A21}" srcOrd="3" destOrd="0" presId="urn:microsoft.com/office/officeart/2018/2/layout/IconLabelList"/>
    <dgm:cxn modelId="{D6B7FACD-6DA3-48E9-A6CD-5B8F85CB1BCD}" type="presParOf" srcId="{58EC2393-20D8-4B12-B857-06D96FF68FDA}" destId="{479B8834-E06F-43BE-9C64-67EC29B47BDF}" srcOrd="4" destOrd="0" presId="urn:microsoft.com/office/officeart/2018/2/layout/IconLabelList"/>
    <dgm:cxn modelId="{14BF2EEE-9596-4704-B4DE-0602DB8BF091}" type="presParOf" srcId="{479B8834-E06F-43BE-9C64-67EC29B47BDF}" destId="{276E4435-A8FD-46E0-972B-257DF44CBA7A}" srcOrd="0" destOrd="0" presId="urn:microsoft.com/office/officeart/2018/2/layout/IconLabelList"/>
    <dgm:cxn modelId="{B219BBC6-D7B9-43C4-9172-1340142274AF}" type="presParOf" srcId="{479B8834-E06F-43BE-9C64-67EC29B47BDF}" destId="{064B5423-A551-47EC-A727-E59C80BBEAF3}" srcOrd="1" destOrd="0" presId="urn:microsoft.com/office/officeart/2018/2/layout/IconLabelList"/>
    <dgm:cxn modelId="{41A81A9A-0ADE-4691-BB69-843339900E97}" type="presParOf" srcId="{479B8834-E06F-43BE-9C64-67EC29B47BDF}" destId="{C7E30187-1237-42D1-8984-657A8E054E5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DAA1E-638A-4F5B-9C11-8B386203F913}">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FBBD7-4064-4063-97ED-34EFF15337E7}">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Overview of Sentiment Analysis</a:t>
          </a:r>
        </a:p>
      </dsp:txBody>
      <dsp:txXfrm>
        <a:off x="59990" y="2654049"/>
        <a:ext cx="3226223" cy="720000"/>
      </dsp:txXfrm>
    </dsp:sp>
    <dsp:sp modelId="{A5D70A90-6D23-4C75-A556-962EDD4523C6}">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354DD-F31D-4066-AC43-A00D7B0FDCC8}">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Importance in Review Systems</a:t>
          </a:r>
        </a:p>
      </dsp:txBody>
      <dsp:txXfrm>
        <a:off x="3850802" y="2654049"/>
        <a:ext cx="3226223" cy="720000"/>
      </dsp:txXfrm>
    </dsp:sp>
    <dsp:sp modelId="{276E4435-A8FD-46E0-972B-257DF44CBA7A}">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30187-1237-42D1-8984-657A8E054E54}">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Objective: To classify IMDB movie reviews into positive, negative, or neutral sentiments using deep learning models.</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C0DF9-9023-464B-BF9D-13CB5ACD6A54}" type="datetimeFigureOut">
              <a:rPr lang="zh-CN" altLang="en-US" smtClean="0"/>
              <a:t>2024/4/24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E0D16-CF2F-4B5C-877A-B09E4B5F8A8F}" type="slidenum">
              <a:rPr lang="zh-CN" altLang="en-US" smtClean="0"/>
              <a:t>‹#›</a:t>
            </a:fld>
            <a:endParaRPr lang="zh-CN" altLang="en-US"/>
          </a:p>
        </p:txBody>
      </p:sp>
    </p:spTree>
    <p:extLst>
      <p:ext uri="{BB962C8B-B14F-4D97-AF65-F5344CB8AC3E}">
        <p14:creationId xmlns:p14="http://schemas.microsoft.com/office/powerpoint/2010/main" val="331091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Sentiment analysis is increasingly crucial in understanding how people feel about various products and services, particularly in the entertainment industry. Our project aims to classify sentiments of movie reviews from the IMDB database into positive, negative, or neutral categories using advanced deep learning techniques. This can help companies tailor their offerings and improve customer satisfaction.</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2</a:t>
            </a:fld>
            <a:endParaRPr lang="zh-CN" altLang="en-US"/>
          </a:p>
        </p:txBody>
      </p:sp>
    </p:spTree>
    <p:extLst>
      <p:ext uri="{BB962C8B-B14F-4D97-AF65-F5344CB8AC3E}">
        <p14:creationId xmlns:p14="http://schemas.microsoft.com/office/powerpoint/2010/main" val="128902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Dealing with human language in sentiment analysis presents unique challenges. Text often includes sarcasm, idiomatic expressions, and complex emotional states, all of which can complicate understanding and classification. Moreover, accurately capturing the context and semantics of phrases is essential for determining sentiment, which is what our models aim to achieve</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3</a:t>
            </a:fld>
            <a:endParaRPr lang="zh-CN" altLang="en-US"/>
          </a:p>
        </p:txBody>
      </p:sp>
    </p:spTree>
    <p:extLst>
      <p:ext uri="{BB962C8B-B14F-4D97-AF65-F5344CB8AC3E}">
        <p14:creationId xmlns:p14="http://schemas.microsoft.com/office/powerpoint/2010/main" val="403260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Our study utilizes a dataset from the IMDB database, consisting of 50,000 movie reviews, split evenly into training and testing sets. This balanced dataset ensures that our models learn to classify sentiments without bias toward more frequently occurring labels. Here's a visualization of our dataset distribution</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4</a:t>
            </a:fld>
            <a:endParaRPr lang="zh-CN" altLang="en-US"/>
          </a:p>
        </p:txBody>
      </p:sp>
    </p:spTree>
    <p:extLst>
      <p:ext uri="{BB962C8B-B14F-4D97-AF65-F5344CB8AC3E}">
        <p14:creationId xmlns:p14="http://schemas.microsoft.com/office/powerpoint/2010/main" val="217913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To address the complexities of sentiment analysis, we employed three types of neural networks: Artificial Neural Networks, Recurrent Neural Networks, and Transformers. Each model offers unique advantages in processing and interpreting the nuances of language, which are critical for accurate sentiment analysis. </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5</a:t>
            </a:fld>
            <a:endParaRPr lang="zh-CN" altLang="en-US"/>
          </a:p>
        </p:txBody>
      </p:sp>
    </p:spTree>
    <p:extLst>
      <p:ext uri="{BB962C8B-B14F-4D97-AF65-F5344CB8AC3E}">
        <p14:creationId xmlns:p14="http://schemas.microsoft.com/office/powerpoint/2010/main" val="1626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To make our models accessible for real-world applications, we developed a web-based tool using </a:t>
            </a:r>
            <a:r>
              <a:rPr lang="en-US" altLang="zh-CN" b="0" i="0" dirty="0" err="1">
                <a:solidFill>
                  <a:srgbClr val="ECECEC"/>
                </a:solidFill>
                <a:effectLst/>
                <a:highlight>
                  <a:srgbClr val="212121"/>
                </a:highlight>
                <a:latin typeface="Söhne"/>
              </a:rPr>
              <a:t>Streamlit</a:t>
            </a:r>
            <a:r>
              <a:rPr lang="en-US" altLang="zh-CN" b="0" i="0" dirty="0">
                <a:solidFill>
                  <a:srgbClr val="ECECEC"/>
                </a:solidFill>
                <a:effectLst/>
                <a:highlight>
                  <a:srgbClr val="212121"/>
                </a:highlight>
                <a:latin typeface="Söhne"/>
              </a:rPr>
              <a:t>, which allows for real-time sentiment analysis. Users can input text manually or upload a CSV for bulk processing. </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6</a:t>
            </a:fld>
            <a:endParaRPr lang="zh-CN" altLang="en-US"/>
          </a:p>
        </p:txBody>
      </p:sp>
    </p:spTree>
    <p:extLst>
      <p:ext uri="{BB962C8B-B14F-4D97-AF65-F5344CB8AC3E}">
        <p14:creationId xmlns:p14="http://schemas.microsoft.com/office/powerpoint/2010/main" val="57115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Our initial findings were quite revealing. We began by examining the distribution of sentiments in our dataset and then used word clouds to visualize the most common words in positive and negative reviews.</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7</a:t>
            </a:fld>
            <a:endParaRPr lang="zh-CN" altLang="en-US"/>
          </a:p>
        </p:txBody>
      </p:sp>
    </p:spTree>
    <p:extLst>
      <p:ext uri="{BB962C8B-B14F-4D97-AF65-F5344CB8AC3E}">
        <p14:creationId xmlns:p14="http://schemas.microsoft.com/office/powerpoint/2010/main" val="1441070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Evaluating our models, we focused on accuracy, precision, recall, and the F1 score. Here are some of the key statistics from our evaluation. As you can see, each model performs well, with specific strengths and weaknesses</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8</a:t>
            </a:fld>
            <a:endParaRPr lang="zh-CN" altLang="en-US"/>
          </a:p>
        </p:txBody>
      </p:sp>
    </p:spTree>
    <p:extLst>
      <p:ext uri="{BB962C8B-B14F-4D97-AF65-F5344CB8AC3E}">
        <p14:creationId xmlns:p14="http://schemas.microsoft.com/office/powerpoint/2010/main" val="74682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ECECEC"/>
                </a:solidFill>
                <a:effectLst/>
                <a:highlight>
                  <a:srgbClr val="212121"/>
                </a:highlight>
                <a:latin typeface="Söhne"/>
              </a:rPr>
              <a:t>In conclusion, our models demonstrate a robust ability to classify sentiments in movie reviews effectively. Looking ahead, we plan to address challenges such as overfitting and improve the transparency of model decisions. This will enhance the utility of our tools in broader applications and ensure more reliable outputs in diverse scenarios.</a:t>
            </a:r>
            <a:endParaRPr lang="zh-CN" altLang="en-US" dirty="0"/>
          </a:p>
        </p:txBody>
      </p:sp>
      <p:sp>
        <p:nvSpPr>
          <p:cNvPr id="4" name="Slide Number Placeholder 3"/>
          <p:cNvSpPr>
            <a:spLocks noGrp="1"/>
          </p:cNvSpPr>
          <p:nvPr>
            <p:ph type="sldNum" sz="quarter" idx="5"/>
          </p:nvPr>
        </p:nvSpPr>
        <p:spPr/>
        <p:txBody>
          <a:bodyPr/>
          <a:lstStyle/>
          <a:p>
            <a:fld id="{BF0E0D16-CF2F-4B5C-877A-B09E4B5F8A8F}" type="slidenum">
              <a:rPr lang="zh-CN" altLang="en-US" smtClean="0"/>
              <a:t>9</a:t>
            </a:fld>
            <a:endParaRPr lang="zh-CN" altLang="en-US"/>
          </a:p>
        </p:txBody>
      </p:sp>
    </p:spTree>
    <p:extLst>
      <p:ext uri="{BB962C8B-B14F-4D97-AF65-F5344CB8AC3E}">
        <p14:creationId xmlns:p14="http://schemas.microsoft.com/office/powerpoint/2010/main" val="405959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4D73-E79D-5262-7FAA-CC6F734E6A5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4C5DE3B-ED5F-D59F-4578-29AC49786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3D65D29-EDF8-B7E8-40F4-E09CD2B75A35}"/>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19BB8240-8C5D-E44D-832F-6017689A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B1AE025-C748-B25D-FCD6-C413CD2BCB8C}"/>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335039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091C-0E48-C71A-D4A2-FB2A3C7AA24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77E95C-4A3A-8139-8BAC-6F392E7FE5E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C2512C1-0037-2EAC-70BF-025EC772206E}"/>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952AFE97-499A-2DB5-75E7-BEE15878956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E3CB3C6-5EB6-7844-1BDF-09068BDEDC74}"/>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128828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5B491-11ED-B173-BC4A-0FF74449AB4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53F4168-AC64-DC0D-D118-60AE0AFECFC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E52D5F-2CA5-2DAA-096F-547C3A0E48E2}"/>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2CBE3287-2C22-0850-37F2-1A79AA6C6EC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3121E5B-F0F3-B184-76FF-D1DBB40A80D2}"/>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74536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43C5-5F83-0FD6-9648-E3062CD8408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99EAB9F-75BE-4A9F-118F-1A898C35648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BBAF3C-4087-3F99-441C-A88E4430506F}"/>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C251B003-2062-13DD-2138-29322503CEB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991F2A1-4E32-3E4C-9C66-78505A0F59EB}"/>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237269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3FA2-1DFB-C586-012B-D9F299D4872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392E7AD-A117-4E6A-738E-62645A651A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6EC76D39-88F3-391A-1EE1-6150BA3EACD6}"/>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E9FDCD82-978A-B8BA-7A18-933E79D4FE4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FC0EA3-E061-AFB5-069D-B7D9CF67FBE5}"/>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207257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59E8-8789-FA3A-983D-1BED5F5B3E3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9031EE-0A50-1F8E-D9D2-B2CA3D345A3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EDD9C0A-F66B-B6B2-F9C9-1C8D8B0819E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A23617C-8950-F1EC-5BC2-AF9686F2331D}"/>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605BEC2C-BBA5-1C3F-A04D-2B1F8F1A12E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02DB6-EE54-99CF-C4D3-428CA7DA5C2A}"/>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128865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6DBD-695B-31D3-A6A6-D832F4A2BC8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9470749-4464-2D40-36E4-1C90AB4F9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DB99E2C-64D5-D971-4F6D-4C9AC998BB7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023776E-80C2-6F59-ACDA-51EF42816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3F84A6F-CCCC-A8B9-153A-6781BC40955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5532DEC-2E0B-8F07-B7F7-FE7A088BADE4}"/>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8" name="Footer Placeholder 7">
            <a:extLst>
              <a:ext uri="{FF2B5EF4-FFF2-40B4-BE49-F238E27FC236}">
                <a16:creationId xmlns:a16="http://schemas.microsoft.com/office/drawing/2014/main" id="{76FC3ECC-1B50-9F49-15E3-6E074CF4F7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EC7D178-4390-A87D-9220-502D0F12CC1D}"/>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196740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E7B7-E1E0-01C5-ED9C-9EE2D33CDA2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64B9DEC-18C9-5E2E-E9DF-12E4817FAA04}"/>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4" name="Footer Placeholder 3">
            <a:extLst>
              <a:ext uri="{FF2B5EF4-FFF2-40B4-BE49-F238E27FC236}">
                <a16:creationId xmlns:a16="http://schemas.microsoft.com/office/drawing/2014/main" id="{5978248C-B861-0BAB-3CB1-F7351B09232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E857F66-17F2-FB77-3AFE-31F159C13D24}"/>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69705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802C5-227C-A69F-5125-944E4B669FD7}"/>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3" name="Footer Placeholder 2">
            <a:extLst>
              <a:ext uri="{FF2B5EF4-FFF2-40B4-BE49-F238E27FC236}">
                <a16:creationId xmlns:a16="http://schemas.microsoft.com/office/drawing/2014/main" id="{A495A385-7589-128A-A460-F5A4201BBDA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16B0897-A8E5-EACC-4230-A2FD8838B25E}"/>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429216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89D1-FD4A-D40B-AEA6-90CC6DAC4DA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0506B3F-5568-2819-5722-AD5BB6ECC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0627001-8D5D-ECFD-CE9E-FC2CE085E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8C9654D-E938-6A58-E2C1-084D87FB5A45}"/>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49771548-1853-7242-2CCA-F9C1401AD45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D6FD38-61F3-A579-0A0D-914D69F8B4A6}"/>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144355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70C2-C94C-19A3-D454-61FE5863BC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479B1FC-1BF0-7044-3EAE-2302BE5BD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7E6CE8C-2B66-811A-3B89-30FBA58C5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75153C3-2342-99F1-FD70-74AE7543B79F}"/>
              </a:ext>
            </a:extLst>
          </p:cNvPr>
          <p:cNvSpPr>
            <a:spLocks noGrp="1"/>
          </p:cNvSpPr>
          <p:nvPr>
            <p:ph type="dt" sz="half" idx="10"/>
          </p:nvPr>
        </p:nvSpPr>
        <p:spPr/>
        <p:txBody>
          <a:bodyPr/>
          <a:lstStyle/>
          <a:p>
            <a:fld id="{CFB231DB-50D5-4187-A7DE-4026C4D3C5B0}"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40FCEEC7-EE64-FCEE-2873-DF0F73016F3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CDB0BD3-FE6E-D33E-1BD6-91E6D9846844}"/>
              </a:ext>
            </a:extLst>
          </p:cNvPr>
          <p:cNvSpPr>
            <a:spLocks noGrp="1"/>
          </p:cNvSpPr>
          <p:nvPr>
            <p:ph type="sldNum" sz="quarter" idx="12"/>
          </p:nvPr>
        </p:nvSpPr>
        <p:spPr/>
        <p:txBody>
          <a:body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334632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C0FEB-BB7C-B392-232E-4F54B7002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14E6DF-61C5-713B-85C2-F3DB81114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1152CD1-2784-BA81-6264-ACF0C017A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231DB-50D5-4187-A7DE-4026C4D3C5B0}"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96086659-89C1-F1A0-3F62-B5F050D41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F960CD5-0BB8-A999-D2F9-FACD33580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039CA8-E1C8-4CD4-96C0-6D6B138B9461}" type="slidenum">
              <a:rPr lang="zh-CN" altLang="en-US" smtClean="0"/>
              <a:t>‹#›</a:t>
            </a:fld>
            <a:endParaRPr lang="zh-CN" altLang="en-US"/>
          </a:p>
        </p:txBody>
      </p:sp>
    </p:spTree>
    <p:extLst>
      <p:ext uri="{BB962C8B-B14F-4D97-AF65-F5344CB8AC3E}">
        <p14:creationId xmlns:p14="http://schemas.microsoft.com/office/powerpoint/2010/main" val="120154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E5BAAF02-FA03-132A-C750-872AA41A676A}"/>
              </a:ext>
            </a:extLst>
          </p:cNvPr>
          <p:cNvPicPr>
            <a:picLocks noChangeAspect="1"/>
          </p:cNvPicPr>
          <p:nvPr/>
        </p:nvPicPr>
        <p:blipFill rotWithShape="1">
          <a:blip r:embed="rId2">
            <a:alphaModFix amt="50000"/>
          </a:blip>
          <a:srcRect t="12496" b="3234"/>
          <a:stretch/>
        </p:blipFill>
        <p:spPr>
          <a:xfrm>
            <a:off x="20" y="10"/>
            <a:ext cx="12191979" cy="6857990"/>
          </a:xfrm>
          <a:prstGeom prst="rect">
            <a:avLst/>
          </a:prstGeom>
        </p:spPr>
      </p:pic>
      <p:sp>
        <p:nvSpPr>
          <p:cNvPr id="2" name="Title 1">
            <a:extLst>
              <a:ext uri="{FF2B5EF4-FFF2-40B4-BE49-F238E27FC236}">
                <a16:creationId xmlns:a16="http://schemas.microsoft.com/office/drawing/2014/main" id="{18F44893-32FD-C928-6882-B523DD2A13B8}"/>
              </a:ext>
            </a:extLst>
          </p:cNvPr>
          <p:cNvSpPr>
            <a:spLocks noGrp="1"/>
          </p:cNvSpPr>
          <p:nvPr>
            <p:ph type="ctrTitle"/>
          </p:nvPr>
        </p:nvSpPr>
        <p:spPr>
          <a:xfrm>
            <a:off x="762000" y="1137434"/>
            <a:ext cx="7848600" cy="3204429"/>
          </a:xfrm>
        </p:spPr>
        <p:txBody>
          <a:bodyPr anchor="t">
            <a:normAutofit/>
          </a:bodyPr>
          <a:lstStyle/>
          <a:p>
            <a:pPr algn="l"/>
            <a:r>
              <a:rPr lang="en-US" altLang="zh-CN" sz="4000">
                <a:solidFill>
                  <a:srgbClr val="FFFFFF"/>
                </a:solidFill>
              </a:rPr>
              <a:t>Sentiment Analysis of Movie Reviews Using Deep Learning</a:t>
            </a:r>
            <a:endParaRPr lang="zh-CN" altLang="en-US" sz="4000">
              <a:solidFill>
                <a:srgbClr val="FFFFFF"/>
              </a:solidFill>
            </a:endParaRPr>
          </a:p>
        </p:txBody>
      </p:sp>
      <p:sp>
        <p:nvSpPr>
          <p:cNvPr id="3" name="Subtitle 2">
            <a:extLst>
              <a:ext uri="{FF2B5EF4-FFF2-40B4-BE49-F238E27FC236}">
                <a16:creationId xmlns:a16="http://schemas.microsoft.com/office/drawing/2014/main" id="{2A110DA6-0EDC-4120-4F54-F037CB2BB84F}"/>
              </a:ext>
            </a:extLst>
          </p:cNvPr>
          <p:cNvSpPr>
            <a:spLocks noGrp="1"/>
          </p:cNvSpPr>
          <p:nvPr>
            <p:ph type="subTitle" idx="1"/>
          </p:nvPr>
        </p:nvSpPr>
        <p:spPr>
          <a:xfrm>
            <a:off x="762000" y="4792531"/>
            <a:ext cx="5334000" cy="1089423"/>
          </a:xfrm>
        </p:spPr>
        <p:txBody>
          <a:bodyPr anchor="b">
            <a:normAutofit/>
          </a:bodyPr>
          <a:lstStyle/>
          <a:p>
            <a:pPr algn="l"/>
            <a:r>
              <a:rPr lang="en-IE" altLang="zh-CN" sz="1800">
                <a:solidFill>
                  <a:srgbClr val="FFFFFF"/>
                </a:solidFill>
              </a:rPr>
              <a:t>Final Project Presentation</a:t>
            </a:r>
            <a:endParaRPr lang="zh-CN" altLang="en-US" sz="1800">
              <a:solidFill>
                <a:srgbClr val="FFFFFF"/>
              </a:solidFill>
            </a:endParaRP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3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45BDCC-5643-3875-67FE-2464BC0D1335}"/>
              </a:ext>
            </a:extLst>
          </p:cNvPr>
          <p:cNvSpPr>
            <a:spLocks noGrp="1"/>
          </p:cNvSpPr>
          <p:nvPr>
            <p:ph type="title"/>
          </p:nvPr>
        </p:nvSpPr>
        <p:spPr>
          <a:xfrm>
            <a:off x="1371597" y="348865"/>
            <a:ext cx="10044023" cy="877729"/>
          </a:xfrm>
        </p:spPr>
        <p:txBody>
          <a:bodyPr anchor="ctr">
            <a:normAutofit/>
          </a:bodyPr>
          <a:lstStyle/>
          <a:p>
            <a:r>
              <a:rPr lang="en-IE" altLang="zh-CN" sz="4000">
                <a:solidFill>
                  <a:srgbClr val="FFFFFF"/>
                </a:solidFill>
              </a:rPr>
              <a:t> Introduction</a:t>
            </a:r>
            <a:endParaRPr lang="zh-CN" altLang="en-US" sz="4000">
              <a:solidFill>
                <a:srgbClr val="FFFFFF"/>
              </a:solidFill>
            </a:endParaRPr>
          </a:p>
        </p:txBody>
      </p:sp>
      <p:graphicFrame>
        <p:nvGraphicFramePr>
          <p:cNvPr id="5" name="Content Placeholder 2">
            <a:extLst>
              <a:ext uri="{FF2B5EF4-FFF2-40B4-BE49-F238E27FC236}">
                <a16:creationId xmlns:a16="http://schemas.microsoft.com/office/drawing/2014/main" id="{4BC1C2D7-6D4B-DE4F-BF11-9A5EDA08BCCC}"/>
              </a:ext>
            </a:extLst>
          </p:cNvPr>
          <p:cNvGraphicFramePr>
            <a:graphicFrameLocks noGrp="1"/>
          </p:cNvGraphicFramePr>
          <p:nvPr>
            <p:ph idx="1"/>
            <p:extLst>
              <p:ext uri="{D42A27DB-BD31-4B8C-83A1-F6EECF244321}">
                <p14:modId xmlns:p14="http://schemas.microsoft.com/office/powerpoint/2010/main" val="704078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550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8CAD-968B-D8EF-D21C-A5F3A7A4DAF8}"/>
              </a:ext>
            </a:extLst>
          </p:cNvPr>
          <p:cNvSpPr>
            <a:spLocks noGrp="1"/>
          </p:cNvSpPr>
          <p:nvPr>
            <p:ph type="title"/>
          </p:nvPr>
        </p:nvSpPr>
        <p:spPr>
          <a:xfrm>
            <a:off x="8079978" y="741391"/>
            <a:ext cx="3369234" cy="1616203"/>
          </a:xfrm>
        </p:spPr>
        <p:txBody>
          <a:bodyPr anchor="b">
            <a:normAutofit/>
          </a:bodyPr>
          <a:lstStyle/>
          <a:p>
            <a:r>
              <a:rPr lang="en-IE" altLang="zh-CN" sz="3200"/>
              <a:t>Problem Statement</a:t>
            </a:r>
            <a:endParaRPr lang="zh-CN" altLang="en-US" sz="3200"/>
          </a:p>
        </p:txBody>
      </p:sp>
      <p:pic>
        <p:nvPicPr>
          <p:cNvPr id="5" name="Picture 4" descr="Typebar ready to print a question mark">
            <a:extLst>
              <a:ext uri="{FF2B5EF4-FFF2-40B4-BE49-F238E27FC236}">
                <a16:creationId xmlns:a16="http://schemas.microsoft.com/office/drawing/2014/main" id="{3A55D709-192D-DF4B-EF07-45A39B5EDD3B}"/>
              </a:ext>
            </a:extLst>
          </p:cNvPr>
          <p:cNvPicPr>
            <a:picLocks noChangeAspect="1"/>
          </p:cNvPicPr>
          <p:nvPr/>
        </p:nvPicPr>
        <p:blipFill rotWithShape="1">
          <a:blip r:embed="rId3"/>
          <a:srcRect l="10592" r="17477"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F8058D9A-BE43-6ADE-E945-E8993B776282}"/>
              </a:ext>
            </a:extLst>
          </p:cNvPr>
          <p:cNvSpPr>
            <a:spLocks noGrp="1"/>
          </p:cNvSpPr>
          <p:nvPr>
            <p:ph idx="1"/>
          </p:nvPr>
        </p:nvSpPr>
        <p:spPr>
          <a:xfrm>
            <a:off x="8079978" y="2533476"/>
            <a:ext cx="3369234" cy="3447832"/>
          </a:xfrm>
        </p:spPr>
        <p:txBody>
          <a:bodyPr anchor="t">
            <a:normAutofit/>
          </a:bodyPr>
          <a:lstStyle/>
          <a:p>
            <a:pPr marL="0" indent="0">
              <a:buNone/>
            </a:pPr>
            <a:r>
              <a:rPr lang="en-US" altLang="zh-CN" sz="2000"/>
              <a:t>Challenges:</a:t>
            </a:r>
          </a:p>
          <a:p>
            <a:r>
              <a:rPr lang="en-US" altLang="zh-CN" sz="2000"/>
              <a:t>Complexity of human language (sarcasm, idioms, etc.)</a:t>
            </a:r>
          </a:p>
          <a:p>
            <a:r>
              <a:rPr lang="en-US" altLang="zh-CN" sz="2000"/>
              <a:t>Requirement to understand text context and semantic</a:t>
            </a:r>
            <a:endParaRPr lang="zh-CN" altLang="en-US" sz="2000"/>
          </a:p>
        </p:txBody>
      </p:sp>
    </p:spTree>
    <p:extLst>
      <p:ext uri="{BB962C8B-B14F-4D97-AF65-F5344CB8AC3E}">
        <p14:creationId xmlns:p14="http://schemas.microsoft.com/office/powerpoint/2010/main" val="376547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30EDC-4FE8-8B81-E601-3F4E50073570}"/>
              </a:ext>
            </a:extLst>
          </p:cNvPr>
          <p:cNvSpPr>
            <a:spLocks noGrp="1"/>
          </p:cNvSpPr>
          <p:nvPr>
            <p:ph type="title"/>
          </p:nvPr>
        </p:nvSpPr>
        <p:spPr>
          <a:xfrm>
            <a:off x="8643193" y="489507"/>
            <a:ext cx="3091607" cy="1655483"/>
          </a:xfrm>
        </p:spPr>
        <p:txBody>
          <a:bodyPr anchor="b">
            <a:normAutofit/>
          </a:bodyPr>
          <a:lstStyle/>
          <a:p>
            <a:r>
              <a:rPr lang="en-IE" altLang="zh-CN" sz="4000"/>
              <a:t> Data Description</a:t>
            </a:r>
            <a:endParaRPr lang="zh-CN" altLang="en-US" sz="4000"/>
          </a:p>
        </p:txBody>
      </p:sp>
      <p:pic>
        <p:nvPicPr>
          <p:cNvPr id="5" name="Picture 4">
            <a:extLst>
              <a:ext uri="{FF2B5EF4-FFF2-40B4-BE49-F238E27FC236}">
                <a16:creationId xmlns:a16="http://schemas.microsoft.com/office/drawing/2014/main" id="{46B72E6C-4CF8-6163-3D40-3EB92BD43B6C}"/>
              </a:ext>
            </a:extLst>
          </p:cNvPr>
          <p:cNvPicPr>
            <a:picLocks noChangeAspect="1"/>
          </p:cNvPicPr>
          <p:nvPr/>
        </p:nvPicPr>
        <p:blipFill rotWithShape="1">
          <a:blip r:embed="rId3"/>
          <a:srcRect l="5160" r="2077" b="-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635080AE-FDFA-99CD-3CBA-D7CAFDDB1F8B}"/>
              </a:ext>
            </a:extLst>
          </p:cNvPr>
          <p:cNvSpPr>
            <a:spLocks noGrp="1"/>
          </p:cNvSpPr>
          <p:nvPr>
            <p:ph idx="1"/>
          </p:nvPr>
        </p:nvSpPr>
        <p:spPr>
          <a:xfrm>
            <a:off x="8643193" y="2418408"/>
            <a:ext cx="2942813" cy="3540265"/>
          </a:xfrm>
        </p:spPr>
        <p:txBody>
          <a:bodyPr>
            <a:normAutofit/>
          </a:bodyPr>
          <a:lstStyle/>
          <a:p>
            <a:r>
              <a:rPr lang="en-US" altLang="zh-CN" sz="2000"/>
              <a:t>Source: IMDB Database</a:t>
            </a:r>
          </a:p>
          <a:p>
            <a:r>
              <a:rPr lang="en-US" altLang="zh-CN" sz="2000"/>
              <a:t>Content: 50,000 movie reviews</a:t>
            </a:r>
          </a:p>
          <a:p>
            <a:r>
              <a:rPr lang="en-US" altLang="zh-CN" sz="2000"/>
              <a:t>Split: 25,000 training / 25,000 testing</a:t>
            </a:r>
          </a:p>
          <a:p>
            <a:r>
              <a:rPr lang="en-US" altLang="zh-CN" sz="2000"/>
              <a:t>Balance: Equal representation of positive and negative sentiments</a:t>
            </a:r>
            <a:endParaRPr lang="zh-CN" altLang="en-US" sz="2000"/>
          </a:p>
        </p:txBody>
      </p:sp>
      <p:sp>
        <p:nvSpPr>
          <p:cNvPr id="16" name="Rectangle 1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86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76FE4-ED0D-A186-250C-2929F243A06A}"/>
              </a:ext>
            </a:extLst>
          </p:cNvPr>
          <p:cNvSpPr>
            <a:spLocks noGrp="1"/>
          </p:cNvSpPr>
          <p:nvPr>
            <p:ph type="title"/>
          </p:nvPr>
        </p:nvSpPr>
        <p:spPr>
          <a:xfrm>
            <a:off x="917275" y="4583953"/>
            <a:ext cx="4685857" cy="1465973"/>
          </a:xfrm>
        </p:spPr>
        <p:txBody>
          <a:bodyPr anchor="t">
            <a:normAutofit/>
          </a:bodyPr>
          <a:lstStyle/>
          <a:p>
            <a:r>
              <a:rPr lang="en-IE" altLang="zh-CN" sz="4000"/>
              <a:t>Methodology</a:t>
            </a:r>
            <a:endParaRPr lang="zh-CN" altLang="en-US" sz="4000"/>
          </a:p>
        </p:txBody>
      </p:sp>
      <p:pic>
        <p:nvPicPr>
          <p:cNvPr id="5" name="Picture 4" descr="Models if molecules in science classroom">
            <a:extLst>
              <a:ext uri="{FF2B5EF4-FFF2-40B4-BE49-F238E27FC236}">
                <a16:creationId xmlns:a16="http://schemas.microsoft.com/office/drawing/2014/main" id="{74B2E678-D7D3-43AF-FA72-111F50275E7F}"/>
              </a:ext>
            </a:extLst>
          </p:cNvPr>
          <p:cNvPicPr>
            <a:picLocks noChangeAspect="1"/>
          </p:cNvPicPr>
          <p:nvPr/>
        </p:nvPicPr>
        <p:blipFill rotWithShape="1">
          <a:blip r:embed="rId3"/>
          <a:srcRect t="47383" b="458"/>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8296B066-DF1E-F3F3-3F46-641ACEC1D309}"/>
              </a:ext>
            </a:extLst>
          </p:cNvPr>
          <p:cNvSpPr>
            <a:spLocks noGrp="1"/>
          </p:cNvSpPr>
          <p:nvPr>
            <p:ph idx="1"/>
          </p:nvPr>
        </p:nvSpPr>
        <p:spPr>
          <a:xfrm>
            <a:off x="6096000" y="4583953"/>
            <a:ext cx="5638800" cy="1465973"/>
          </a:xfrm>
        </p:spPr>
        <p:txBody>
          <a:bodyPr>
            <a:normAutofit/>
          </a:bodyPr>
          <a:lstStyle/>
          <a:p>
            <a:r>
              <a:rPr lang="en-IE" altLang="zh-CN" sz="1900"/>
              <a:t>Algorithms Used: ANN, RNN, Transformer Models</a:t>
            </a:r>
          </a:p>
          <a:p>
            <a:r>
              <a:rPr lang="en-IE" altLang="zh-CN" sz="1900"/>
              <a:t>Advantages of Each Model</a:t>
            </a:r>
          </a:p>
          <a:p>
            <a:r>
              <a:rPr lang="en-IE" altLang="zh-CN" sz="1900"/>
              <a:t>Implementation: Python Libraries (TensorFlow, Keras)</a:t>
            </a:r>
            <a:endParaRPr lang="zh-CN" altLang="en-US" sz="1900"/>
          </a:p>
        </p:txBody>
      </p:sp>
      <p:sp>
        <p:nvSpPr>
          <p:cNvPr id="11" name="Rectangle 10">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39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B045B-19A1-2140-852B-7C3DF8917018}"/>
              </a:ext>
            </a:extLst>
          </p:cNvPr>
          <p:cNvSpPr>
            <a:spLocks noGrp="1"/>
          </p:cNvSpPr>
          <p:nvPr>
            <p:ph type="title"/>
          </p:nvPr>
        </p:nvSpPr>
        <p:spPr>
          <a:xfrm>
            <a:off x="1136396" y="457201"/>
            <a:ext cx="5814240" cy="1556870"/>
          </a:xfrm>
        </p:spPr>
        <p:txBody>
          <a:bodyPr anchor="b">
            <a:normAutofit/>
          </a:bodyPr>
          <a:lstStyle/>
          <a:p>
            <a:r>
              <a:rPr lang="en-IE" altLang="zh-CN" sz="4000"/>
              <a:t>Front-End Interaction Tool</a:t>
            </a:r>
            <a:endParaRPr lang="zh-CN" altLang="en-US" sz="4000"/>
          </a:p>
        </p:txBody>
      </p:sp>
      <p:sp>
        <p:nvSpPr>
          <p:cNvPr id="3" name="Content Placeholder 2">
            <a:extLst>
              <a:ext uri="{FF2B5EF4-FFF2-40B4-BE49-F238E27FC236}">
                <a16:creationId xmlns:a16="http://schemas.microsoft.com/office/drawing/2014/main" id="{F283138C-C27C-3FDB-1E9E-0AD7F3C481C5}"/>
              </a:ext>
            </a:extLst>
          </p:cNvPr>
          <p:cNvSpPr>
            <a:spLocks noGrp="1"/>
          </p:cNvSpPr>
          <p:nvPr>
            <p:ph idx="1"/>
          </p:nvPr>
        </p:nvSpPr>
        <p:spPr>
          <a:xfrm>
            <a:off x="1136396" y="2277036"/>
            <a:ext cx="5814239" cy="3461155"/>
          </a:xfrm>
        </p:spPr>
        <p:txBody>
          <a:bodyPr>
            <a:normAutofit/>
          </a:bodyPr>
          <a:lstStyle/>
          <a:p>
            <a:r>
              <a:rPr lang="en-US" altLang="zh-CN" sz="2000"/>
              <a:t>Description: Streamlit for creating web apps</a:t>
            </a:r>
          </a:p>
          <a:p>
            <a:r>
              <a:rPr lang="en-US" altLang="zh-CN" sz="2000"/>
              <a:t>Capabilities: Real-time sentiment analysis</a:t>
            </a:r>
          </a:p>
          <a:p>
            <a:r>
              <a:rPr lang="en-US" altLang="zh-CN" sz="2000"/>
              <a:t>User Interaction: Manual and CSV input modes</a:t>
            </a:r>
            <a:endParaRPr lang="zh-CN" altLang="en-US" sz="2000"/>
          </a:p>
        </p:txBody>
      </p:sp>
      <p:pic>
        <p:nvPicPr>
          <p:cNvPr id="5" name="Picture 4">
            <a:extLst>
              <a:ext uri="{FF2B5EF4-FFF2-40B4-BE49-F238E27FC236}">
                <a16:creationId xmlns:a16="http://schemas.microsoft.com/office/drawing/2014/main" id="{6D5E97EC-BC60-8151-9A8A-FB7D9F95476F}"/>
              </a:ext>
            </a:extLst>
          </p:cNvPr>
          <p:cNvPicPr>
            <a:picLocks noChangeAspect="1"/>
          </p:cNvPicPr>
          <p:nvPr/>
        </p:nvPicPr>
        <p:blipFill>
          <a:blip r:embed="rId3"/>
          <a:stretch>
            <a:fillRect/>
          </a:stretch>
        </p:blipFill>
        <p:spPr>
          <a:xfrm>
            <a:off x="7679766" y="966942"/>
            <a:ext cx="3712869" cy="187499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CCFBA78-B3AA-7E41-F1F6-903369464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410" y="3382662"/>
            <a:ext cx="3712869" cy="22295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12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7C64D-61F0-D8FC-3D89-36E6370BAF79}"/>
              </a:ext>
            </a:extLst>
          </p:cNvPr>
          <p:cNvSpPr>
            <a:spLocks noGrp="1"/>
          </p:cNvSpPr>
          <p:nvPr>
            <p:ph type="title"/>
          </p:nvPr>
        </p:nvSpPr>
        <p:spPr>
          <a:xfrm>
            <a:off x="1136396" y="457201"/>
            <a:ext cx="5814240" cy="1556870"/>
          </a:xfrm>
        </p:spPr>
        <p:txBody>
          <a:bodyPr anchor="b">
            <a:normAutofit/>
          </a:bodyPr>
          <a:lstStyle/>
          <a:p>
            <a:r>
              <a:rPr lang="en-IE" altLang="zh-CN" sz="4000"/>
              <a:t>Preliminary Experiment Results</a:t>
            </a:r>
            <a:endParaRPr lang="zh-CN" altLang="en-US" sz="4000"/>
          </a:p>
        </p:txBody>
      </p:sp>
      <p:sp>
        <p:nvSpPr>
          <p:cNvPr id="3" name="Content Placeholder 2">
            <a:extLst>
              <a:ext uri="{FF2B5EF4-FFF2-40B4-BE49-F238E27FC236}">
                <a16:creationId xmlns:a16="http://schemas.microsoft.com/office/drawing/2014/main" id="{81FD11B9-08B3-BBDC-F48C-F7CEFCF1AB6E}"/>
              </a:ext>
            </a:extLst>
          </p:cNvPr>
          <p:cNvSpPr>
            <a:spLocks noGrp="1"/>
          </p:cNvSpPr>
          <p:nvPr>
            <p:ph idx="1"/>
          </p:nvPr>
        </p:nvSpPr>
        <p:spPr>
          <a:xfrm>
            <a:off x="1136396" y="2277036"/>
            <a:ext cx="5814239" cy="3461155"/>
          </a:xfrm>
        </p:spPr>
        <p:txBody>
          <a:bodyPr>
            <a:normAutofit/>
          </a:bodyPr>
          <a:lstStyle/>
          <a:p>
            <a:r>
              <a:rPr lang="en-US" altLang="zh-CN" sz="2000"/>
              <a:t>Word Cloud for Sentiment Analysis</a:t>
            </a:r>
          </a:p>
          <a:p>
            <a:r>
              <a:rPr lang="en-IE" altLang="zh-CN" sz="2000"/>
              <a:t>Polarity Distribution</a:t>
            </a:r>
            <a:endParaRPr lang="zh-CN" altLang="en-US" sz="2000"/>
          </a:p>
        </p:txBody>
      </p:sp>
      <p:pic>
        <p:nvPicPr>
          <p:cNvPr id="9" name="Picture 8" descr="A close-up of words&#10;&#10;Description automatically generated">
            <a:extLst>
              <a:ext uri="{FF2B5EF4-FFF2-40B4-BE49-F238E27FC236}">
                <a16:creationId xmlns:a16="http://schemas.microsoft.com/office/drawing/2014/main" id="{67854517-57A8-C9E4-EC9D-0A0440267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766" y="1412486"/>
            <a:ext cx="3712869" cy="983910"/>
          </a:xfrm>
          <a:prstGeom prst="rect">
            <a:avLst/>
          </a:prstGeom>
        </p:spPr>
      </p:pic>
      <p:pic>
        <p:nvPicPr>
          <p:cNvPr id="5" name="Picture 4">
            <a:extLst>
              <a:ext uri="{FF2B5EF4-FFF2-40B4-BE49-F238E27FC236}">
                <a16:creationId xmlns:a16="http://schemas.microsoft.com/office/drawing/2014/main" id="{CB9E3CF5-5120-4C93-93B7-920FDCC4F5B4}"/>
              </a:ext>
            </a:extLst>
          </p:cNvPr>
          <p:cNvPicPr>
            <a:picLocks noChangeAspect="1"/>
          </p:cNvPicPr>
          <p:nvPr/>
        </p:nvPicPr>
        <p:blipFill>
          <a:blip r:embed="rId4"/>
          <a:stretch>
            <a:fillRect/>
          </a:stretch>
        </p:blipFill>
        <p:spPr>
          <a:xfrm>
            <a:off x="7815941" y="3375824"/>
            <a:ext cx="3411806" cy="2243263"/>
          </a:xfrm>
          <a:prstGeom prst="rect">
            <a:avLst/>
          </a:prstGeom>
        </p:spPr>
      </p:pic>
      <p:sp>
        <p:nvSpPr>
          <p:cNvPr id="16" name="Rectangle 15">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3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72465-835B-31D1-75E4-1A789B4929D5}"/>
              </a:ext>
            </a:extLst>
          </p:cNvPr>
          <p:cNvSpPr>
            <a:spLocks noGrp="1"/>
          </p:cNvSpPr>
          <p:nvPr>
            <p:ph type="title"/>
          </p:nvPr>
        </p:nvSpPr>
        <p:spPr>
          <a:xfrm>
            <a:off x="1136396" y="457201"/>
            <a:ext cx="5814240" cy="1556870"/>
          </a:xfrm>
        </p:spPr>
        <p:txBody>
          <a:bodyPr anchor="b">
            <a:normAutofit/>
          </a:bodyPr>
          <a:lstStyle/>
          <a:p>
            <a:r>
              <a:rPr lang="en-IE" altLang="zh-CN" sz="4000"/>
              <a:t>Model Evaluation</a:t>
            </a:r>
            <a:endParaRPr lang="zh-CN" altLang="en-US" sz="4000"/>
          </a:p>
        </p:txBody>
      </p:sp>
      <p:sp>
        <p:nvSpPr>
          <p:cNvPr id="3" name="Content Placeholder 2">
            <a:extLst>
              <a:ext uri="{FF2B5EF4-FFF2-40B4-BE49-F238E27FC236}">
                <a16:creationId xmlns:a16="http://schemas.microsoft.com/office/drawing/2014/main" id="{87E941E9-B1B9-5739-44E8-6399F8CE41C5}"/>
              </a:ext>
            </a:extLst>
          </p:cNvPr>
          <p:cNvSpPr>
            <a:spLocks noGrp="1"/>
          </p:cNvSpPr>
          <p:nvPr>
            <p:ph idx="1"/>
          </p:nvPr>
        </p:nvSpPr>
        <p:spPr>
          <a:xfrm>
            <a:off x="1136396" y="2277036"/>
            <a:ext cx="5814239" cy="3461155"/>
          </a:xfrm>
        </p:spPr>
        <p:txBody>
          <a:bodyPr>
            <a:normAutofit/>
          </a:bodyPr>
          <a:lstStyle/>
          <a:p>
            <a:pPr>
              <a:buFont typeface="Arial" panose="020B0604020202020204" pitchFamily="34" charset="0"/>
              <a:buChar char="•"/>
            </a:pPr>
            <a:r>
              <a:rPr lang="en-IE" altLang="zh-CN" sz="2000" b="1" i="0">
                <a:effectLst/>
                <a:latin typeface="Söhne"/>
              </a:rPr>
              <a:t>Metrics Used</a:t>
            </a:r>
            <a:r>
              <a:rPr lang="en-IE" altLang="zh-CN" sz="2000" b="0" i="0">
                <a:effectLst/>
                <a:latin typeface="Söhne"/>
              </a:rPr>
              <a:t>: Accuracy, Precision, Recall, F1 Score</a:t>
            </a:r>
          </a:p>
          <a:p>
            <a:pPr>
              <a:buFont typeface="Arial" panose="020B0604020202020204" pitchFamily="34" charset="0"/>
              <a:buChar char="•"/>
            </a:pPr>
            <a:r>
              <a:rPr lang="en-IE" altLang="zh-CN" sz="2000" b="1" i="0">
                <a:effectLst/>
                <a:latin typeface="Söhne"/>
              </a:rPr>
              <a:t>Results Overview</a:t>
            </a:r>
            <a:r>
              <a:rPr lang="en-IE" altLang="zh-CN" sz="2000" b="0" i="0">
                <a:effectLst/>
                <a:latin typeface="Söhne"/>
              </a:rPr>
              <a:t>:</a:t>
            </a:r>
          </a:p>
          <a:p>
            <a:pPr marL="742950" lvl="1" indent="-285750">
              <a:buFont typeface="Arial" panose="020B0604020202020204" pitchFamily="34" charset="0"/>
              <a:buChar char="•"/>
            </a:pPr>
            <a:r>
              <a:rPr lang="en-IE" altLang="zh-CN" sz="2000" b="0" i="0">
                <a:effectLst/>
                <a:latin typeface="Söhne"/>
              </a:rPr>
              <a:t>ANN Model Performance</a:t>
            </a:r>
          </a:p>
          <a:p>
            <a:pPr marL="742950" lvl="1" indent="-285750">
              <a:buFont typeface="Arial" panose="020B0604020202020204" pitchFamily="34" charset="0"/>
              <a:buChar char="•"/>
            </a:pPr>
            <a:r>
              <a:rPr lang="en-IE" altLang="zh-CN" sz="2000" b="0" i="0">
                <a:effectLst/>
                <a:latin typeface="Söhne"/>
              </a:rPr>
              <a:t>RNN Model Insights</a:t>
            </a:r>
          </a:p>
          <a:p>
            <a:pPr marL="742950" lvl="1" indent="-285750">
              <a:buFont typeface="Arial" panose="020B0604020202020204" pitchFamily="34" charset="0"/>
              <a:buChar char="•"/>
            </a:pPr>
            <a:r>
              <a:rPr lang="en-IE" altLang="zh-CN" sz="2000" b="0" i="0">
                <a:effectLst/>
                <a:latin typeface="Söhne"/>
              </a:rPr>
              <a:t>Transformer Model Capabilities</a:t>
            </a:r>
          </a:p>
          <a:p>
            <a:endParaRPr lang="zh-CN" altLang="en-US" sz="2000"/>
          </a:p>
        </p:txBody>
      </p:sp>
      <p:pic>
        <p:nvPicPr>
          <p:cNvPr id="7" name="Picture 6" descr="A comparison of a line graph&#10;&#10;Description automatically generated">
            <a:extLst>
              <a:ext uri="{FF2B5EF4-FFF2-40B4-BE49-F238E27FC236}">
                <a16:creationId xmlns:a16="http://schemas.microsoft.com/office/drawing/2014/main" id="{0F2AE5D9-DFB1-F0A6-83CB-78568742F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766" y="1166509"/>
            <a:ext cx="3712869" cy="1475865"/>
          </a:xfrm>
          <a:prstGeom prst="rect">
            <a:avLst/>
          </a:prstGeom>
        </p:spPr>
      </p:pic>
      <p:pic>
        <p:nvPicPr>
          <p:cNvPr id="5" name="Picture 4" descr="A screenshot of a report&#10;&#10;Description automatically generated">
            <a:extLst>
              <a:ext uri="{FF2B5EF4-FFF2-40B4-BE49-F238E27FC236}">
                <a16:creationId xmlns:a16="http://schemas.microsoft.com/office/drawing/2014/main" id="{054F6D67-294E-96AC-81A0-484358660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278" y="3375824"/>
            <a:ext cx="2639132" cy="2243263"/>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0207F-E666-160C-FE29-4B29D2EABDBF}"/>
              </a:ext>
            </a:extLst>
          </p:cNvPr>
          <p:cNvSpPr>
            <a:spLocks noGrp="1"/>
          </p:cNvSpPr>
          <p:nvPr>
            <p:ph type="title"/>
          </p:nvPr>
        </p:nvSpPr>
        <p:spPr>
          <a:xfrm>
            <a:off x="826396" y="586855"/>
            <a:ext cx="4230100" cy="3387497"/>
          </a:xfrm>
        </p:spPr>
        <p:txBody>
          <a:bodyPr anchor="b">
            <a:normAutofit/>
          </a:bodyPr>
          <a:lstStyle/>
          <a:p>
            <a:pPr algn="r"/>
            <a:r>
              <a:rPr lang="en-IE" altLang="zh-CN" sz="4000">
                <a:solidFill>
                  <a:srgbClr val="FFFFFF"/>
                </a:solidFill>
              </a:rPr>
              <a:t>Conclusion and Future Work</a:t>
            </a:r>
            <a:endParaRPr lang="zh-CN" altLang="en-US" sz="4000">
              <a:solidFill>
                <a:srgbClr val="FFFFFF"/>
              </a:solidFill>
            </a:endParaRPr>
          </a:p>
        </p:txBody>
      </p:sp>
      <p:sp>
        <p:nvSpPr>
          <p:cNvPr id="3" name="Content Placeholder 2">
            <a:extLst>
              <a:ext uri="{FF2B5EF4-FFF2-40B4-BE49-F238E27FC236}">
                <a16:creationId xmlns:a16="http://schemas.microsoft.com/office/drawing/2014/main" id="{C3C21E5D-26D5-CF60-63E4-BD1E93FDC2DA}"/>
              </a:ext>
            </a:extLst>
          </p:cNvPr>
          <p:cNvSpPr>
            <a:spLocks noGrp="1"/>
          </p:cNvSpPr>
          <p:nvPr>
            <p:ph idx="1"/>
          </p:nvPr>
        </p:nvSpPr>
        <p:spPr>
          <a:xfrm>
            <a:off x="6503158" y="649480"/>
            <a:ext cx="4862447" cy="5546047"/>
          </a:xfrm>
        </p:spPr>
        <p:txBody>
          <a:bodyPr anchor="ctr">
            <a:normAutofit/>
          </a:bodyPr>
          <a:lstStyle/>
          <a:p>
            <a:r>
              <a:rPr lang="en-US" altLang="zh-CN" sz="2000"/>
              <a:t>Summary of Findings</a:t>
            </a:r>
          </a:p>
          <a:p>
            <a:r>
              <a:rPr lang="en-US" altLang="zh-CN" sz="2000"/>
              <a:t>Implications for Future Research</a:t>
            </a:r>
          </a:p>
          <a:p>
            <a:r>
              <a:rPr lang="en-US" altLang="zh-CN" sz="2000"/>
              <a:t>Enhancements: Addressing Overfitting, Model Transparency</a:t>
            </a:r>
            <a:endParaRPr lang="zh-CN" altLang="en-US" sz="2000"/>
          </a:p>
        </p:txBody>
      </p:sp>
    </p:spTree>
    <p:extLst>
      <p:ext uri="{BB962C8B-B14F-4D97-AF65-F5344CB8AC3E}">
        <p14:creationId xmlns:p14="http://schemas.microsoft.com/office/powerpoint/2010/main" val="115344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587</Words>
  <Application>Microsoft Office PowerPoint</Application>
  <PresentationFormat>Widescreen</PresentationFormat>
  <Paragraphs>52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Söhne</vt:lpstr>
      <vt:lpstr>等线</vt:lpstr>
      <vt:lpstr>等线 Light</vt:lpstr>
      <vt:lpstr>Arial</vt:lpstr>
      <vt:lpstr>Office Theme</vt:lpstr>
      <vt:lpstr>Sentiment Analysis of Movie Reviews Using Deep Learning</vt:lpstr>
      <vt:lpstr> Introduction</vt:lpstr>
      <vt:lpstr>Problem Statement</vt:lpstr>
      <vt:lpstr> Data Description</vt:lpstr>
      <vt:lpstr>Methodology</vt:lpstr>
      <vt:lpstr>Front-End Interaction Tool</vt:lpstr>
      <vt:lpstr>Preliminary Experiment Results</vt:lpstr>
      <vt:lpstr>Model Evaluation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Movie Reviews Using Deep Learning</dc:title>
  <dc:creator>Yujun Liu</dc:creator>
  <cp:lastModifiedBy>Yujun Liu</cp:lastModifiedBy>
  <cp:revision>1</cp:revision>
  <dcterms:created xsi:type="dcterms:W3CDTF">2024-04-24T05:07:15Z</dcterms:created>
  <dcterms:modified xsi:type="dcterms:W3CDTF">2024-04-24T05:13:59Z</dcterms:modified>
</cp:coreProperties>
</file>