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1"/>
  </p:sldMasterIdLst>
  <p:notesMasterIdLst>
    <p:notesMasterId r:id="rId16"/>
  </p:notesMasterIdLst>
  <p:sldIdLst>
    <p:sldId id="256" r:id="rId2"/>
    <p:sldId id="261" r:id="rId3"/>
    <p:sldId id="262" r:id="rId4"/>
    <p:sldId id="263" r:id="rId5"/>
    <p:sldId id="274" r:id="rId6"/>
    <p:sldId id="275" r:id="rId7"/>
    <p:sldId id="260" r:id="rId8"/>
    <p:sldId id="276" r:id="rId9"/>
    <p:sldId id="278" r:id="rId10"/>
    <p:sldId id="279" r:id="rId11"/>
    <p:sldId id="283" r:id="rId12"/>
    <p:sldId id="281" r:id="rId13"/>
    <p:sldId id="286" r:id="rId14"/>
    <p:sldId id="28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39"/>
    <p:restoredTop sz="94671"/>
  </p:normalViewPr>
  <p:slideViewPr>
    <p:cSldViewPr snapToGrid="0" snapToObjects="1">
      <p:cViewPr varScale="1">
        <p:scale>
          <a:sx n="85" d="100"/>
          <a:sy n="85" d="100"/>
        </p:scale>
        <p:origin x="184"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4934BB-7C9D-5A4E-95BF-B86F7CF6D3D3}" type="datetimeFigureOut">
              <a:rPr lang="en-US" smtClean="0"/>
              <a:t>11/22/20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29DE7B-F7A9-3C48-A634-E0BB4B9FA241}" type="slidenum">
              <a:rPr lang="en-US" smtClean="0"/>
              <a:t>‹#›</a:t>
            </a:fld>
            <a:endParaRPr lang="en-US"/>
          </a:p>
        </p:txBody>
      </p:sp>
    </p:spTree>
    <p:extLst>
      <p:ext uri="{BB962C8B-B14F-4D97-AF65-F5344CB8AC3E}">
        <p14:creationId xmlns:p14="http://schemas.microsoft.com/office/powerpoint/2010/main" val="3578800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29DE7B-F7A9-3C48-A634-E0BB4B9FA241}" type="slidenum">
              <a:rPr lang="en-US" smtClean="0"/>
              <a:t>3</a:t>
            </a:fld>
            <a:endParaRPr lang="en-US"/>
          </a:p>
        </p:txBody>
      </p:sp>
    </p:spTree>
    <p:extLst>
      <p:ext uri="{BB962C8B-B14F-4D97-AF65-F5344CB8AC3E}">
        <p14:creationId xmlns:p14="http://schemas.microsoft.com/office/powerpoint/2010/main" val="567502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241623-A064-4BED-B073-BA4D61433402}" type="datetime1">
              <a:rPr lang="en-US" smtClean="0"/>
              <a:t>11/22/20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25604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6ED0C-1DA7-41F0-94CF-6218B1FEDFF1}" type="datetime1">
              <a:rPr lang="en-US" smtClean="0"/>
              <a:t>11/22/20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238118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F02AB-6034-4B88-BC5A-7C17CB0EF809}" type="datetime1">
              <a:rPr lang="en-US" smtClean="0"/>
              <a:t>11/22/20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40120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3E5F3-28EE-488F-BD53-B744C06C3DEC}" type="datetime1">
              <a:rPr lang="en-US" smtClean="0"/>
              <a:t>11/22/20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50788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2EB70D-CD01-44DA-83B3-8FEB3383D307}" type="datetime1">
              <a:rPr lang="en-US" smtClean="0"/>
              <a:t>11/22/20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36340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58CFD-9357-46BE-A189-D637A67C8730}" type="datetime1">
              <a:rPr lang="en-US" smtClean="0"/>
              <a:t>11/22/20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29148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4742EE-B331-4632-BD10-A82FED6B6FC0}" type="datetime1">
              <a:rPr lang="en-US" smtClean="0"/>
              <a:t>11/22/20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7799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BA835-D13F-49F4-8F11-5D576AC65FAD}" type="datetime1">
              <a:rPr lang="en-US" smtClean="0"/>
              <a:t>11/22/20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89119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D1799-ACB5-4CB2-86A2-5C574F1C8706}" type="datetime1">
              <a:rPr lang="en-US" smtClean="0"/>
              <a:t>11/22/20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82100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5DD0D6-7A82-473E-879B-C6ECD6CCCFEC}" type="datetime1">
              <a:rPr lang="en-US" smtClean="0"/>
              <a:t>11/22/20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12638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605E03-BC17-41A7-854C-DFAB672737DC}" type="datetime1">
              <a:rPr lang="en-US" smtClean="0"/>
              <a:t>11/22/20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418692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08324-A84C-4A45-93B6-78D079CCE772}" type="datetime1">
              <a:rPr lang="en-US" smtClean="0"/>
              <a:t>11/22/20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2390157"/>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worldbank.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14" descr="Map&#10;&#10;Description automatically generated">
            <a:extLst>
              <a:ext uri="{FF2B5EF4-FFF2-40B4-BE49-F238E27FC236}">
                <a16:creationId xmlns:a16="http://schemas.microsoft.com/office/drawing/2014/main" id="{1238D13D-FF7B-8E49-9E8F-06D32510E0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29" r="239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65">
            <a:extLst>
              <a:ext uri="{FF2B5EF4-FFF2-40B4-BE49-F238E27FC236}">
                <a16:creationId xmlns:a16="http://schemas.microsoft.com/office/drawing/2014/main" id="{DCF1FFC3-D020-43C3-8B93-EF6BEFC46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912620" y="1929384"/>
            <a:ext cx="8366760" cy="2999232"/>
          </a:xfrm>
          <a:prstGeom prst="rect">
            <a:avLst/>
          </a:prstGeom>
          <a:solidFill>
            <a:schemeClr val="bg1">
              <a:alpha val="89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F20FD-5DB6-B04B-B322-00F4E36240F4}"/>
              </a:ext>
            </a:extLst>
          </p:cNvPr>
          <p:cNvSpPr>
            <a:spLocks noGrp="1"/>
          </p:cNvSpPr>
          <p:nvPr>
            <p:ph type="ctrTitle"/>
          </p:nvPr>
        </p:nvSpPr>
        <p:spPr>
          <a:xfrm>
            <a:off x="2214563" y="1954653"/>
            <a:ext cx="7900987" cy="2288735"/>
          </a:xfrm>
        </p:spPr>
        <p:txBody>
          <a:bodyPr>
            <a:noAutofit/>
          </a:bodyPr>
          <a:lstStyle/>
          <a:p>
            <a:r>
              <a:rPr lang="en-US" sz="3600" b="1" dirty="0"/>
              <a:t>Factors affecting the GNI per capita—birth rates, death rates, infant mortality rates, life expectancies, and regions</a:t>
            </a:r>
            <a:br>
              <a:rPr lang="en-US" sz="3600" b="1" dirty="0"/>
            </a:br>
            <a:endParaRPr lang="en-US" sz="3600" b="1" dirty="0"/>
          </a:p>
        </p:txBody>
      </p:sp>
      <p:sp>
        <p:nvSpPr>
          <p:cNvPr id="3" name="Subtitle 2">
            <a:extLst>
              <a:ext uri="{FF2B5EF4-FFF2-40B4-BE49-F238E27FC236}">
                <a16:creationId xmlns:a16="http://schemas.microsoft.com/office/drawing/2014/main" id="{F2864C00-9445-DD46-B11D-D22FCF5A6B69}"/>
              </a:ext>
            </a:extLst>
          </p:cNvPr>
          <p:cNvSpPr>
            <a:spLocks noGrp="1"/>
          </p:cNvSpPr>
          <p:nvPr>
            <p:ph type="subTitle" idx="1"/>
          </p:nvPr>
        </p:nvSpPr>
        <p:spPr>
          <a:xfrm>
            <a:off x="2366010" y="3884037"/>
            <a:ext cx="7459980" cy="468888"/>
          </a:xfrm>
        </p:spPr>
        <p:txBody>
          <a:bodyPr>
            <a:normAutofit/>
          </a:bodyPr>
          <a:lstStyle/>
          <a:p>
            <a:r>
              <a:rPr lang="en-US" dirty="0"/>
              <a:t>Ophelia Li</a:t>
            </a:r>
          </a:p>
        </p:txBody>
      </p:sp>
      <p:cxnSp>
        <p:nvCxnSpPr>
          <p:cNvPr id="78" name="Straight Connector 67">
            <a:extLst>
              <a:ext uri="{FF2B5EF4-FFF2-40B4-BE49-F238E27FC236}">
                <a16:creationId xmlns:a16="http://schemas.microsoft.com/office/drawing/2014/main" id="{16FC4A39-71B0-433B-AB94-CBFFA0DF90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2605" y="3792064"/>
            <a:ext cx="2586790" cy="0"/>
          </a:xfrm>
          <a:prstGeom prst="line">
            <a:avLst/>
          </a:prstGeom>
          <a:ln w="22225">
            <a:solidFill>
              <a:srgbClr val="5B59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00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760F45-DDCD-2749-88C7-4ED14975929C}"/>
              </a:ext>
            </a:extLst>
          </p:cNvPr>
          <p:cNvSpPr txBox="1">
            <a:spLocks/>
          </p:cNvSpPr>
          <p:nvPr/>
        </p:nvSpPr>
        <p:spPr>
          <a:xfrm>
            <a:off x="793660" y="455930"/>
            <a:ext cx="9588500" cy="7340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Half-normal plot and Outliers</a:t>
            </a:r>
          </a:p>
        </p:txBody>
      </p:sp>
      <p:pic>
        <p:nvPicPr>
          <p:cNvPr id="5" name="Picture 4" descr="Chart, line chart&#10;&#10;Description automatically generated">
            <a:extLst>
              <a:ext uri="{FF2B5EF4-FFF2-40B4-BE49-F238E27FC236}">
                <a16:creationId xmlns:a16="http://schemas.microsoft.com/office/drawing/2014/main" id="{397E6F24-A371-CD4F-8629-0ECF95E5BE23}"/>
              </a:ext>
            </a:extLst>
          </p:cNvPr>
          <p:cNvPicPr/>
          <p:nvPr/>
        </p:nvPicPr>
        <p:blipFill rotWithShape="1">
          <a:blip r:embed="rId2">
            <a:extLst>
              <a:ext uri="{28A0092B-C50C-407E-A947-70E740481C1C}">
                <a14:useLocalDpi xmlns:a14="http://schemas.microsoft.com/office/drawing/2010/main" val="0"/>
              </a:ext>
            </a:extLst>
          </a:blip>
          <a:srcRect t="5416"/>
          <a:stretch/>
        </p:blipFill>
        <p:spPr bwMode="auto">
          <a:xfrm>
            <a:off x="1217522" y="1392701"/>
            <a:ext cx="9376569" cy="49096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07452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760F45-DDCD-2749-88C7-4ED14975929C}"/>
              </a:ext>
            </a:extLst>
          </p:cNvPr>
          <p:cNvSpPr txBox="1">
            <a:spLocks/>
          </p:cNvSpPr>
          <p:nvPr/>
        </p:nvSpPr>
        <p:spPr>
          <a:xfrm>
            <a:off x="793660" y="455930"/>
            <a:ext cx="9588500" cy="7340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Influential Points</a:t>
            </a:r>
          </a:p>
        </p:txBody>
      </p:sp>
      <p:pic>
        <p:nvPicPr>
          <p:cNvPr id="10" name="Picture 9" descr="Chart&#10;&#10;Description automatically generated">
            <a:extLst>
              <a:ext uri="{FF2B5EF4-FFF2-40B4-BE49-F238E27FC236}">
                <a16:creationId xmlns:a16="http://schemas.microsoft.com/office/drawing/2014/main" id="{3461494B-0A18-6A43-8F98-740C9BE9565A}"/>
              </a:ext>
            </a:extLst>
          </p:cNvPr>
          <p:cNvPicPr/>
          <p:nvPr/>
        </p:nvPicPr>
        <p:blipFill rotWithShape="1">
          <a:blip r:embed="rId2">
            <a:extLst>
              <a:ext uri="{28A0092B-C50C-407E-A947-70E740481C1C}">
                <a14:useLocalDpi xmlns:a14="http://schemas.microsoft.com/office/drawing/2010/main" val="0"/>
              </a:ext>
            </a:extLst>
          </a:blip>
          <a:srcRect t="3024" b="2457"/>
          <a:stretch/>
        </p:blipFill>
        <p:spPr bwMode="auto">
          <a:xfrm>
            <a:off x="1941342" y="1132747"/>
            <a:ext cx="7001144" cy="4002185"/>
          </a:xfrm>
          <a:prstGeom prst="rect">
            <a:avLst/>
          </a:prstGeom>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DFD2B920-3FD3-4E40-8ED2-1E1C6CEDD210}"/>
              </a:ext>
            </a:extLst>
          </p:cNvPr>
          <p:cNvSpPr txBox="1"/>
          <p:nvPr/>
        </p:nvSpPr>
        <p:spPr>
          <a:xfrm>
            <a:off x="9474791" y="1189990"/>
            <a:ext cx="2377441"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67-Turkmenistan</a:t>
            </a:r>
          </a:p>
          <a:p>
            <a:pPr marL="285750" indent="-285750">
              <a:buFont typeface="Arial" panose="020B0604020202020204" pitchFamily="34" charset="0"/>
              <a:buChar char="•"/>
            </a:pPr>
            <a:r>
              <a:rPr lang="en-US" sz="2000" dirty="0"/>
              <a:t>161-Haiti</a:t>
            </a:r>
          </a:p>
        </p:txBody>
      </p:sp>
      <p:graphicFrame>
        <p:nvGraphicFramePr>
          <p:cNvPr id="5" name="Table 4">
            <a:extLst>
              <a:ext uri="{FF2B5EF4-FFF2-40B4-BE49-F238E27FC236}">
                <a16:creationId xmlns:a16="http://schemas.microsoft.com/office/drawing/2014/main" id="{691D67E5-2FE8-6542-BED7-7A5623A0DE27}"/>
              </a:ext>
            </a:extLst>
          </p:cNvPr>
          <p:cNvGraphicFramePr>
            <a:graphicFrameLocks noGrp="1"/>
          </p:cNvGraphicFramePr>
          <p:nvPr>
            <p:extLst>
              <p:ext uri="{D42A27DB-BD31-4B8C-83A1-F6EECF244321}">
                <p14:modId xmlns:p14="http://schemas.microsoft.com/office/powerpoint/2010/main" val="1740494978"/>
              </p:ext>
            </p:extLst>
          </p:nvPr>
        </p:nvGraphicFramePr>
        <p:xfrm>
          <a:off x="1746469" y="5356102"/>
          <a:ext cx="7934690" cy="1281980"/>
        </p:xfrm>
        <a:graphic>
          <a:graphicData uri="http://schemas.openxmlformats.org/drawingml/2006/table">
            <a:tbl>
              <a:tblPr firstRow="1" firstCol="1" bandRow="1">
                <a:tableStyleId>{69CF1AB2-1976-4502-BF36-3FF5EA218861}</a:tableStyleId>
              </a:tblPr>
              <a:tblGrid>
                <a:gridCol w="913065">
                  <a:extLst>
                    <a:ext uri="{9D8B030D-6E8A-4147-A177-3AD203B41FA5}">
                      <a16:colId xmlns:a16="http://schemas.microsoft.com/office/drawing/2014/main" val="2463363196"/>
                    </a:ext>
                  </a:extLst>
                </a:gridCol>
                <a:gridCol w="870948">
                  <a:extLst>
                    <a:ext uri="{9D8B030D-6E8A-4147-A177-3AD203B41FA5}">
                      <a16:colId xmlns:a16="http://schemas.microsoft.com/office/drawing/2014/main" val="1106520464"/>
                    </a:ext>
                  </a:extLst>
                </a:gridCol>
                <a:gridCol w="870948">
                  <a:extLst>
                    <a:ext uri="{9D8B030D-6E8A-4147-A177-3AD203B41FA5}">
                      <a16:colId xmlns:a16="http://schemas.microsoft.com/office/drawing/2014/main" val="4236456115"/>
                    </a:ext>
                  </a:extLst>
                </a:gridCol>
                <a:gridCol w="807376">
                  <a:extLst>
                    <a:ext uri="{9D8B030D-6E8A-4147-A177-3AD203B41FA5}">
                      <a16:colId xmlns:a16="http://schemas.microsoft.com/office/drawing/2014/main" val="1286051372"/>
                    </a:ext>
                  </a:extLst>
                </a:gridCol>
                <a:gridCol w="1103785">
                  <a:extLst>
                    <a:ext uri="{9D8B030D-6E8A-4147-A177-3AD203B41FA5}">
                      <a16:colId xmlns:a16="http://schemas.microsoft.com/office/drawing/2014/main" val="160578081"/>
                    </a:ext>
                  </a:extLst>
                </a:gridCol>
                <a:gridCol w="1209474">
                  <a:extLst>
                    <a:ext uri="{9D8B030D-6E8A-4147-A177-3AD203B41FA5}">
                      <a16:colId xmlns:a16="http://schemas.microsoft.com/office/drawing/2014/main" val="793733448"/>
                    </a:ext>
                  </a:extLst>
                </a:gridCol>
                <a:gridCol w="659569">
                  <a:extLst>
                    <a:ext uri="{9D8B030D-6E8A-4147-A177-3AD203B41FA5}">
                      <a16:colId xmlns:a16="http://schemas.microsoft.com/office/drawing/2014/main" val="3601735855"/>
                    </a:ext>
                  </a:extLst>
                </a:gridCol>
                <a:gridCol w="1499525">
                  <a:extLst>
                    <a:ext uri="{9D8B030D-6E8A-4147-A177-3AD203B41FA5}">
                      <a16:colId xmlns:a16="http://schemas.microsoft.com/office/drawing/2014/main" val="1515143940"/>
                    </a:ext>
                  </a:extLst>
                </a:gridCol>
              </a:tblGrid>
              <a:tr h="436418">
                <a:tc>
                  <a:txBody>
                    <a:bodyPr/>
                    <a:lstStyle/>
                    <a:p>
                      <a:pPr marL="0" marR="76200" algn="ctr">
                        <a:spcBef>
                          <a:spcPts val="0"/>
                        </a:spcBef>
                        <a:spcAft>
                          <a:spcPts val="0"/>
                        </a:spcAft>
                      </a:pPr>
                      <a:r>
                        <a:rPr lang="en-US" sz="1200">
                          <a:effectLst/>
                        </a:rPr>
                        <a:t>birthrate</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deathrate</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lifeexpM</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lifeexpF</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infantdeaths</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GNIpercapita</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region</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country</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380662371"/>
                  </a:ext>
                </a:extLst>
              </a:tr>
              <a:tr h="281854">
                <a:tc>
                  <a:txBody>
                    <a:bodyPr/>
                    <a:lstStyle/>
                    <a:p>
                      <a:pPr marL="0" marR="76200" algn="ctr">
                        <a:spcBef>
                          <a:spcPts val="0"/>
                        </a:spcBef>
                        <a:spcAft>
                          <a:spcPts val="0"/>
                        </a:spcAft>
                      </a:pPr>
                      <a:r>
                        <a:rPr lang="en-US" sz="1200" b="0">
                          <a:effectLst/>
                        </a:rPr>
                        <a:t>19.38</a:t>
                      </a:r>
                      <a:endParaRPr lang="en-US" sz="1200" b="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5.1</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69.67</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75.62</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10.6</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13686.02</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6</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Libya</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444324802"/>
                  </a:ext>
                </a:extLst>
              </a:tr>
              <a:tr h="281854">
                <a:tc>
                  <a:txBody>
                    <a:bodyPr/>
                    <a:lstStyle/>
                    <a:p>
                      <a:pPr marL="0" marR="0" algn="ctr">
                        <a:spcBef>
                          <a:spcPts val="0"/>
                        </a:spcBef>
                        <a:spcAft>
                          <a:spcPts val="0"/>
                        </a:spcAft>
                      </a:pPr>
                      <a:r>
                        <a:rPr lang="en-US" sz="1200" b="0">
                          <a:effectLst/>
                        </a:rPr>
                        <a:t>24.62</a:t>
                      </a:r>
                      <a:endParaRPr lang="en-US" sz="1200" b="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7.06</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64.5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71.45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40.6</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13615.49</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3</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Turkmenistan</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367752936"/>
                  </a:ext>
                </a:extLst>
              </a:tr>
              <a:tr h="281854">
                <a:tc>
                  <a:txBody>
                    <a:bodyPr/>
                    <a:lstStyle/>
                    <a:p>
                      <a:pPr marL="0" marR="0" algn="ctr">
                        <a:spcBef>
                          <a:spcPts val="0"/>
                        </a:spcBef>
                        <a:spcAft>
                          <a:spcPts val="0"/>
                        </a:spcAft>
                      </a:pPr>
                      <a:r>
                        <a:rPr lang="en-US" sz="1200" b="0" dirty="0">
                          <a:effectLst/>
                        </a:rPr>
                        <a:t>14.6</a:t>
                      </a:r>
                      <a:endParaRPr lang="en-US" sz="1200" b="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5.8</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70.13</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75.22</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20.4</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13513.4</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3</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Azerbaijan</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224368125"/>
                  </a:ext>
                </a:extLst>
              </a:tr>
            </a:tbl>
          </a:graphicData>
        </a:graphic>
      </p:graphicFrame>
      <p:sp>
        <p:nvSpPr>
          <p:cNvPr id="3" name="TextBox 2">
            <a:extLst>
              <a:ext uri="{FF2B5EF4-FFF2-40B4-BE49-F238E27FC236}">
                <a16:creationId xmlns:a16="http://schemas.microsoft.com/office/drawing/2014/main" id="{578306C5-E3DD-2043-9991-B6556C17C99E}"/>
              </a:ext>
            </a:extLst>
          </p:cNvPr>
          <p:cNvSpPr txBox="1"/>
          <p:nvPr/>
        </p:nvSpPr>
        <p:spPr>
          <a:xfrm>
            <a:off x="9193895" y="2625603"/>
            <a:ext cx="2939232" cy="1200329"/>
          </a:xfrm>
          <a:prstGeom prst="rect">
            <a:avLst/>
          </a:prstGeom>
          <a:noFill/>
        </p:spPr>
        <p:txBody>
          <a:bodyPr wrap="square" rtlCol="0">
            <a:spAutoFit/>
          </a:bodyPr>
          <a:lstStyle/>
          <a:p>
            <a:r>
              <a:rPr lang="en-US" dirty="0"/>
              <a:t>After removing two influential points, the adjusted R-squared improves from 0.8374 to </a:t>
            </a:r>
            <a:r>
              <a:rPr lang="en-US" dirty="0">
                <a:solidFill>
                  <a:srgbClr val="FF0000"/>
                </a:solidFill>
              </a:rPr>
              <a:t>0.8436</a:t>
            </a:r>
          </a:p>
        </p:txBody>
      </p:sp>
    </p:spTree>
    <p:extLst>
      <p:ext uri="{BB962C8B-B14F-4D97-AF65-F5344CB8AC3E}">
        <p14:creationId xmlns:p14="http://schemas.microsoft.com/office/powerpoint/2010/main" val="3195344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618FEE-610C-BB40-BCC9-C48559B37A9A}"/>
              </a:ext>
            </a:extLst>
          </p:cNvPr>
          <p:cNvSpPr txBox="1">
            <a:spLocks/>
          </p:cNvSpPr>
          <p:nvPr/>
        </p:nvSpPr>
        <p:spPr>
          <a:xfrm>
            <a:off x="793660" y="455930"/>
            <a:ext cx="9588500" cy="7340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 Lasso with cross validation</a:t>
            </a:r>
          </a:p>
        </p:txBody>
      </p:sp>
      <p:pic>
        <p:nvPicPr>
          <p:cNvPr id="7" name="Picture 6" descr="Chart&#10;&#10;Description automatically generated">
            <a:extLst>
              <a:ext uri="{FF2B5EF4-FFF2-40B4-BE49-F238E27FC236}">
                <a16:creationId xmlns:a16="http://schemas.microsoft.com/office/drawing/2014/main" id="{02A1CAD9-9D0D-1148-A762-412611B96153}"/>
              </a:ext>
            </a:extLst>
          </p:cNvPr>
          <p:cNvPicPr/>
          <p:nvPr/>
        </p:nvPicPr>
        <p:blipFill rotWithShape="1">
          <a:blip r:embed="rId2">
            <a:extLst>
              <a:ext uri="{28A0092B-C50C-407E-A947-70E740481C1C}">
                <a14:useLocalDpi xmlns:a14="http://schemas.microsoft.com/office/drawing/2010/main" val="0"/>
              </a:ext>
            </a:extLst>
          </a:blip>
          <a:srcRect b="3934"/>
          <a:stretch/>
        </p:blipFill>
        <p:spPr bwMode="auto">
          <a:xfrm>
            <a:off x="2259085" y="1435268"/>
            <a:ext cx="6913050" cy="3987464"/>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1E097820-590E-E441-A946-1CDB463441BF}"/>
              </a:ext>
            </a:extLst>
          </p:cNvPr>
          <p:cNvSpPr txBox="1"/>
          <p:nvPr/>
        </p:nvSpPr>
        <p:spPr>
          <a:xfrm>
            <a:off x="2776025" y="5668010"/>
            <a:ext cx="6639950" cy="400110"/>
          </a:xfrm>
          <a:prstGeom prst="rect">
            <a:avLst/>
          </a:prstGeom>
          <a:noFill/>
        </p:spPr>
        <p:txBody>
          <a:bodyPr wrap="square" rtlCol="0">
            <a:spAutoFit/>
          </a:bodyPr>
          <a:lstStyle/>
          <a:p>
            <a:r>
              <a:rPr lang="en-US" sz="2000" dirty="0"/>
              <a:t>The exact lambda value is 0.02511886</a:t>
            </a:r>
          </a:p>
        </p:txBody>
      </p:sp>
    </p:spTree>
    <p:extLst>
      <p:ext uri="{BB962C8B-B14F-4D97-AF65-F5344CB8AC3E}">
        <p14:creationId xmlns:p14="http://schemas.microsoft.com/office/powerpoint/2010/main" val="3780843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618FEE-610C-BB40-BCC9-C48559B37A9A}"/>
              </a:ext>
            </a:extLst>
          </p:cNvPr>
          <p:cNvSpPr txBox="1">
            <a:spLocks/>
          </p:cNvSpPr>
          <p:nvPr/>
        </p:nvSpPr>
        <p:spPr>
          <a:xfrm>
            <a:off x="793660" y="455930"/>
            <a:ext cx="9588500" cy="7340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 Lasso with cross validation</a:t>
            </a:r>
          </a:p>
        </p:txBody>
      </p:sp>
      <p:sp>
        <p:nvSpPr>
          <p:cNvPr id="9" name="TextBox 8">
            <a:extLst>
              <a:ext uri="{FF2B5EF4-FFF2-40B4-BE49-F238E27FC236}">
                <a16:creationId xmlns:a16="http://schemas.microsoft.com/office/drawing/2014/main" id="{1E097820-590E-E441-A946-1CDB463441BF}"/>
              </a:ext>
            </a:extLst>
          </p:cNvPr>
          <p:cNvSpPr txBox="1"/>
          <p:nvPr/>
        </p:nvSpPr>
        <p:spPr>
          <a:xfrm>
            <a:off x="2012898" y="5393909"/>
            <a:ext cx="8166204" cy="707886"/>
          </a:xfrm>
          <a:prstGeom prst="rect">
            <a:avLst/>
          </a:prstGeom>
          <a:noFill/>
        </p:spPr>
        <p:txBody>
          <a:bodyPr wrap="square" rtlCol="0">
            <a:spAutoFit/>
          </a:bodyPr>
          <a:lstStyle/>
          <a:p>
            <a:r>
              <a:rPr lang="en-US" sz="2000" dirty="0"/>
              <a:t>We see that this model differs from the best-fitted model chosen by AIC by replacing the predictor birthrate by deathrate, </a:t>
            </a:r>
            <a:r>
              <a:rPr lang="en-US" sz="2000" dirty="0" err="1"/>
              <a:t>infantdeaths</a:t>
            </a:r>
            <a:r>
              <a:rPr lang="en-US" sz="2000" dirty="0"/>
              <a:t>, and </a:t>
            </a:r>
            <a:r>
              <a:rPr lang="en-US" sz="2000" dirty="0" err="1"/>
              <a:t>life.exp.diff</a:t>
            </a:r>
            <a:r>
              <a:rPr lang="en-US" sz="2000" dirty="0"/>
              <a:t>.</a:t>
            </a:r>
          </a:p>
        </p:txBody>
      </p:sp>
      <p:pic>
        <p:nvPicPr>
          <p:cNvPr id="5" name="Picture 4">
            <a:extLst>
              <a:ext uri="{FF2B5EF4-FFF2-40B4-BE49-F238E27FC236}">
                <a16:creationId xmlns:a16="http://schemas.microsoft.com/office/drawing/2014/main" id="{7C4BC9E6-35A7-AF45-8D10-C0C696B01C13}"/>
              </a:ext>
            </a:extLst>
          </p:cNvPr>
          <p:cNvPicPr/>
          <p:nvPr/>
        </p:nvPicPr>
        <p:blipFill>
          <a:blip r:embed="rId2">
            <a:extLst>
              <a:ext uri="{28A0092B-C50C-407E-A947-70E740481C1C}">
                <a14:useLocalDpi xmlns:a14="http://schemas.microsoft.com/office/drawing/2010/main" val="0"/>
              </a:ext>
            </a:extLst>
          </a:blip>
          <a:stretch>
            <a:fillRect/>
          </a:stretch>
        </p:blipFill>
        <p:spPr>
          <a:xfrm>
            <a:off x="3447172" y="1589649"/>
            <a:ext cx="4965308" cy="3404601"/>
          </a:xfrm>
          <a:prstGeom prst="rect">
            <a:avLst/>
          </a:prstGeom>
        </p:spPr>
      </p:pic>
    </p:spTree>
    <p:extLst>
      <p:ext uri="{BB962C8B-B14F-4D97-AF65-F5344CB8AC3E}">
        <p14:creationId xmlns:p14="http://schemas.microsoft.com/office/powerpoint/2010/main" val="758262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2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D45D41F-51E7-BA47-9E13-81B02B18DB64}"/>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Conclusions and Future Directions</a:t>
            </a:r>
          </a:p>
        </p:txBody>
      </p:sp>
      <p:sp>
        <p:nvSpPr>
          <p:cNvPr id="3" name="Content Placeholder 2">
            <a:extLst>
              <a:ext uri="{FF2B5EF4-FFF2-40B4-BE49-F238E27FC236}">
                <a16:creationId xmlns:a16="http://schemas.microsoft.com/office/drawing/2014/main" id="{61599069-7435-A044-AB8E-933462884ECD}"/>
              </a:ext>
            </a:extLst>
          </p:cNvPr>
          <p:cNvSpPr>
            <a:spLocks noGrp="1"/>
          </p:cNvSpPr>
          <p:nvPr>
            <p:ph idx="1"/>
          </p:nvPr>
        </p:nvSpPr>
        <p:spPr>
          <a:xfrm>
            <a:off x="1367624" y="2490436"/>
            <a:ext cx="9708995" cy="3567173"/>
          </a:xfrm>
        </p:spPr>
        <p:txBody>
          <a:bodyPr anchor="ctr">
            <a:normAutofit/>
          </a:bodyPr>
          <a:lstStyle/>
          <a:p>
            <a:r>
              <a:rPr lang="en-US" sz="2400" dirty="0"/>
              <a:t>The GNI per capita can be well predicted by the indices of economic development included in this dataset, especially after a logarithmic transformation has been applied. </a:t>
            </a:r>
          </a:p>
          <a:p>
            <a:r>
              <a:rPr lang="en-US" sz="2400" dirty="0"/>
              <a:t>Other economic data may also affect the GNI per capita that this dataset does not include. Examples are education level, inflation and exchange rates. </a:t>
            </a:r>
          </a:p>
          <a:p>
            <a:r>
              <a:rPr lang="en-US" sz="2400" dirty="0"/>
              <a:t>Many other quantities for assessment of standard of living such as the Human Development Index (HDI), Genuine progress indicator (GPI), and OECD Better Life Index. </a:t>
            </a:r>
          </a:p>
        </p:txBody>
      </p:sp>
    </p:spTree>
    <p:extLst>
      <p:ext uri="{BB962C8B-B14F-4D97-AF65-F5344CB8AC3E}">
        <p14:creationId xmlns:p14="http://schemas.microsoft.com/office/powerpoint/2010/main" val="3915716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4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D45D41F-51E7-BA47-9E13-81B02B18DB64}"/>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Introduction</a:t>
            </a:r>
            <a:endParaRPr lang="en-US" sz="4000">
              <a:solidFill>
                <a:srgbClr val="FFFFFF"/>
              </a:solidFill>
            </a:endParaRPr>
          </a:p>
        </p:txBody>
      </p:sp>
      <p:sp>
        <p:nvSpPr>
          <p:cNvPr id="3" name="Content Placeholder 2">
            <a:extLst>
              <a:ext uri="{FF2B5EF4-FFF2-40B4-BE49-F238E27FC236}">
                <a16:creationId xmlns:a16="http://schemas.microsoft.com/office/drawing/2014/main" id="{61599069-7435-A044-AB8E-933462884ECD}"/>
              </a:ext>
            </a:extLst>
          </p:cNvPr>
          <p:cNvSpPr>
            <a:spLocks noGrp="1"/>
          </p:cNvSpPr>
          <p:nvPr>
            <p:ph idx="1"/>
          </p:nvPr>
        </p:nvSpPr>
        <p:spPr>
          <a:xfrm>
            <a:off x="1367624" y="2490436"/>
            <a:ext cx="9708995" cy="3567173"/>
          </a:xfrm>
        </p:spPr>
        <p:txBody>
          <a:bodyPr anchor="ctr">
            <a:normAutofit/>
          </a:bodyPr>
          <a:lstStyle/>
          <a:p>
            <a:r>
              <a:rPr lang="en-US" sz="2400"/>
              <a:t>The Gross National Income (GNI) per capita is the dollar value of a country's final income in a year, divided by its population. The GNI per capita is a good indicator of a country's economic strengths and the standard of living of the average citizen. Several factors are often mentioned to influence the GNI per capita. In this report, we want to investigate how birth rates, death rates, life expectancies, infant mortality rates, and regions affect the GNI per capita for 173 countries.</a:t>
            </a:r>
          </a:p>
          <a:p>
            <a:pPr marL="0" indent="0">
              <a:buNone/>
            </a:pPr>
            <a:endParaRPr lang="en-US" sz="2400"/>
          </a:p>
        </p:txBody>
      </p:sp>
    </p:spTree>
    <p:extLst>
      <p:ext uri="{BB962C8B-B14F-4D97-AF65-F5344CB8AC3E}">
        <p14:creationId xmlns:p14="http://schemas.microsoft.com/office/powerpoint/2010/main" val="2921925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5D41F-51E7-BA47-9E13-81B02B18DB64}"/>
              </a:ext>
            </a:extLst>
          </p:cNvPr>
          <p:cNvSpPr>
            <a:spLocks noGrp="1"/>
          </p:cNvSpPr>
          <p:nvPr>
            <p:ph type="title"/>
          </p:nvPr>
        </p:nvSpPr>
        <p:spPr>
          <a:xfrm>
            <a:off x="142653" y="32831"/>
            <a:ext cx="10036692" cy="785876"/>
          </a:xfrm>
        </p:spPr>
        <p:txBody>
          <a:bodyPr>
            <a:normAutofit/>
          </a:bodyPr>
          <a:lstStyle/>
          <a:p>
            <a:r>
              <a:rPr lang="en-US" sz="3600" b="1" dirty="0">
                <a:solidFill>
                  <a:schemeClr val="accent1"/>
                </a:solidFill>
              </a:rPr>
              <a:t>Data Selection</a:t>
            </a:r>
            <a:endParaRPr lang="en-US" sz="3600" dirty="0">
              <a:solidFill>
                <a:schemeClr val="accent1"/>
              </a:solidFill>
            </a:endParaRPr>
          </a:p>
        </p:txBody>
      </p:sp>
      <p:sp>
        <p:nvSpPr>
          <p:cNvPr id="3" name="Content Placeholder 2">
            <a:extLst>
              <a:ext uri="{FF2B5EF4-FFF2-40B4-BE49-F238E27FC236}">
                <a16:creationId xmlns:a16="http://schemas.microsoft.com/office/drawing/2014/main" id="{61599069-7435-A044-AB8E-933462884ECD}"/>
              </a:ext>
            </a:extLst>
          </p:cNvPr>
          <p:cNvSpPr>
            <a:spLocks noGrp="1"/>
          </p:cNvSpPr>
          <p:nvPr>
            <p:ph idx="1"/>
          </p:nvPr>
        </p:nvSpPr>
        <p:spPr>
          <a:xfrm>
            <a:off x="142654" y="669851"/>
            <a:ext cx="11906693" cy="6155318"/>
          </a:xfrm>
        </p:spPr>
        <p:txBody>
          <a:bodyPr>
            <a:noAutofit/>
          </a:bodyPr>
          <a:lstStyle/>
          <a:p>
            <a:pPr marL="0" indent="0">
              <a:buNone/>
            </a:pPr>
            <a:r>
              <a:rPr lang="en-US" sz="1800" dirty="0"/>
              <a:t>The data was taken from the World Bank Open Data (</a:t>
            </a:r>
            <a:r>
              <a:rPr lang="en-US" sz="1800" u="sng" dirty="0">
                <a:hlinkClick r:id="rId3"/>
              </a:rPr>
              <a:t>https://data.worldbank.org/</a:t>
            </a:r>
            <a:r>
              <a:rPr lang="en-US" sz="1800" dirty="0"/>
              <a:t>) and was from year 2018. The data consist of 8 variables for 173 countries.</a:t>
            </a:r>
          </a:p>
          <a:p>
            <a:pPr lvl="0"/>
            <a:r>
              <a:rPr lang="en-US" sz="1800" dirty="0"/>
              <a:t>birthrate: live birth rate per 1,000 of population</a:t>
            </a:r>
          </a:p>
          <a:p>
            <a:pPr lvl="0"/>
            <a:r>
              <a:rPr lang="en-US" sz="1800" dirty="0"/>
              <a:t>deathrate: death rate per 1,000 of population</a:t>
            </a:r>
          </a:p>
          <a:p>
            <a:pPr lvl="0"/>
            <a:r>
              <a:rPr lang="en-US" sz="1800" dirty="0" err="1"/>
              <a:t>lifeexpM</a:t>
            </a:r>
            <a:r>
              <a:rPr lang="en-US" sz="1800" dirty="0"/>
              <a:t>: life expectancy at birth for male in years</a:t>
            </a:r>
          </a:p>
          <a:p>
            <a:pPr lvl="0"/>
            <a:r>
              <a:rPr lang="en-US" sz="1800" dirty="0" err="1"/>
              <a:t>lifeexpF</a:t>
            </a:r>
            <a:r>
              <a:rPr lang="en-US" sz="1800" dirty="0"/>
              <a:t>: life expectancy at birth for male in years</a:t>
            </a:r>
          </a:p>
          <a:p>
            <a:pPr lvl="0"/>
            <a:r>
              <a:rPr lang="en-US" sz="1800" dirty="0" err="1"/>
              <a:t>infantdeaths</a:t>
            </a:r>
            <a:r>
              <a:rPr lang="en-US" sz="1800" dirty="0"/>
              <a:t>: mortality rate of infants per 1,000 live births</a:t>
            </a:r>
          </a:p>
          <a:p>
            <a:pPr lvl="0"/>
            <a:r>
              <a:rPr lang="en-US" sz="1800" dirty="0" err="1"/>
              <a:t>GNIpercapita</a:t>
            </a:r>
            <a:r>
              <a:rPr lang="en-US" sz="1800" dirty="0"/>
              <a:t>: gross national income per capita in US dollars</a:t>
            </a:r>
          </a:p>
          <a:p>
            <a:pPr lvl="0"/>
            <a:r>
              <a:rPr lang="en-US" sz="1800" dirty="0"/>
              <a:t>region: each country is categorized into a geographic region as follows:</a:t>
            </a:r>
          </a:p>
          <a:p>
            <a:pPr marL="0" indent="0">
              <a:buNone/>
            </a:pPr>
            <a:r>
              <a:rPr lang="en-US" sz="1800" dirty="0"/>
              <a:t>1. East Asia &amp; Pacific</a:t>
            </a:r>
          </a:p>
          <a:p>
            <a:pPr marL="0" indent="0">
              <a:buNone/>
            </a:pPr>
            <a:r>
              <a:rPr lang="en-US" sz="1800" dirty="0"/>
              <a:t>2. South Asia</a:t>
            </a:r>
          </a:p>
          <a:p>
            <a:pPr marL="0" indent="0">
              <a:buNone/>
            </a:pPr>
            <a:r>
              <a:rPr lang="en-US" sz="1800" dirty="0"/>
              <a:t>3. Europe &amp; Central Asia</a:t>
            </a:r>
          </a:p>
          <a:p>
            <a:pPr marL="0" indent="0">
              <a:buNone/>
            </a:pPr>
            <a:r>
              <a:rPr lang="en-US" sz="1800" dirty="0"/>
              <a:t>4. North America</a:t>
            </a:r>
          </a:p>
          <a:p>
            <a:pPr marL="0" indent="0">
              <a:buNone/>
            </a:pPr>
            <a:r>
              <a:rPr lang="en-US" sz="1800" dirty="0"/>
              <a:t>5. Latin America</a:t>
            </a:r>
          </a:p>
          <a:p>
            <a:pPr marL="0" indent="0">
              <a:buNone/>
            </a:pPr>
            <a:r>
              <a:rPr lang="en-US" sz="1800" dirty="0"/>
              <a:t>6. Middle East &amp; North Africa</a:t>
            </a:r>
          </a:p>
          <a:p>
            <a:pPr marL="0" indent="0">
              <a:buNone/>
            </a:pPr>
            <a:r>
              <a:rPr lang="en-US" sz="1800" dirty="0"/>
              <a:t>7. Sub-Saharan Africa</a:t>
            </a:r>
          </a:p>
          <a:p>
            <a:pPr lvl="0"/>
            <a:r>
              <a:rPr lang="en-US" sz="1800" dirty="0"/>
              <a:t>country: country names</a:t>
            </a:r>
          </a:p>
        </p:txBody>
      </p:sp>
    </p:spTree>
    <p:extLst>
      <p:ext uri="{BB962C8B-B14F-4D97-AF65-F5344CB8AC3E}">
        <p14:creationId xmlns:p14="http://schemas.microsoft.com/office/powerpoint/2010/main" val="1322118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2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D45D41F-51E7-BA47-9E13-81B02B18DB64}"/>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Objective</a:t>
            </a:r>
            <a:endParaRPr lang="en-US" sz="4000">
              <a:solidFill>
                <a:srgbClr val="FFFFFF"/>
              </a:solidFill>
            </a:endParaRPr>
          </a:p>
        </p:txBody>
      </p:sp>
      <p:sp>
        <p:nvSpPr>
          <p:cNvPr id="3" name="Content Placeholder 2">
            <a:extLst>
              <a:ext uri="{FF2B5EF4-FFF2-40B4-BE49-F238E27FC236}">
                <a16:creationId xmlns:a16="http://schemas.microsoft.com/office/drawing/2014/main" id="{61599069-7435-A044-AB8E-933462884ECD}"/>
              </a:ext>
            </a:extLst>
          </p:cNvPr>
          <p:cNvSpPr>
            <a:spLocks noGrp="1"/>
          </p:cNvSpPr>
          <p:nvPr>
            <p:ph idx="1"/>
          </p:nvPr>
        </p:nvSpPr>
        <p:spPr>
          <a:xfrm>
            <a:off x="1367624" y="2490436"/>
            <a:ext cx="9708995" cy="3567173"/>
          </a:xfrm>
        </p:spPr>
        <p:txBody>
          <a:bodyPr anchor="ctr">
            <a:normAutofit/>
          </a:bodyPr>
          <a:lstStyle/>
          <a:p>
            <a:r>
              <a:rPr lang="en-US" sz="2400" dirty="0"/>
              <a:t>Investigate if GNI per capita can be well predicted by the factors mentioned in the dataset—birth rate, death rate, infant death rate, life expectancy, and region.</a:t>
            </a:r>
          </a:p>
          <a:p>
            <a:endParaRPr lang="en-US" sz="2400" dirty="0"/>
          </a:p>
          <a:p>
            <a:r>
              <a:rPr lang="en-US" sz="2400" dirty="0"/>
              <a:t>Apply transformations to improve the predictability of the model.</a:t>
            </a:r>
          </a:p>
          <a:p>
            <a:endParaRPr lang="en-US" sz="2400" dirty="0"/>
          </a:p>
          <a:p>
            <a:endParaRPr lang="en-US" sz="2400" dirty="0"/>
          </a:p>
        </p:txBody>
      </p:sp>
    </p:spTree>
    <p:extLst>
      <p:ext uri="{BB962C8B-B14F-4D97-AF65-F5344CB8AC3E}">
        <p14:creationId xmlns:p14="http://schemas.microsoft.com/office/powerpoint/2010/main" val="4091082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45D41F-51E7-BA47-9E13-81B02B18DB64}"/>
              </a:ext>
            </a:extLst>
          </p:cNvPr>
          <p:cNvSpPr>
            <a:spLocks noGrp="1"/>
          </p:cNvSpPr>
          <p:nvPr>
            <p:ph type="title"/>
          </p:nvPr>
        </p:nvSpPr>
        <p:spPr>
          <a:xfrm>
            <a:off x="635000" y="327569"/>
            <a:ext cx="10515600" cy="1128417"/>
          </a:xfrm>
        </p:spPr>
        <p:txBody>
          <a:bodyPr vert="horz" lIns="91440" tIns="45720" rIns="91440" bIns="45720" rtlCol="0" anchor="ctr">
            <a:normAutofit/>
          </a:bodyPr>
          <a:lstStyle/>
          <a:p>
            <a:r>
              <a:rPr lang="en-US" sz="5200" b="1"/>
              <a:t>Summary of the Data</a:t>
            </a:r>
            <a:endParaRPr lang="en-US" sz="5200" dirty="0"/>
          </a:p>
        </p:txBody>
      </p:sp>
      <p:pic>
        <p:nvPicPr>
          <p:cNvPr id="9" name="Content Placeholder 8" descr="Diagram&#10;&#10;Description automatically generated">
            <a:extLst>
              <a:ext uri="{FF2B5EF4-FFF2-40B4-BE49-F238E27FC236}">
                <a16:creationId xmlns:a16="http://schemas.microsoft.com/office/drawing/2014/main" id="{E0093F1F-AA58-1541-8A0C-12ECEAF47F61}"/>
              </a:ext>
            </a:extLst>
          </p:cNvPr>
          <p:cNvPicPr>
            <a:picLocks noGrp="1"/>
          </p:cNvPicPr>
          <p:nvPr>
            <p:ph idx="1"/>
          </p:nvPr>
        </p:nvPicPr>
        <p:blipFill rotWithShape="1">
          <a:blip r:embed="rId2">
            <a:extLst>
              <a:ext uri="{28A0092B-C50C-407E-A947-70E740481C1C}">
                <a14:useLocalDpi xmlns:a14="http://schemas.microsoft.com/office/drawing/2010/main" val="0"/>
              </a:ext>
            </a:extLst>
          </a:blip>
          <a:srcRect r="-1" b="43555"/>
          <a:stretch/>
        </p:blipFill>
        <p:spPr bwMode="auto">
          <a:xfrm>
            <a:off x="1930400" y="1260128"/>
            <a:ext cx="8520113" cy="3114676"/>
          </a:xfrm>
          <a:prstGeom prst="rect">
            <a:avLst/>
          </a:prstGeom>
          <a:extLst>
            <a:ext uri="{53640926-AAD7-44D8-BBD7-CCE9431645EC}">
              <a14:shadowObscured xmlns:a14="http://schemas.microsoft.com/office/drawing/2010/main"/>
            </a:ext>
          </a:extLst>
        </p:spPr>
      </p:pic>
      <p:pic>
        <p:nvPicPr>
          <p:cNvPr id="13" name="Picture 12" descr="Chart, histogram&#10;&#10;Description automatically generated">
            <a:extLst>
              <a:ext uri="{FF2B5EF4-FFF2-40B4-BE49-F238E27FC236}">
                <a16:creationId xmlns:a16="http://schemas.microsoft.com/office/drawing/2014/main" id="{0B37A7E2-0649-134A-A45C-754C4751865B}"/>
              </a:ext>
            </a:extLst>
          </p:cNvPr>
          <p:cNvPicPr/>
          <p:nvPr/>
        </p:nvPicPr>
        <p:blipFill>
          <a:blip r:embed="rId3">
            <a:extLst>
              <a:ext uri="{28A0092B-C50C-407E-A947-70E740481C1C}">
                <a14:useLocalDpi xmlns:a14="http://schemas.microsoft.com/office/drawing/2010/main" val="0"/>
              </a:ext>
            </a:extLst>
          </a:blip>
          <a:stretch>
            <a:fillRect/>
          </a:stretch>
        </p:blipFill>
        <p:spPr>
          <a:xfrm>
            <a:off x="2057401" y="4064001"/>
            <a:ext cx="8204200" cy="2616200"/>
          </a:xfrm>
          <a:prstGeom prst="rect">
            <a:avLst/>
          </a:prstGeom>
        </p:spPr>
      </p:pic>
    </p:spTree>
    <p:extLst>
      <p:ext uri="{BB962C8B-B14F-4D97-AF65-F5344CB8AC3E}">
        <p14:creationId xmlns:p14="http://schemas.microsoft.com/office/powerpoint/2010/main" val="558488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45D41F-51E7-BA47-9E13-81B02B18DB64}"/>
              </a:ext>
            </a:extLst>
          </p:cNvPr>
          <p:cNvSpPr>
            <a:spLocks noGrp="1"/>
          </p:cNvSpPr>
          <p:nvPr>
            <p:ph type="title"/>
          </p:nvPr>
        </p:nvSpPr>
        <p:spPr>
          <a:xfrm>
            <a:off x="1198181" y="438476"/>
            <a:ext cx="9795638" cy="1114380"/>
          </a:xfrm>
        </p:spPr>
        <p:txBody>
          <a:bodyPr vert="horz" lIns="91440" tIns="45720" rIns="91440" bIns="45720" rtlCol="0" anchor="b">
            <a:normAutofit/>
          </a:bodyPr>
          <a:lstStyle/>
          <a:p>
            <a:pPr algn="ctr"/>
            <a:r>
              <a:rPr lang="en-US" sz="5200" b="1" dirty="0"/>
              <a:t>Covariates</a:t>
            </a:r>
            <a:endParaRPr lang="en-US" sz="5200" dirty="0"/>
          </a:p>
        </p:txBody>
      </p:sp>
      <p:pic>
        <p:nvPicPr>
          <p:cNvPr id="9" name="Picture 8" descr="Diagram, arrow&#10;&#10;Description automatically generated">
            <a:extLst>
              <a:ext uri="{FF2B5EF4-FFF2-40B4-BE49-F238E27FC236}">
                <a16:creationId xmlns:a16="http://schemas.microsoft.com/office/drawing/2014/main" id="{1D55C702-D7A7-CB48-8B2C-CCBD89BF9C76}"/>
              </a:ext>
            </a:extLst>
          </p:cNvPr>
          <p:cNvPicPr/>
          <p:nvPr/>
        </p:nvPicPr>
        <p:blipFill rotWithShape="1">
          <a:blip r:embed="rId2">
            <a:extLst>
              <a:ext uri="{28A0092B-C50C-407E-A947-70E740481C1C}">
                <a14:useLocalDpi xmlns:a14="http://schemas.microsoft.com/office/drawing/2010/main" val="0"/>
              </a:ext>
            </a:extLst>
          </a:blip>
          <a:srcRect t="7634" b="7541"/>
          <a:stretch/>
        </p:blipFill>
        <p:spPr bwMode="auto">
          <a:xfrm>
            <a:off x="465340" y="1809869"/>
            <a:ext cx="5538979" cy="4272041"/>
          </a:xfrm>
          <a:prstGeom prst="rect">
            <a:avLst/>
          </a:prstGeom>
          <a:extLst>
            <a:ext uri="{53640926-AAD7-44D8-BBD7-CCE9431645EC}">
              <a14:shadowObscured xmlns:a14="http://schemas.microsoft.com/office/drawing/2010/main"/>
            </a:ext>
          </a:extLst>
        </p:spPr>
      </p:pic>
      <p:pic>
        <p:nvPicPr>
          <p:cNvPr id="13" name="Picture 12" descr="Table&#10;&#10;Description automatically generated">
            <a:extLst>
              <a:ext uri="{FF2B5EF4-FFF2-40B4-BE49-F238E27FC236}">
                <a16:creationId xmlns:a16="http://schemas.microsoft.com/office/drawing/2014/main" id="{38EB9030-B58A-ED4B-B975-507AC8677BBC}"/>
              </a:ext>
            </a:extLst>
          </p:cNvPr>
          <p:cNvPicPr/>
          <p:nvPr/>
        </p:nvPicPr>
        <p:blipFill rotWithShape="1">
          <a:blip r:embed="rId3">
            <a:extLst>
              <a:ext uri="{28A0092B-C50C-407E-A947-70E740481C1C}">
                <a14:useLocalDpi xmlns:a14="http://schemas.microsoft.com/office/drawing/2010/main" val="0"/>
              </a:ext>
            </a:extLst>
          </a:blip>
          <a:srcRect t="4717" b="2830"/>
          <a:stretch/>
        </p:blipFill>
        <p:spPr bwMode="auto">
          <a:xfrm>
            <a:off x="6182504" y="2189668"/>
            <a:ext cx="5828261" cy="1239332"/>
          </a:xfrm>
          <a:prstGeom prst="rect">
            <a:avLst/>
          </a:prstGeom>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DB792642-64FC-0441-A6D9-94EE578F0227}"/>
              </a:ext>
            </a:extLst>
          </p:cNvPr>
          <p:cNvSpPr txBox="1"/>
          <p:nvPr/>
        </p:nvSpPr>
        <p:spPr>
          <a:xfrm>
            <a:off x="6090822" y="3945889"/>
            <a:ext cx="5919943" cy="2031325"/>
          </a:xfrm>
          <a:prstGeom prst="rect">
            <a:avLst/>
          </a:prstGeom>
          <a:noFill/>
        </p:spPr>
        <p:txBody>
          <a:bodyPr wrap="square" rtlCol="0">
            <a:spAutoFit/>
          </a:bodyPr>
          <a:lstStyle/>
          <a:p>
            <a:r>
              <a:rPr lang="en-US" dirty="0"/>
              <a:t>we eliminate “</a:t>
            </a:r>
            <a:r>
              <a:rPr lang="en-US" dirty="0" err="1"/>
              <a:t>lifeexpM</a:t>
            </a:r>
            <a:r>
              <a:rPr lang="en-US" dirty="0"/>
              <a:t>” and “</a:t>
            </a:r>
            <a:r>
              <a:rPr lang="en-US" dirty="0" err="1"/>
              <a:t>lifeexpF</a:t>
            </a:r>
            <a:r>
              <a:rPr lang="en-US" dirty="0"/>
              <a:t>” variables and introduce two new variables that can better address the effect of life expectancy on the GNI per capita:</a:t>
            </a:r>
          </a:p>
          <a:p>
            <a:pPr marL="285750" lvl="0" indent="-285750">
              <a:buFont typeface="Arial" panose="020B0604020202020204" pitchFamily="34" charset="0"/>
              <a:buChar char="•"/>
            </a:pPr>
            <a:r>
              <a:rPr lang="en-US" dirty="0" err="1">
                <a:solidFill>
                  <a:srgbClr val="FF0000"/>
                </a:solidFill>
              </a:rPr>
              <a:t>life.exp.avg</a:t>
            </a:r>
            <a:r>
              <a:rPr lang="en-US" dirty="0">
                <a:solidFill>
                  <a:srgbClr val="FF0000"/>
                </a:solidFill>
              </a:rPr>
              <a:t>: </a:t>
            </a:r>
            <a:r>
              <a:rPr lang="en-US" dirty="0"/>
              <a:t>the average life expectancy at birth for both males and females</a:t>
            </a:r>
          </a:p>
          <a:p>
            <a:pPr marL="285750" lvl="0" indent="-285750">
              <a:buFont typeface="Arial" panose="020B0604020202020204" pitchFamily="34" charset="0"/>
              <a:buChar char="•"/>
            </a:pPr>
            <a:r>
              <a:rPr lang="en-US" dirty="0" err="1">
                <a:solidFill>
                  <a:srgbClr val="FF0000"/>
                </a:solidFill>
              </a:rPr>
              <a:t>life.exp.diff</a:t>
            </a:r>
            <a:r>
              <a:rPr lang="en-US" dirty="0">
                <a:solidFill>
                  <a:srgbClr val="FF0000"/>
                </a:solidFill>
              </a:rPr>
              <a:t>: </a:t>
            </a:r>
            <a:r>
              <a:rPr lang="en-US" dirty="0"/>
              <a:t>the difference in average life expectancy between males and females</a:t>
            </a:r>
          </a:p>
        </p:txBody>
      </p:sp>
    </p:spTree>
    <p:extLst>
      <p:ext uri="{BB962C8B-B14F-4D97-AF65-F5344CB8AC3E}">
        <p14:creationId xmlns:p14="http://schemas.microsoft.com/office/powerpoint/2010/main" val="2686312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268ED-E2EE-034F-B1B5-5A2FC3827003}"/>
              </a:ext>
            </a:extLst>
          </p:cNvPr>
          <p:cNvSpPr>
            <a:spLocks noGrp="1"/>
          </p:cNvSpPr>
          <p:nvPr>
            <p:ph type="title"/>
          </p:nvPr>
        </p:nvSpPr>
        <p:spPr>
          <a:xfrm>
            <a:off x="768350" y="250826"/>
            <a:ext cx="10655300" cy="453094"/>
          </a:xfrm>
        </p:spPr>
        <p:txBody>
          <a:bodyPr>
            <a:normAutofit fontScale="90000"/>
          </a:bodyPr>
          <a:lstStyle/>
          <a:p>
            <a:r>
              <a:rPr lang="en-US" b="1" dirty="0"/>
              <a:t>Linear model</a:t>
            </a:r>
          </a:p>
        </p:txBody>
      </p:sp>
      <p:pic>
        <p:nvPicPr>
          <p:cNvPr id="4" name="Picture 3">
            <a:extLst>
              <a:ext uri="{FF2B5EF4-FFF2-40B4-BE49-F238E27FC236}">
                <a16:creationId xmlns:a16="http://schemas.microsoft.com/office/drawing/2014/main" id="{08DFEBBF-95BC-4541-A98D-20C9A6CE4A4B}"/>
              </a:ext>
            </a:extLst>
          </p:cNvPr>
          <p:cNvPicPr/>
          <p:nvPr/>
        </p:nvPicPr>
        <p:blipFill rotWithShape="1">
          <a:blip r:embed="rId2">
            <a:extLst>
              <a:ext uri="{28A0092B-C50C-407E-A947-70E740481C1C}">
                <a14:useLocalDpi xmlns:a14="http://schemas.microsoft.com/office/drawing/2010/main" val="0"/>
              </a:ext>
            </a:extLst>
          </a:blip>
          <a:srcRect b="2308"/>
          <a:stretch/>
        </p:blipFill>
        <p:spPr bwMode="auto">
          <a:xfrm>
            <a:off x="901650" y="703920"/>
            <a:ext cx="9563149" cy="591278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84935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5D41F-51E7-BA47-9E13-81B02B18DB64}"/>
              </a:ext>
            </a:extLst>
          </p:cNvPr>
          <p:cNvSpPr>
            <a:spLocks noGrp="1"/>
          </p:cNvSpPr>
          <p:nvPr>
            <p:ph type="title"/>
          </p:nvPr>
        </p:nvSpPr>
        <p:spPr>
          <a:xfrm>
            <a:off x="697271" y="369450"/>
            <a:ext cx="9588500" cy="734060"/>
          </a:xfrm>
        </p:spPr>
        <p:txBody>
          <a:bodyPr anchor="b">
            <a:normAutofit/>
          </a:bodyPr>
          <a:lstStyle/>
          <a:p>
            <a:r>
              <a:rPr lang="en-US" b="1" dirty="0"/>
              <a:t>Adding Interaction Terms</a:t>
            </a:r>
          </a:p>
        </p:txBody>
      </p:sp>
      <p:pic>
        <p:nvPicPr>
          <p:cNvPr id="9" name="Content Placeholder 8" descr="Text&#10;&#10;Description automatically generated">
            <a:extLst>
              <a:ext uri="{FF2B5EF4-FFF2-40B4-BE49-F238E27FC236}">
                <a16:creationId xmlns:a16="http://schemas.microsoft.com/office/drawing/2014/main" id="{0D7F214D-B378-A140-9C5F-9E83E6F963D4}"/>
              </a:ext>
            </a:extLst>
          </p:cNvPr>
          <p:cNvPicPr>
            <a:picLocks noGrp="1" noChangeAspect="1"/>
          </p:cNvPicPr>
          <p:nvPr>
            <p:ph idx="1"/>
          </p:nvPr>
        </p:nvPicPr>
        <p:blipFill>
          <a:blip r:embed="rId2"/>
          <a:stretch>
            <a:fillRect/>
          </a:stretch>
        </p:blipFill>
        <p:spPr>
          <a:xfrm>
            <a:off x="792209" y="1528619"/>
            <a:ext cx="10607581" cy="1900381"/>
          </a:xfrm>
        </p:spPr>
      </p:pic>
      <p:pic>
        <p:nvPicPr>
          <p:cNvPr id="11" name="Picture 10" descr="Text&#10;&#10;Description automatically generated">
            <a:extLst>
              <a:ext uri="{FF2B5EF4-FFF2-40B4-BE49-F238E27FC236}">
                <a16:creationId xmlns:a16="http://schemas.microsoft.com/office/drawing/2014/main" id="{142885D9-9C9E-FE4E-A28E-E73FC9DBB1F6}"/>
              </a:ext>
            </a:extLst>
          </p:cNvPr>
          <p:cNvPicPr>
            <a:picLocks noChangeAspect="1"/>
          </p:cNvPicPr>
          <p:nvPr/>
        </p:nvPicPr>
        <p:blipFill>
          <a:blip r:embed="rId3"/>
          <a:stretch>
            <a:fillRect/>
          </a:stretch>
        </p:blipFill>
        <p:spPr>
          <a:xfrm>
            <a:off x="1260980" y="3615900"/>
            <a:ext cx="9352056" cy="1354436"/>
          </a:xfrm>
          <a:prstGeom prst="rect">
            <a:avLst/>
          </a:prstGeom>
        </p:spPr>
      </p:pic>
      <p:cxnSp>
        <p:nvCxnSpPr>
          <p:cNvPr id="15" name="Straight Connector 14">
            <a:extLst>
              <a:ext uri="{FF2B5EF4-FFF2-40B4-BE49-F238E27FC236}">
                <a16:creationId xmlns:a16="http://schemas.microsoft.com/office/drawing/2014/main" id="{F054D518-08D7-AE4D-8440-AED64295B548}"/>
              </a:ext>
            </a:extLst>
          </p:cNvPr>
          <p:cNvCxnSpPr/>
          <p:nvPr/>
        </p:nvCxnSpPr>
        <p:spPr>
          <a:xfrm>
            <a:off x="9473784" y="4422098"/>
            <a:ext cx="1097280" cy="0"/>
          </a:xfrm>
          <a:prstGeom prst="line">
            <a:avLst/>
          </a:prstGeom>
          <a:ln w="44450">
            <a:solidFill>
              <a:srgbClr val="FF0000"/>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313075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CF19598E-3FFD-5742-B53F-D7556C5DE981}"/>
              </a:ext>
            </a:extLst>
          </p:cNvPr>
          <p:cNvGraphicFramePr>
            <a:graphicFrameLocks noGrp="1"/>
          </p:cNvGraphicFramePr>
          <p:nvPr>
            <p:ph idx="1"/>
            <p:extLst>
              <p:ext uri="{D42A27DB-BD31-4B8C-83A1-F6EECF244321}">
                <p14:modId xmlns:p14="http://schemas.microsoft.com/office/powerpoint/2010/main" val="2108299539"/>
              </p:ext>
            </p:extLst>
          </p:nvPr>
        </p:nvGraphicFramePr>
        <p:xfrm>
          <a:off x="1302923" y="5739598"/>
          <a:ext cx="8569973" cy="987396"/>
        </p:xfrm>
        <a:graphic>
          <a:graphicData uri="http://schemas.openxmlformats.org/drawingml/2006/table">
            <a:tbl>
              <a:tblPr firstRow="1" firstCol="1" bandRow="1">
                <a:tableStyleId>{69CF1AB2-1976-4502-BF36-3FF5EA218861}</a:tableStyleId>
              </a:tblPr>
              <a:tblGrid>
                <a:gridCol w="985673">
                  <a:extLst>
                    <a:ext uri="{9D8B030D-6E8A-4147-A177-3AD203B41FA5}">
                      <a16:colId xmlns:a16="http://schemas.microsoft.com/office/drawing/2014/main" val="3593942171"/>
                    </a:ext>
                  </a:extLst>
                </a:gridCol>
                <a:gridCol w="940554">
                  <a:extLst>
                    <a:ext uri="{9D8B030D-6E8A-4147-A177-3AD203B41FA5}">
                      <a16:colId xmlns:a16="http://schemas.microsoft.com/office/drawing/2014/main" val="953600866"/>
                    </a:ext>
                  </a:extLst>
                </a:gridCol>
                <a:gridCol w="940554">
                  <a:extLst>
                    <a:ext uri="{9D8B030D-6E8A-4147-A177-3AD203B41FA5}">
                      <a16:colId xmlns:a16="http://schemas.microsoft.com/office/drawing/2014/main" val="2442314083"/>
                    </a:ext>
                  </a:extLst>
                </a:gridCol>
                <a:gridCol w="872008">
                  <a:extLst>
                    <a:ext uri="{9D8B030D-6E8A-4147-A177-3AD203B41FA5}">
                      <a16:colId xmlns:a16="http://schemas.microsoft.com/office/drawing/2014/main" val="3456314176"/>
                    </a:ext>
                  </a:extLst>
                </a:gridCol>
                <a:gridCol w="1192178">
                  <a:extLst>
                    <a:ext uri="{9D8B030D-6E8A-4147-A177-3AD203B41FA5}">
                      <a16:colId xmlns:a16="http://schemas.microsoft.com/office/drawing/2014/main" val="2482935049"/>
                    </a:ext>
                  </a:extLst>
                </a:gridCol>
                <a:gridCol w="1306710">
                  <a:extLst>
                    <a:ext uri="{9D8B030D-6E8A-4147-A177-3AD203B41FA5}">
                      <a16:colId xmlns:a16="http://schemas.microsoft.com/office/drawing/2014/main" val="1331997173"/>
                    </a:ext>
                  </a:extLst>
                </a:gridCol>
                <a:gridCol w="712357">
                  <a:extLst>
                    <a:ext uri="{9D8B030D-6E8A-4147-A177-3AD203B41FA5}">
                      <a16:colId xmlns:a16="http://schemas.microsoft.com/office/drawing/2014/main" val="4162809510"/>
                    </a:ext>
                  </a:extLst>
                </a:gridCol>
                <a:gridCol w="1619939">
                  <a:extLst>
                    <a:ext uri="{9D8B030D-6E8A-4147-A177-3AD203B41FA5}">
                      <a16:colId xmlns:a16="http://schemas.microsoft.com/office/drawing/2014/main" val="4050895073"/>
                    </a:ext>
                  </a:extLst>
                </a:gridCol>
              </a:tblGrid>
              <a:tr h="493698">
                <a:tc>
                  <a:txBody>
                    <a:bodyPr/>
                    <a:lstStyle/>
                    <a:p>
                      <a:pPr marL="0" marR="76200" algn="ctr">
                        <a:spcBef>
                          <a:spcPts val="0"/>
                        </a:spcBef>
                        <a:spcAft>
                          <a:spcPts val="0"/>
                        </a:spcAft>
                      </a:pPr>
                      <a:r>
                        <a:rPr lang="en-US" sz="1200">
                          <a:effectLst/>
                        </a:rPr>
                        <a:t>birthrate</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deathrate</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lifeexpM</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lifeexpF</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err="1">
                          <a:effectLst/>
                        </a:rPr>
                        <a:t>infantdeaths</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GNIpercapita</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region</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country</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716244993"/>
                  </a:ext>
                </a:extLst>
              </a:tr>
              <a:tr h="493698">
                <a:tc>
                  <a:txBody>
                    <a:bodyPr/>
                    <a:lstStyle/>
                    <a:p>
                      <a:pPr marL="0" marR="76200" algn="ctr">
                        <a:spcBef>
                          <a:spcPts val="0"/>
                        </a:spcBef>
                        <a:spcAft>
                          <a:spcPts val="0"/>
                        </a:spcAft>
                      </a:pPr>
                      <a:r>
                        <a:rPr lang="en-US" sz="1200" b="0" dirty="0">
                          <a:effectLst/>
                        </a:rPr>
                        <a:t>33.73</a:t>
                      </a:r>
                      <a:endParaRPr lang="en-US" sz="1200" b="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9.54</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57.06</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59.26</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64.5</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16604.36</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6</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Equatorial Guinea</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276772781"/>
                  </a:ext>
                </a:extLst>
              </a:tr>
            </a:tbl>
          </a:graphicData>
        </a:graphic>
      </p:graphicFrame>
      <p:sp>
        <p:nvSpPr>
          <p:cNvPr id="5" name="Title 1">
            <a:extLst>
              <a:ext uri="{FF2B5EF4-FFF2-40B4-BE49-F238E27FC236}">
                <a16:creationId xmlns:a16="http://schemas.microsoft.com/office/drawing/2014/main" id="{546A3315-79F7-154D-98CE-9E0E4E28BE4E}"/>
              </a:ext>
            </a:extLst>
          </p:cNvPr>
          <p:cNvSpPr txBox="1">
            <a:spLocks/>
          </p:cNvSpPr>
          <p:nvPr/>
        </p:nvSpPr>
        <p:spPr>
          <a:xfrm>
            <a:off x="793660" y="398515"/>
            <a:ext cx="9588500" cy="7340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residuals vs. fitted values plot and outliers </a:t>
            </a:r>
          </a:p>
        </p:txBody>
      </p:sp>
      <p:pic>
        <p:nvPicPr>
          <p:cNvPr id="20" name="Picture 19" descr="Chart, scatter chart&#10;&#10;Description automatically generated">
            <a:extLst>
              <a:ext uri="{FF2B5EF4-FFF2-40B4-BE49-F238E27FC236}">
                <a16:creationId xmlns:a16="http://schemas.microsoft.com/office/drawing/2014/main" id="{CC5F964E-B925-864D-AA38-DA20AD865D35}"/>
              </a:ext>
            </a:extLst>
          </p:cNvPr>
          <p:cNvPicPr>
            <a:picLocks noChangeAspect="1"/>
          </p:cNvPicPr>
          <p:nvPr/>
        </p:nvPicPr>
        <p:blipFill>
          <a:blip r:embed="rId2"/>
          <a:stretch>
            <a:fillRect/>
          </a:stretch>
        </p:blipFill>
        <p:spPr>
          <a:xfrm>
            <a:off x="1163640" y="1132575"/>
            <a:ext cx="8569973" cy="4475430"/>
          </a:xfrm>
          <a:prstGeom prst="rect">
            <a:avLst/>
          </a:prstGeom>
        </p:spPr>
      </p:pic>
    </p:spTree>
    <p:extLst>
      <p:ext uri="{BB962C8B-B14F-4D97-AF65-F5344CB8AC3E}">
        <p14:creationId xmlns:p14="http://schemas.microsoft.com/office/powerpoint/2010/main" val="34471547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TotalTime>
  <Words>599</Words>
  <Application>Microsoft Macintosh PowerPoint</Application>
  <PresentationFormat>Widescreen</PresentationFormat>
  <Paragraphs>95</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Factors affecting the GNI per capita—birth rates, death rates, infant mortality rates, life expectancies, and regions </vt:lpstr>
      <vt:lpstr>Introduction</vt:lpstr>
      <vt:lpstr>Data Selection</vt:lpstr>
      <vt:lpstr>Objective</vt:lpstr>
      <vt:lpstr>Summary of the Data</vt:lpstr>
      <vt:lpstr>Covariates</vt:lpstr>
      <vt:lpstr>Linear model</vt:lpstr>
      <vt:lpstr>Adding Interaction Terms</vt:lpstr>
      <vt:lpstr>PowerPoint Presentation</vt:lpstr>
      <vt:lpstr>PowerPoint Presentation</vt:lpstr>
      <vt:lpstr>PowerPoint Presentation</vt:lpstr>
      <vt:lpstr>PowerPoint Presentation</vt:lpstr>
      <vt:lpstr>PowerPoint Presentation</vt:lpstr>
      <vt:lpstr>Conclusions and 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affecting the GNI per capita—birth rates, death rates, infant mortality rates, life expectancies, and regions </dc:title>
  <dc:creator>Li, Jingyi</dc:creator>
  <cp:lastModifiedBy>Li, Jingyi</cp:lastModifiedBy>
  <cp:revision>6</cp:revision>
  <dcterms:created xsi:type="dcterms:W3CDTF">2020-11-21T23:15:57Z</dcterms:created>
  <dcterms:modified xsi:type="dcterms:W3CDTF">2020-11-22T19:18:36Z</dcterms:modified>
</cp:coreProperties>
</file>