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8E5EC8-89A6-4698-950B-B8BB7FAE971E}">
  <a:tblStyle styleId="{1D8E5EC8-89A6-4698-950B-B8BB7FAE97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97DFAA-96C8-40FA-A335-75AF3FDE9E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373178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3731788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3731791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37317912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37317912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37317912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373178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3731788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37317912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37317912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37317912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37317912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3731788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3731788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3731788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3731788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3731788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3731788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373178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f373178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3731788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3731788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37317912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f37317912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3731791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f3731791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f3731788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f3731788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f3731788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f3731788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f3731788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f3731788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f37317912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f37317912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f3731788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f3731788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f3731788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f3731788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f3731788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f3731788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f37317912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f37317912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3731788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3731788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f3731788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f3731788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f37317912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f37317912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f37317912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f37317912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f3731788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f3731788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3731791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3731791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373178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373178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37317912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37317912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37317912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37317912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37317912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37317912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37317912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37317912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Library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45280-7CB1-4409-803F-F94B57340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Customers</a:t>
            </a:r>
            <a:endParaRPr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205025" y="156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 Email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Customer Email</a:t>
                      </a:r>
                      <a:r>
                        <a:rPr lang="en" sz="1000"/>
                        <a:t>, Customer First Name, Customer Last Name, Customer Address, Customer Date of Birth)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Email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First Name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Last Name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Address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Date of Birth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Jason.Lee@gmail.com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Jason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123-21 blank street, Queens, NY 11456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1/12/2002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Amy.johnson@gmail.com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Johnson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481-89 Fulton street, Brooklyn, NY 11987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6/23/1996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Kenny.Smith@gmail.com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Kenny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Smith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312-45 Jackson Ave, Queens, NY 11874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4/24/2005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Kelly.Rizzo@gmail.com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Kelly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Rizzo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212-65 Belmont Ave, Bronx, NY, 11512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4/12/1990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Billy.wong@gmail.com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Wong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762-172 Fort Washington Ave, Manhattan, NY 11932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12/23/1981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Books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Keys: Books, Category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650" y="978375"/>
            <a:ext cx="2212700" cy="3960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287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-Physical Books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825" y="801375"/>
            <a:ext cx="7286351" cy="40141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Books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Keys: BookID(FK), PBAuthor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BookID, PBAuthor → PB Title, PB Published Date, PB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FD2: BookID → PB Title, PB Published Date, PB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FD3: PB Title → PB Published Date, PB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Partial dependencies exist: FD2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3NF: Transitive dependencies exist: FD3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-Physical Books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0" y="1701100"/>
            <a:ext cx="4034999" cy="2319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250" y="1334625"/>
            <a:ext cx="3874201" cy="305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Physical Books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50" y="1175550"/>
            <a:ext cx="4981126" cy="3370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Audiobooks</a:t>
            </a:r>
            <a:endParaRPr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658700" y="168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{1D8E5EC8-89A6-4698-950B-B8BB7FAE971E}</a:tableStyleId>
              </a:tblPr>
              <a:tblGrid>
                <a:gridCol w="88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Audiobooks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BookID[FK]</a:t>
                      </a:r>
                      <a:r>
                        <a:rPr lang="en" sz="1000"/>
                        <a:t>, AB Title, </a:t>
                      </a:r>
                      <a:r>
                        <a:rPr lang="en" sz="1000" u="sng"/>
                        <a:t>AB Author</a:t>
                      </a:r>
                      <a:r>
                        <a:rPr lang="en" sz="1000"/>
                        <a:t>, AB Published Date, AB Genre)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BookID 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Title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Author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Published Date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Genre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Harry Potter and the Socerer's Stone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J. K. Rowling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1997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 Fiction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TFIOS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Fault in Our Stars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 Green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Romance novel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RTS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Richard II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William Shakespeare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1597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Tragedy and Historic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KOTHS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Kafka on the Shore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Haruki Murakami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 Fiction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HYL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 You Lose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Lisa Lutz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Mystery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HYL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 You Lose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 Hayward</a:t>
                      </a:r>
                      <a:endParaRPr sz="1000"/>
                    </a:p>
                  </a:txBody>
                  <a:tcPr marL="25400" marR="25400" marT="25400" marB="2540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Mystery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SOTS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Sisters of the Snake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Sasha Nanua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 Fiction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SOTS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Sisters of the Snake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Sarena Nanua</a:t>
                      </a:r>
                      <a:endParaRPr sz="1000"/>
                    </a:p>
                  </a:txBody>
                  <a:tcPr marL="25400" marR="25400" marT="25400" marB="2540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 Fiction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Audiobooks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Keys: BookID(FK), ABAuthor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BookID, ABAuthor → AB Title, AB Published Date, AB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FD2: BookID → AB Title, AB Published Date, AB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FD3: AB Title → AB Published Date, AB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Partial dependencies exist: FD2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3NF: Transitive dependencies exist: FD3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Audiobooks</a:t>
            </a:r>
            <a:endParaRPr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340175" y="16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53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Audiobooks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AudioBook Table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BookID[FK]</a:t>
                      </a:r>
                      <a:r>
                        <a:rPr lang="en" sz="1000"/>
                        <a:t>, </a:t>
                      </a:r>
                      <a:r>
                        <a:rPr lang="en" sz="1000" u="sng"/>
                        <a:t>AB Author</a:t>
                      </a:r>
                      <a:r>
                        <a:rPr lang="en" sz="1000"/>
                        <a:t>, AB Title [FK])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BookID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Author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Title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J. K. Rowling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Harry Potter and the Socerer's Stone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TFIOS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 Green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Fault in Our Stars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William Shakespeare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Richard II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KOTHS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Haruki Murakami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Kafka on the Shore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Lisa Lutz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 You Lose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 Hayward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 You Lose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Sasha Nanua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Sisters of the Snake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Sarena Nanua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Sisters of the Snake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6" name="Google Shape;166;p30"/>
          <p:cNvGraphicFramePr/>
          <p:nvPr/>
        </p:nvGraphicFramePr>
        <p:xfrm>
          <a:off x="5479500" y="17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Book by AB Title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BookID</a:t>
                      </a:r>
                      <a:r>
                        <a:rPr lang="en" sz="1000"/>
                        <a:t>, AB Title [FK])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BookID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Title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Harry Potter and the Socerer's Stone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TFIOS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Fault in Our Stars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Richard II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KOTHS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Kafka on the Shore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 You Lose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 You Lose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Sisters of the Snake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Sisters of the Snake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Audiobooks</a:t>
            </a:r>
            <a:endParaRPr/>
          </a:p>
        </p:txBody>
      </p:sp>
      <p:graphicFrame>
        <p:nvGraphicFramePr>
          <p:cNvPr id="172" name="Google Shape;172;p31"/>
          <p:cNvGraphicFramePr/>
          <p:nvPr/>
        </p:nvGraphicFramePr>
        <p:xfrm>
          <a:off x="800300" y="16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24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Title Info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AB Title</a:t>
                      </a:r>
                      <a:r>
                        <a:rPr lang="en" sz="1000"/>
                        <a:t>, AB Published Date, AB Genre)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Title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Published 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 Genre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Harry Potter and the Socerer's Stone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 Fiction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Fault in Our Stars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Romance novel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Richard II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Tragedy and Historic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Kafka on the Shore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 Fiction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 You Lose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Mystery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 You Lose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Mystery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Sisters of the Snake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 Fiction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Sisters of the Snake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Fantasy Fiction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9315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en" sz="2220"/>
              <a:t>ER to Relational model</a:t>
            </a:r>
            <a:endParaRPr sz="22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300" y="162750"/>
            <a:ext cx="5404700" cy="47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Ebooks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53" y="1152474"/>
            <a:ext cx="7870097" cy="34164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Ebooks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Keys: BookID(FK), EBAuthor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BookID, EBAuthor → EB Title, EB Published Date, EB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FD2: BookID → EB Title, EB Published Date, EB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FD3: EB Title → EB Published Date, EB Genre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Partial dependencies exist: FD2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3NF: Transitive dependencies exist: FD3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Ebooks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650"/>
            <a:ext cx="4267650" cy="2596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575" y="1605688"/>
            <a:ext cx="3996550" cy="2322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Checkout Information (Customers/Books)</a:t>
            </a:r>
            <a:endParaRPr/>
          </a:p>
        </p:txBody>
      </p:sp>
      <p:graphicFrame>
        <p:nvGraphicFramePr>
          <p:cNvPr id="197" name="Google Shape;197;p35"/>
          <p:cNvGraphicFramePr/>
          <p:nvPr/>
        </p:nvGraphicFramePr>
        <p:xfrm>
          <a:off x="387900" y="179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{1D8E5EC8-89A6-4698-950B-B8BB7FAE971E}</a:tableStyleId>
              </a:tblPr>
              <a:tblGrid>
                <a:gridCol w="89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Checkout Information (Customer/Books)</a:t>
                      </a:r>
                      <a:endParaRPr sz="1000" b="1"/>
                    </a:p>
                  </a:txBody>
                  <a:tcPr marL="0" marR="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9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CheckoutID</a:t>
                      </a:r>
                      <a:r>
                        <a:rPr lang="en" sz="1000"/>
                        <a:t>, Borrowed Date, Borrowed Time, Due Date, Returned Date, Returned Time, </a:t>
                      </a:r>
                      <a:r>
                        <a:rPr lang="en" sz="1000" u="sng"/>
                        <a:t>BookID[FK]</a:t>
                      </a:r>
                      <a:r>
                        <a:rPr lang="en" sz="1000"/>
                        <a:t>, </a:t>
                      </a:r>
                      <a:r>
                        <a:rPr lang="en" sz="1000" u="sng"/>
                        <a:t>Category[FK]</a:t>
                      </a:r>
                      <a:r>
                        <a:rPr lang="en" sz="1000"/>
                        <a:t>, Customer Card Number[FK])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CheckoutID 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Borrowed Date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Borrowed Time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Due Date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Returned Date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Returned Time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Book ID 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Category 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Card Number</a:t>
                      </a:r>
                      <a:endParaRPr sz="1000"/>
                    </a:p>
                  </a:txBody>
                  <a:tcPr marL="25400" marR="25400" marT="25400" marB="2540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03/20/2022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12:55 PM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04/20/2022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04/12/2022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11:34 AM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TFIOS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Audio Book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2365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02/01/2022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10:25 AM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03/01/2022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Ebook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8571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10003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2:03 PM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12/12/2021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03/02/2022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4:22 PM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RTS</a:t>
                      </a:r>
                      <a:endParaRPr sz="1000"/>
                    </a:p>
                  </a:txBody>
                  <a:tcPr marL="25400" marR="25400" marT="25400" marB="2540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9572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10003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2:03 PM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12/12/2021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12/10/2021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12:25 PM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TATWD</a:t>
                      </a:r>
                      <a:endParaRPr sz="1000"/>
                    </a:p>
                  </a:txBody>
                  <a:tcPr marL="25400" marR="25400" marT="25400" marB="2540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9572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10004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02/25/2022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3:45 PM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03/25/2022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8391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10005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10:45 AM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03/22/2022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TFIOS</a:t>
                      </a:r>
                      <a:endParaRPr sz="1000"/>
                    </a:p>
                  </a:txBody>
                  <a:tcPr marL="25400" marR="25400" marT="25400" marB="2540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7548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10005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10:45 AM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03/22/2022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HPI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Audio Book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7548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Checkout Information (Customers/Books)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Keys: CheckoutID, Category(FK), Book ID(FK)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CheckoutID, Category, BookID → Borrowed Date, Borrowed Time, Due Date, Customer Card Number(FK), Returned Date, Returned Time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FD2: CheckoutID, Category → Borrowed Date, Borrowed Time, Due Date, Customer Card Number(FK)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FD3: CheckoutID → Borrowed Date, Borrowed Time, Due Date, Customer Card Number(FK)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FD4: Borrowed Date → Due Date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Partial dependencies exist: FD2, FD3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3NF: Transitive dependencies exist: FD4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Normalization - Checkout Information (Customers/Books)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9" name="Google Shape;209;p37"/>
          <p:cNvGraphicFramePr/>
          <p:nvPr/>
        </p:nvGraphicFramePr>
        <p:xfrm>
          <a:off x="193225" y="17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Checkout Information (Customers/Books)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CheckOut Table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 gridSpan="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CheckoutID</a:t>
                      </a:r>
                      <a:r>
                        <a:rPr lang="en" sz="1000"/>
                        <a:t>, , </a:t>
                      </a:r>
                      <a:r>
                        <a:rPr lang="en" sz="1000" u="sng"/>
                        <a:t>BookID[FK]</a:t>
                      </a:r>
                      <a:r>
                        <a:rPr lang="en" sz="1000"/>
                        <a:t>, </a:t>
                      </a:r>
                      <a:r>
                        <a:rPr lang="en" sz="1000" u="sng"/>
                        <a:t>Category[FK]</a:t>
                      </a:r>
                      <a:r>
                        <a:rPr lang="en" sz="1000"/>
                        <a:t>, Borrowed Date [FK], Returned Date, Returned Time)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CheckoutID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Book ID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Borrowed 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Returned 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Returned Time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TFIOS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Audio Book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03/20/2022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04/12/2022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11:34 AM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Ebook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02/01/2022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RTS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03/02/2022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4:22 PM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TATWD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12/10/2021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12:25 PM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02/25/2022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TFIOS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HP1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Audio Book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Normalization - Checkout Information (Customers/Books)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5" name="Google Shape;215;p38"/>
          <p:cNvGraphicFramePr/>
          <p:nvPr/>
        </p:nvGraphicFramePr>
        <p:xfrm>
          <a:off x="2092775" y="17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CheckOut by Category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CheckoutID</a:t>
                      </a:r>
                      <a:r>
                        <a:rPr lang="en" sz="1000"/>
                        <a:t>, </a:t>
                      </a:r>
                      <a:r>
                        <a:rPr lang="en" sz="1000" u="sng"/>
                        <a:t>Category</a:t>
                      </a:r>
                      <a:r>
                        <a:rPr lang="en" sz="1000"/>
                        <a:t>, Borrowed Date [FK])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CheckoutID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Borrowed 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Audio Book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03/20/2022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Ebook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02/01/2022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02/25/2022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Physical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Audio Book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Normalization - Checkout Information (Customers/Books)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1" name="Google Shape;221;p39"/>
          <p:cNvGraphicFramePr/>
          <p:nvPr/>
        </p:nvGraphicFramePr>
        <p:xfrm>
          <a:off x="311700" y="143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29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Checkout Customer Card Number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Checkout ID</a:t>
                      </a:r>
                      <a:r>
                        <a:rPr lang="en" sz="1000"/>
                        <a:t>, Customer Card Number, Borrowed Date [FK], Borrowed Time)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CheckoutID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Card Number (FK)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Borrowed 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Borrowed Time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03/20/2022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12:55 PM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8571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02/01/2022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10:25 AM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2:03 PM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2:03 PM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8391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02/25/2022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3:45 PM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7548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10:45 AM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7548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10:45 AM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2" name="Google Shape;222;p39"/>
          <p:cNvGraphicFramePr/>
          <p:nvPr/>
        </p:nvGraphicFramePr>
        <p:xfrm>
          <a:off x="6058250" y="14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3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Borrowed 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Borrowed Date</a:t>
                      </a:r>
                      <a:r>
                        <a:rPr lang="en" sz="1000"/>
                        <a:t>, Due Date)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Borrowed 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Due 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03/20/2022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04/20/2022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02/01/2022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03/01/2022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12/12/2021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02/25/2022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03/25/2022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02/22/2022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03/22/2022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38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Payment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Key: PaymentID(PK), Payment Method(PK)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PaymentID(PK), Payment Method(PK) → Payment Date,  Payment Amount, Checkout ID(FK)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FD2: PaymentID → CheckoutID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Partial dependencies exist: FD2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3NF: No transitive dependencies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205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Payment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5" y="1152475"/>
            <a:ext cx="8181300" cy="1603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100" y="2890925"/>
            <a:ext cx="4255875" cy="18818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30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Normalization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Key: LibraryID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LibraryID → Library Name, Library Location, Library Phone Number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relations.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No partial dependencies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3NF: No transitive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dk1"/>
                </a:solidFill>
              </a:rPr>
              <a:t>dependencies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50" y="1228750"/>
            <a:ext cx="7866625" cy="109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1878400" y="1249000"/>
            <a:ext cx="6392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Cash</a:t>
            </a:r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1"/>
          </p:nvPr>
        </p:nvSpPr>
        <p:spPr>
          <a:xfrm>
            <a:off x="311600" y="787175"/>
            <a:ext cx="8520600" cy="3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Key: PaymentID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PaymentID → Total Amount, Change Returned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No partial dependencies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3NF: No transitive dependencies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00" y="1120525"/>
            <a:ext cx="7521626" cy="19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Normalization- Check</a:t>
            </a: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Key: PaymentID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PaymentID → Check Number, Account Number, Routing Number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No partial dependencies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3NF: No transitive dependencies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238950"/>
            <a:ext cx="75819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Credit/Debit Card</a:t>
            </a:r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Key: PaymentID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PaymentID → Card Number, Expiry Date, CVC Code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FD2: Card Number → Expiry Date, CVC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2NF: No partial dependencies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3NF: Transitive dependencies exist: FD2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BCNF: All determinants are candidate keys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50" y="1196076"/>
            <a:ext cx="8137150" cy="1301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Credit/Debit Card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050" y="1247875"/>
            <a:ext cx="4325875" cy="1579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4" name="Google Shape;2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975" y="3057775"/>
            <a:ext cx="7214250" cy="1289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32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Employees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993300"/>
            <a:ext cx="8520600" cy="4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93300"/>
            <a:ext cx="8659226" cy="36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Key: Social Security Number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Social Security Number → Employee First Name, Employee Last Name, Employee Address, Employee Phone Number, Employee Date of Birth, Employee Email, Work Hour, Pay Rate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FD2: Employee Phone Number → Employee First Name, Employee Last Name, Employee Address, Employee Date of Birth, Employee Email, Work Hour, Pay Rate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FD3: Employee Email → Employee First Name, Employee Last Name, Employee Address, Employee Phone Number, Employee Date of Birth, Work Hour, Pay Rate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relationship; only 1 key which determines all the other attributes, no duplicate records in any attribute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2NF: No partial key dependencies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3NF: Transitive dependencies exist: FD2, FD3.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en" sz="2577"/>
              <a:t>Normalization - Employees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9" y="1268512"/>
            <a:ext cx="4712975" cy="1627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775" y="1268512"/>
            <a:ext cx="3977835" cy="1627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47075"/>
            <a:ext cx="8839199" cy="1536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Customers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296375" y="11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{1D8E5EC8-89A6-4698-950B-B8BB7FAE971E}</a:tableStyleId>
              </a:tblPr>
              <a:tblGrid>
                <a:gridCol w="85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450">
                <a:tc grid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Customer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50">
                <a:tc gridSpan="8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(Customer First Name, Customer Last Name, Customer Address, Customer Phone Number, </a:t>
                      </a:r>
                      <a:r>
                        <a:rPr lang="en" sz="1000" u="sng"/>
                        <a:t>Customer Card Number</a:t>
                      </a:r>
                      <a:r>
                        <a:rPr lang="en" sz="1000"/>
                        <a:t>, Customer Date of Birth, Customer Email)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First Name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Last Name</a:t>
                      </a:r>
                      <a:endParaRPr sz="1000"/>
                    </a:p>
                  </a:txBody>
                  <a:tcPr marL="25400" marR="25400" marT="25400" marB="25400" anchor="b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Address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Phone Number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Card Number (PK)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Date of Birth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Email</a:t>
                      </a:r>
                      <a:endParaRPr sz="1000"/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Jason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Lee</a:t>
                      </a:r>
                      <a:endParaRPr sz="1000"/>
                    </a:p>
                  </a:txBody>
                  <a:tcPr marL="25400" marR="25400" marT="25400" marB="25400" anchor="b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123-21 blank street, Queens, NY 11456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917-213-2110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2365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1/12/2002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Jason.Lee@gmail.com</a:t>
                      </a:r>
                      <a:endParaRPr sz="1000"/>
                    </a:p>
                  </a:txBody>
                  <a:tcPr marL="25400" marR="25400" marT="25400" marB="2540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Amy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Johnson</a:t>
                      </a:r>
                      <a:endParaRPr sz="1000"/>
                    </a:p>
                  </a:txBody>
                  <a:tcPr marL="25400" marR="25400" marT="25400" marB="25400" anchor="b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481-89 Fulton street, Brooklyn, NY 11987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646-429-7651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9572</a:t>
                      </a:r>
                      <a:endParaRPr sz="1000"/>
                    </a:p>
                  </a:txBody>
                  <a:tcPr marL="25400" marR="25400" marT="25400" marB="25400" anchor="b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6/23/1996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Amy.johnson@gmail.com</a:t>
                      </a:r>
                      <a:endParaRPr sz="1000"/>
                    </a:p>
                  </a:txBody>
                  <a:tcPr marL="25400" marR="25400" marT="25400" marB="2540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Kenny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Smith</a:t>
                      </a:r>
                      <a:endParaRPr sz="1000"/>
                    </a:p>
                  </a:txBody>
                  <a:tcPr marL="25400" marR="25400" marT="25400" marB="25400" anchor="b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312-45 Jackson Ave, Queens, NY 11874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646-537-9185</a:t>
                      </a:r>
                      <a:endParaRPr sz="1000"/>
                    </a:p>
                  </a:txBody>
                  <a:tcPr marL="25400" marR="25400" marT="25400" marB="25400" anchor="b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8391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4/24/2005</a:t>
                      </a:r>
                      <a:endParaRPr sz="1000"/>
                    </a:p>
                  </a:txBody>
                  <a:tcPr marL="25400" marR="25400" marT="25400" marB="2540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Kenny.Smith@gmail.com</a:t>
                      </a:r>
                      <a:endParaRPr sz="1000"/>
                    </a:p>
                  </a:txBody>
                  <a:tcPr marL="25400" marR="25400" marT="25400" marB="2540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Kelly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Rizzo</a:t>
                      </a:r>
                      <a:endParaRPr sz="1000"/>
                    </a:p>
                  </a:txBody>
                  <a:tcPr marL="25400" marR="25400" marT="25400" marB="25400" anchor="b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212-65 Belmont Ave, Bronx, NY, 11512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917-487-3812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7548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4/12/1990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Kelly.Rizzo@gmail.com</a:t>
                      </a:r>
                      <a:endParaRPr sz="1000"/>
                    </a:p>
                  </a:txBody>
                  <a:tcPr marL="25400" marR="25400" marT="25400" marB="2540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Billy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Wong</a:t>
                      </a:r>
                      <a:endParaRPr sz="1000"/>
                    </a:p>
                  </a:txBody>
                  <a:tcPr marL="25400" marR="25400" marT="25400" marB="25400" anchor="b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762-172 Fort Washington Ave, Manhattan, NY 11932</a:t>
                      </a:r>
                      <a:endParaRPr sz="1000"/>
                    </a:p>
                  </a:txBody>
                  <a:tcPr marL="25400" marR="25400" marT="25400" marB="254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917-641-2331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8571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12/23/1981</a:t>
                      </a:r>
                      <a:endParaRPr sz="1000"/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Billy.wong@gmail.com</a:t>
                      </a:r>
                      <a:endParaRPr sz="1000"/>
                    </a:p>
                  </a:txBody>
                  <a:tcPr marL="25400" marR="25400" marT="25400" marB="2540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Key: Customer Card Number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FD1: Customer Card Number →  Customer First Name, Customer Last Name, Customer Address, Customer Phone Number, Customer Date of Birth, Customer Email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FD2: Customer Email → Customer First Name, Customer Last Name, Customer Address, Customer Phone Number, Customer Date of Birth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FD3: Customer Phone Number → Customer First Name, Customer Last Name, Customer Address, Customer Date of Birth, Customer Email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1NF: Meets the definition of the relationship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2NF: No partial dependencies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3NF: Transitive dependencies exist: FD2, FD3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the normalization, BCNF: All determinants are candidate keys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Customers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234975" y="20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Customer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 Table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Customer Card Number</a:t>
                      </a:r>
                      <a:r>
                        <a:rPr lang="en" sz="1000"/>
                        <a:t>, Customer Phone Number [FK], Customer Email [FK])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Card Number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Phone Number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Email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917-213-2110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Jason.Lee@gmail.com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646-429-7651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Amy.johnson@gmail.com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8391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646-537-9185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Kenny.Smith@gmail.com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7548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917-487-3812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Kelly.Rizzo@gmail.com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8571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917-641-2331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Billy.wong@gmail.com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9" name="Google Shape;109;p21"/>
          <p:cNvGraphicFramePr/>
          <p:nvPr/>
        </p:nvGraphicFramePr>
        <p:xfrm>
          <a:off x="5298225" y="2124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{B297DFAA-96C8-40FA-A335-75AF3FDE9EDF}</a:tableStyleId>
              </a:tblPr>
              <a:tblGrid>
                <a:gridCol w="193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 Phone Number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</a:t>
                      </a:r>
                      <a:r>
                        <a:rPr lang="en" sz="1000" u="sng"/>
                        <a:t>Customer Phone Number</a:t>
                      </a:r>
                      <a:r>
                        <a:rPr lang="en" sz="1000"/>
                        <a:t>, Customer Email [FK])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Phone Number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 Email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917-213-2110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Jason.Lee@gmail.com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646-429-7651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Amy.johnson@gmail.com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646-537-9185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Kenny.Smith@gmail.com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917-487-3812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Kelly.Rizzo@gmail.com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917-641-2331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Billy.wong@gmail.com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Microsoft Office PowerPoint</Application>
  <PresentationFormat>On-screen Show (16:9)</PresentationFormat>
  <Paragraphs>619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Times New Roman</vt:lpstr>
      <vt:lpstr>Simple Light</vt:lpstr>
      <vt:lpstr>New York Library</vt:lpstr>
      <vt:lpstr>ER to Relational model</vt:lpstr>
      <vt:lpstr>Normalization </vt:lpstr>
      <vt:lpstr>Normalization - Employees</vt:lpstr>
      <vt:lpstr>Employees</vt:lpstr>
      <vt:lpstr>Normalization - Employees</vt:lpstr>
      <vt:lpstr>Normalization - Customers</vt:lpstr>
      <vt:lpstr>Customers</vt:lpstr>
      <vt:lpstr>Normalization - Customers</vt:lpstr>
      <vt:lpstr>Normalization - Customers</vt:lpstr>
      <vt:lpstr>Normalization - Books</vt:lpstr>
      <vt:lpstr>Normalization -Physical Books</vt:lpstr>
      <vt:lpstr>Physical Books</vt:lpstr>
      <vt:lpstr>Normalization -Physical Books </vt:lpstr>
      <vt:lpstr>Normalization - Physical Books </vt:lpstr>
      <vt:lpstr>Normalization - Audiobooks</vt:lpstr>
      <vt:lpstr>Audiobooks</vt:lpstr>
      <vt:lpstr>Normalization - Audiobooks</vt:lpstr>
      <vt:lpstr>Normalization - Audiobooks</vt:lpstr>
      <vt:lpstr>Normalization - Ebooks</vt:lpstr>
      <vt:lpstr>Ebooks</vt:lpstr>
      <vt:lpstr>Normalization - Ebooks </vt:lpstr>
      <vt:lpstr>Normalization - Checkout Information (Customers/Books)</vt:lpstr>
      <vt:lpstr>Checkout Information (Customers/Books)</vt:lpstr>
      <vt:lpstr>Normalization - Checkout Information (Customers/Books) </vt:lpstr>
      <vt:lpstr>Normalization - Checkout Information (Customers/Books) </vt:lpstr>
      <vt:lpstr>Normalization - Checkout Information (Customers/Books)  </vt:lpstr>
      <vt:lpstr>Normalization - Payment</vt:lpstr>
      <vt:lpstr>Normalization - Payment</vt:lpstr>
      <vt:lpstr>Normalization - Cash</vt:lpstr>
      <vt:lpstr>Normalization- Check</vt:lpstr>
      <vt:lpstr>Normalization - Credit/Debit Card</vt:lpstr>
      <vt:lpstr>Normalization - Credit/Debit Card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Library</dc:title>
  <cp:lastModifiedBy>TULASA.CHITRAKAR@baruchmail.cuny.edu</cp:lastModifiedBy>
  <cp:revision>1</cp:revision>
  <dcterms:modified xsi:type="dcterms:W3CDTF">2022-04-25T16:56:17Z</dcterms:modified>
</cp:coreProperties>
</file>