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19"/>
  </p:notesMasterIdLst>
  <p:sldIdLst>
    <p:sldId id="256" r:id="rId2"/>
    <p:sldId id="257" r:id="rId3"/>
    <p:sldId id="259" r:id="rId4"/>
    <p:sldId id="260" r:id="rId5"/>
    <p:sldId id="258" r:id="rId6"/>
    <p:sldId id="261" r:id="rId7"/>
    <p:sldId id="262" r:id="rId8"/>
    <p:sldId id="263" r:id="rId9"/>
    <p:sldId id="275" r:id="rId10"/>
    <p:sldId id="267" r:id="rId11"/>
    <p:sldId id="269" r:id="rId12"/>
    <p:sldId id="270" r:id="rId13"/>
    <p:sldId id="271" r:id="rId14"/>
    <p:sldId id="272" r:id="rId15"/>
    <p:sldId id="273" r:id="rId16"/>
    <p:sldId id="27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C02A"/>
    <a:srgbClr val="90EF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434" autoAdjust="0"/>
  </p:normalViewPr>
  <p:slideViewPr>
    <p:cSldViewPr snapToGrid="0">
      <p:cViewPr varScale="1">
        <p:scale>
          <a:sx n="60" d="100"/>
          <a:sy n="60" d="100"/>
        </p:scale>
        <p:origin x="92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215A3-2C47-459A-9C5F-E2D9BCA2B391}" type="datetimeFigureOut">
              <a:rPr lang="en-GB" smtClean="0"/>
              <a:pPr/>
              <a:t>20/03/2025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108CE-E453-4889-8148-F34BED526751}" type="slidenum">
              <a:rPr lang="en-GB" smtClean="0"/>
              <a:pPr/>
              <a:t>‹#›</a:t>
            </a:fld>
            <a:endParaRPr lang="en-GB"/>
          </a:p>
        </p:txBody>
      </p:sp>
    </p:spTree>
    <p:extLst>
      <p:ext uri="{BB962C8B-B14F-4D97-AF65-F5344CB8AC3E}">
        <p14:creationId xmlns:p14="http://schemas.microsoft.com/office/powerpoint/2010/main" val="3620549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4108CE-E453-4889-8148-F34BED526751}" type="slidenum">
              <a:rPr lang="en-GB" smtClean="0"/>
              <a:pPr/>
              <a:t>3</a:t>
            </a:fld>
            <a:endParaRPr lang="en-GB"/>
          </a:p>
        </p:txBody>
      </p:sp>
    </p:spTree>
    <p:extLst>
      <p:ext uri="{BB962C8B-B14F-4D97-AF65-F5344CB8AC3E}">
        <p14:creationId xmlns:p14="http://schemas.microsoft.com/office/powerpoint/2010/main" val="705989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4108CE-E453-4889-8148-F34BED526751}" type="slidenum">
              <a:rPr lang="en-GB" smtClean="0"/>
              <a:pPr/>
              <a:t>5</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0C97483-1FA7-447F-B1EB-49DE6BAC4A19}" type="datetimeFigureOut">
              <a:rPr lang="en-GB" smtClean="0"/>
              <a:pPr/>
              <a:t>20/03/2025</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11FFD75-F5F2-4E54-AD94-ECDE072D96CB}"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0C97483-1FA7-447F-B1EB-49DE6BAC4A19}" type="datetimeFigureOut">
              <a:rPr lang="en-GB" smtClean="0"/>
              <a:pPr/>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1FFD75-F5F2-4E54-AD94-ECDE072D96CB}"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0C97483-1FA7-447F-B1EB-49DE6BAC4A19}" type="datetimeFigureOut">
              <a:rPr lang="en-GB" smtClean="0"/>
              <a:pPr/>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1FFD75-F5F2-4E54-AD94-ECDE072D96C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0C97483-1FA7-447F-B1EB-49DE6BAC4A19}" type="datetimeFigureOut">
              <a:rPr lang="en-GB" smtClean="0"/>
              <a:pPr/>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1FFD75-F5F2-4E54-AD94-ECDE072D96CB}" type="slidenum">
              <a:rPr lang="en-GB" smtClean="0"/>
              <a:pPr/>
              <a:t>‹#›</a:t>
            </a:fld>
            <a:endParaRPr lang="en-GB"/>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0C97483-1FA7-447F-B1EB-49DE6BAC4A19}" type="datetimeFigureOut">
              <a:rPr lang="en-GB" smtClean="0"/>
              <a:pPr/>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1FFD75-F5F2-4E54-AD94-ECDE072D96CB}" type="slidenum">
              <a:rPr lang="en-GB" smtClean="0"/>
              <a:pPr/>
              <a:t>‹#›</a:t>
            </a:fld>
            <a:endParaRPr lang="en-GB"/>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0C97483-1FA7-447F-B1EB-49DE6BAC4A19}" type="datetimeFigureOut">
              <a:rPr lang="en-GB" smtClean="0"/>
              <a:pPr/>
              <a:t>20/03/2025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1FFD75-F5F2-4E54-AD94-ECDE072D96CB}" type="slidenum">
              <a:rPr lang="en-GB" smtClean="0"/>
              <a:pPr/>
              <a:t>‹#›</a:t>
            </a:fld>
            <a:endParaRPr lang="en-GB"/>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C97483-1FA7-447F-B1EB-49DE6BAC4A19}" type="datetimeFigureOut">
              <a:rPr lang="en-GB" smtClean="0"/>
              <a:pPr/>
              <a:t>20/03/2025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11FFD75-F5F2-4E54-AD94-ECDE072D96CB}"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0C97483-1FA7-447F-B1EB-49DE6BAC4A19}" type="datetimeFigureOut">
              <a:rPr lang="en-GB" smtClean="0"/>
              <a:pPr/>
              <a:t>20/03/2025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11FFD75-F5F2-4E54-AD94-ECDE072D96CB}" type="slidenum">
              <a:rPr lang="en-GB" smtClean="0"/>
              <a:pPr/>
              <a:t>‹#›</a:t>
            </a:fld>
            <a:endParaRPr lang="en-GB"/>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97483-1FA7-447F-B1EB-49DE6BAC4A19}" type="datetimeFigureOut">
              <a:rPr lang="en-GB" smtClean="0"/>
              <a:pPr/>
              <a:t>20/03/2025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11FFD75-F5F2-4E54-AD94-ECDE072D96CB}"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E0C97483-1FA7-447F-B1EB-49DE6BAC4A19}" type="datetimeFigureOut">
              <a:rPr lang="en-GB" smtClean="0"/>
              <a:pPr/>
              <a:t>20/03/2025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1FFD75-F5F2-4E54-AD94-ECDE072D96CB}"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0C97483-1FA7-447F-B1EB-49DE6BAC4A19}" type="datetimeFigureOut">
              <a:rPr lang="en-GB" smtClean="0"/>
              <a:pPr/>
              <a:t>20/03/2025</a:t>
            </a:fld>
            <a:endParaRPr lang="en-GB"/>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11FFD75-F5F2-4E54-AD94-ECDE072D96CB}" type="slidenum">
              <a:rPr lang="en-GB" smtClean="0"/>
              <a:pPr/>
              <a:t>‹#›</a:t>
            </a:fld>
            <a:endParaRPr lang="en-GB"/>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E0C97483-1FA7-447F-B1EB-49DE6BAC4A19}" type="datetimeFigureOut">
              <a:rPr lang="en-GB" smtClean="0"/>
              <a:pPr/>
              <a:t>20/03/2025</a:t>
            </a:fld>
            <a:endParaRPr lang="en-GB"/>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811FFD75-F5F2-4E54-AD94-ECDE072D96CB}"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35DC66-AD8B-3D1A-C227-F183F35CFD2B}"/>
              </a:ext>
            </a:extLst>
          </p:cNvPr>
          <p:cNvSpPr txBox="1"/>
          <p:nvPr/>
        </p:nvSpPr>
        <p:spPr>
          <a:xfrm>
            <a:off x="832513" y="1702588"/>
            <a:ext cx="10463283" cy="4708981"/>
          </a:xfrm>
          <a:prstGeom prst="rect">
            <a:avLst/>
          </a:prstGeom>
          <a:noFill/>
        </p:spPr>
        <p:txBody>
          <a:bodyPr wrap="square" rtlCol="0">
            <a:spAutoFit/>
          </a:bodyPr>
          <a:lstStyle/>
          <a:p>
            <a:pPr algn="ctr"/>
            <a:endParaRPr lang="en-GB" sz="4000" b="1" spc="-10" dirty="0">
              <a:latin typeface="Arial" panose="020B0604020202020204" pitchFamily="34" charset="0"/>
              <a:ea typeface="Times New Roman" panose="02020603050405020304" pitchFamily="18" charset="0"/>
              <a:cs typeface="Arial" panose="020B0604020202020204" pitchFamily="34" charset="0"/>
            </a:endParaRPr>
          </a:p>
          <a:p>
            <a:pPr algn="ctr"/>
            <a:r>
              <a:rPr lang="en-GB" sz="2000" b="1" spc="-10" dirty="0">
                <a:latin typeface="Arial" panose="020B0604020202020204" pitchFamily="34" charset="0"/>
                <a:ea typeface="Times New Roman" panose="02020603050405020304" pitchFamily="18" charset="0"/>
                <a:cs typeface="Arial" panose="020B0604020202020204" pitchFamily="34" charset="0"/>
              </a:rPr>
              <a:t>Presented by:   </a:t>
            </a:r>
          </a:p>
          <a:p>
            <a:pPr algn="ctr"/>
            <a:r>
              <a:rPr lang="en-IN" sz="2000" b="1" dirty="0">
                <a:latin typeface="Arial" panose="020B0604020202020204" pitchFamily="34" charset="0"/>
                <a:cs typeface="Arial" panose="020B0604020202020204" pitchFamily="34" charset="0"/>
              </a:rPr>
              <a:t>L.TULASI (192311250) </a:t>
            </a:r>
            <a:br>
              <a:rPr lang="en-IN" sz="2000" b="1" dirty="0">
                <a:latin typeface="Arial" panose="020B0604020202020204" pitchFamily="34" charset="0"/>
                <a:cs typeface="Arial" panose="020B0604020202020204" pitchFamily="34" charset="0"/>
              </a:rPr>
            </a:br>
            <a:r>
              <a:rPr lang="en-IN" sz="2000" b="1" dirty="0">
                <a:latin typeface="Arial" panose="020B0604020202020204" pitchFamily="34" charset="0"/>
                <a:cs typeface="Arial" panose="020B0604020202020204" pitchFamily="34" charset="0"/>
              </a:rPr>
              <a:t>(Department of CSE)</a:t>
            </a:r>
          </a:p>
          <a:p>
            <a:pPr algn="ctr"/>
            <a:endParaRPr lang="en-US" sz="2000" b="1" dirty="0">
              <a:latin typeface="Arial" panose="020B0604020202020204" pitchFamily="34" charset="0"/>
              <a:cs typeface="Arial" panose="020B0604020202020204" pitchFamily="34" charset="0"/>
            </a:endParaRPr>
          </a:p>
          <a:p>
            <a:pPr algn="ctr"/>
            <a:r>
              <a:rPr lang="en-US" sz="2000" b="1" dirty="0">
                <a:latin typeface="Arial" panose="020B0604020202020204" pitchFamily="34" charset="0"/>
                <a:cs typeface="Arial" panose="020B0604020202020204" pitchFamily="34" charset="0"/>
              </a:rPr>
              <a:t>Institution:</a:t>
            </a:r>
          </a:p>
          <a:p>
            <a:pPr algn="ctr"/>
            <a:r>
              <a:rPr lang="en-US" sz="2000" b="1" dirty="0">
                <a:latin typeface="Arial" panose="020B0604020202020204" pitchFamily="34" charset="0"/>
                <a:cs typeface="Arial" panose="020B0604020202020204" pitchFamily="34" charset="0"/>
              </a:rPr>
              <a:t> Saveetha Institute of Medical and Technical Sciences</a:t>
            </a:r>
          </a:p>
          <a:p>
            <a:pPr algn="ctr"/>
            <a:br>
              <a:rPr lang="en-US" sz="2000" b="1"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Course: </a:t>
            </a:r>
          </a:p>
          <a:p>
            <a:pPr algn="ctr"/>
            <a:r>
              <a:rPr lang="en-US" sz="2000" b="1" dirty="0">
                <a:latin typeface="Arial" panose="020B0604020202020204" pitchFamily="34" charset="0"/>
                <a:cs typeface="Arial" panose="020B0604020202020204" pitchFamily="34" charset="0"/>
              </a:rPr>
              <a:t>Compiler Design for Industrial Automation(CSA1429)</a:t>
            </a:r>
            <a:br>
              <a:rPr lang="en-US" sz="2000" b="1" dirty="0">
                <a:latin typeface="Arial" panose="020B0604020202020204" pitchFamily="34" charset="0"/>
                <a:cs typeface="Arial" panose="020B0604020202020204" pitchFamily="34" charset="0"/>
              </a:rPr>
            </a:br>
            <a:endParaRPr lang="en-US" sz="2000" b="1" dirty="0">
              <a:latin typeface="Arial" panose="020B0604020202020204" pitchFamily="34" charset="0"/>
              <a:cs typeface="Arial" panose="020B0604020202020204" pitchFamily="34" charset="0"/>
            </a:endParaRPr>
          </a:p>
          <a:p>
            <a:pPr algn="ctr"/>
            <a:r>
              <a:rPr lang="en-US" sz="2000" b="1" dirty="0">
                <a:latin typeface="Arial" panose="020B0604020202020204" pitchFamily="34" charset="0"/>
                <a:cs typeface="Arial" panose="020B0604020202020204" pitchFamily="34" charset="0"/>
              </a:rPr>
              <a:t>Supervisor: </a:t>
            </a:r>
          </a:p>
          <a:p>
            <a:pPr algn="ctr"/>
            <a:r>
              <a:rPr lang="en-US" sz="2000" b="1" dirty="0">
                <a:latin typeface="Arial" panose="020B0604020202020204" pitchFamily="34" charset="0"/>
                <a:cs typeface="Arial" panose="020B0604020202020204" pitchFamily="34" charset="0"/>
              </a:rPr>
              <a:t>Dr. G.MICHEAL(Department of Computational Data Science)</a:t>
            </a:r>
            <a:endParaRPr lang="en-GB" sz="2000" b="1" dirty="0">
              <a:effectLst/>
              <a:latin typeface="Arial" panose="020B0604020202020204" pitchFamily="34" charset="0"/>
              <a:ea typeface="Times New Roman" panose="02020603050405020304" pitchFamily="18" charset="0"/>
              <a:cs typeface="Arial" panose="020B0604020202020204" pitchFamily="34" charset="0"/>
            </a:endParaRPr>
          </a:p>
          <a:p>
            <a:endParaRPr lang="en-GB" sz="2000" b="1"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2176041" y="466369"/>
            <a:ext cx="8032830" cy="1569660"/>
          </a:xfrm>
          <a:prstGeom prst="rect">
            <a:avLst/>
          </a:prstGeom>
        </p:spPr>
        <p:txBody>
          <a:bodyPr wrap="square">
            <a:spAutoFit/>
          </a:bodyPr>
          <a:lstStyle/>
          <a:p>
            <a:pPr algn="ctr"/>
            <a:r>
              <a:rPr lang="en-US" sz="3200" b="1" spc="-10" dirty="0">
                <a:latin typeface="Arial" panose="020B0604020202020204" pitchFamily="34" charset="0"/>
                <a:ea typeface="Times New Roman" panose="02020603050405020304" pitchFamily="18" charset="0"/>
                <a:cs typeface="Arial" panose="020B0604020202020204" pitchFamily="34" charset="0"/>
              </a:rPr>
              <a:t>“</a:t>
            </a:r>
            <a:r>
              <a:rPr lang="en-US" sz="3200" b="1" spc="-10" dirty="0">
                <a:latin typeface="Times New Roman" panose="02020603050405020304" pitchFamily="18" charset="0"/>
                <a:ea typeface="Times New Roman" panose="02020603050405020304" pitchFamily="18" charset="0"/>
                <a:cs typeface="Times New Roman" panose="02020603050405020304" pitchFamily="18" charset="0"/>
              </a:rPr>
              <a:t>A High-Performance Compiler for Modeling and Simulating Molecular Interactions</a:t>
            </a:r>
            <a:r>
              <a:rPr lang="en-US" sz="3200" b="1" spc="-10" dirty="0">
                <a:latin typeface="Arial" panose="020B0604020202020204" pitchFamily="34" charset="0"/>
                <a:ea typeface="Times New Roman" panose="02020603050405020304" pitchFamily="18" charset="0"/>
                <a:cs typeface="Arial" panose="020B0604020202020204" pitchFamily="34" charset="0"/>
              </a:rPr>
              <a:t>”</a:t>
            </a:r>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a:xfrm>
            <a:off x="357352" y="0"/>
            <a:ext cx="1135117" cy="1534510"/>
          </a:xfrm>
          <a:prstGeom prst="rect">
            <a:avLst/>
          </a:prstGeom>
          <a:noFill/>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10405049" y="0"/>
            <a:ext cx="1511180" cy="1534510"/>
          </a:xfrm>
          <a:prstGeom prst="rect">
            <a:avLst/>
          </a:prstGeom>
          <a:noFill/>
          <a:ln>
            <a:noFill/>
          </a:ln>
        </p:spPr>
      </p:pic>
    </p:spTree>
    <p:extLst>
      <p:ext uri="{BB962C8B-B14F-4D97-AF65-F5344CB8AC3E}">
        <p14:creationId xmlns:p14="http://schemas.microsoft.com/office/powerpoint/2010/main" val="407847844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1158" y="511887"/>
            <a:ext cx="8352430" cy="830997"/>
          </a:xfrm>
          <a:prstGeom prst="rect">
            <a:avLst/>
          </a:prstGeom>
          <a:noFill/>
        </p:spPr>
        <p:txBody>
          <a:bodyPr wrap="square" rtlCol="0">
            <a:spAutoFit/>
          </a:bodyPr>
          <a:lstStyle/>
          <a:p>
            <a:pPr algn="ctr"/>
            <a:r>
              <a:rPr lang="en-IN" sz="4800" b="1" dirty="0">
                <a:latin typeface="Times New Roman" pitchFamily="18" charset="0"/>
                <a:cs typeface="Times New Roman" pitchFamily="18" charset="0"/>
              </a:rPr>
              <a:t>System Architecture</a:t>
            </a:r>
          </a:p>
        </p:txBody>
      </p:sp>
      <p:sp>
        <p:nvSpPr>
          <p:cNvPr id="8" name="TextBox 7"/>
          <p:cNvSpPr txBox="1"/>
          <p:nvPr/>
        </p:nvSpPr>
        <p:spPr>
          <a:xfrm>
            <a:off x="428263" y="2033516"/>
            <a:ext cx="5474826" cy="4093428"/>
          </a:xfrm>
          <a:prstGeom prst="rect">
            <a:avLst/>
          </a:prstGeom>
          <a:noFill/>
        </p:spPr>
        <p:txBody>
          <a:bodyPr wrap="square" rtlCol="0">
            <a:spAutoFit/>
          </a:bodyPr>
          <a:lstStyle/>
          <a:p>
            <a:pPr algn="just">
              <a:buFont typeface="Wingdings" pitchFamily="2" charset="2"/>
              <a:buChar char="Ø"/>
            </a:pPr>
            <a:r>
              <a:rPr lang="en-US" sz="2000" b="1" dirty="0">
                <a:latin typeface="Times New Roman" pitchFamily="18" charset="0"/>
                <a:cs typeface="Times New Roman" pitchFamily="18" charset="0"/>
              </a:rPr>
              <a:t>Input and Parsing Layer </a:t>
            </a:r>
            <a:r>
              <a:rPr lang="en-US" sz="2000" dirty="0">
                <a:latin typeface="Times New Roman" pitchFamily="18" charset="0"/>
                <a:cs typeface="Times New Roman" pitchFamily="18" charset="0"/>
              </a:rPr>
              <a:t>– The user inputs a chemical reaction, which is processed using a parsing engine (Lex/</a:t>
            </a:r>
            <a:r>
              <a:rPr lang="en-US" sz="2000" dirty="0" err="1">
                <a:latin typeface="Times New Roman" pitchFamily="18" charset="0"/>
                <a:cs typeface="Times New Roman" pitchFamily="18" charset="0"/>
              </a:rPr>
              <a:t>Yacc</a:t>
            </a:r>
            <a:r>
              <a:rPr lang="en-US" sz="2000" dirty="0">
                <a:latin typeface="Times New Roman" pitchFamily="18" charset="0"/>
                <a:cs typeface="Times New Roman" pitchFamily="18" charset="0"/>
              </a:rPr>
              <a:t> or PyParsing) to validate syntax and check for errors.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Processing and Simulation Layer </a:t>
            </a:r>
            <a:r>
              <a:rPr lang="en-US" sz="2000" dirty="0">
                <a:latin typeface="Times New Roman" pitchFamily="18" charset="0"/>
                <a:cs typeface="Times New Roman" pitchFamily="18" charset="0"/>
              </a:rPr>
              <a:t>– The compiler balances the equation, predicts reaction products, and simulates reaction kinetics using computational models.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Visualization and Output Layer </a:t>
            </a:r>
            <a:r>
              <a:rPr lang="en-US" sz="2000" dirty="0">
                <a:latin typeface="Times New Roman" pitchFamily="18" charset="0"/>
                <a:cs typeface="Times New Roman" pitchFamily="18" charset="0"/>
              </a:rPr>
              <a:t>– The processed reaction is displayed through a user-friendly interface, providing real-time feedback, graphical representations, and detailed reaction insights.</a:t>
            </a:r>
          </a:p>
        </p:txBody>
      </p:sp>
      <p:sp>
        <p:nvSpPr>
          <p:cNvPr id="3" name="AutoShape 2" descr="Deep learning for image colorization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Deep learning for image colorization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1026" name="Picture 2"/>
          <p:cNvPicPr>
            <a:picLocks noChangeAspect="1" noChangeArrowheads="1"/>
          </p:cNvPicPr>
          <p:nvPr/>
        </p:nvPicPr>
        <p:blipFill>
          <a:blip r:embed="rId4"/>
          <a:srcRect/>
          <a:stretch>
            <a:fillRect/>
          </a:stretch>
        </p:blipFill>
        <p:spPr bwMode="auto">
          <a:xfrm>
            <a:off x="6366076" y="1736201"/>
            <a:ext cx="4965539" cy="4328933"/>
          </a:xfrm>
          <a:prstGeom prst="rect">
            <a:avLst/>
          </a:prstGeom>
          <a:noFill/>
          <a:ln w="9525">
            <a:noFill/>
            <a:miter lim="800000"/>
            <a:headEnd/>
            <a:tailEnd/>
          </a:ln>
          <a:effectLst/>
        </p:spPr>
      </p:pic>
    </p:spTree>
    <p:extLst>
      <p:ext uri="{BB962C8B-B14F-4D97-AF65-F5344CB8AC3E}">
        <p14:creationId xmlns:p14="http://schemas.microsoft.com/office/powerpoint/2010/main" val="331482933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45664" y="273656"/>
            <a:ext cx="6810232" cy="830997"/>
          </a:xfrm>
          <a:prstGeom prst="rect">
            <a:avLst/>
          </a:prstGeom>
        </p:spPr>
        <p:txBody>
          <a:bodyPr wrap="square">
            <a:spAutoFit/>
          </a:bodyPr>
          <a:lstStyle/>
          <a:p>
            <a:pPr algn="ctr"/>
            <a:r>
              <a:rPr lang="en-IN" sz="4800" b="1" dirty="0">
                <a:latin typeface="Times New Roman" pitchFamily="18" charset="0"/>
                <a:cs typeface="Times New Roman" pitchFamily="18" charset="0"/>
              </a:rPr>
              <a:t>Implementation</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13" name="Picture 12"/>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
        <p:nvSpPr>
          <p:cNvPr id="7" name="Rectangle 6"/>
          <p:cNvSpPr/>
          <p:nvPr/>
        </p:nvSpPr>
        <p:spPr>
          <a:xfrm>
            <a:off x="1342663" y="1527858"/>
            <a:ext cx="9630137" cy="4401205"/>
          </a:xfrm>
          <a:prstGeom prst="rect">
            <a:avLst/>
          </a:prstGeom>
        </p:spPr>
        <p:txBody>
          <a:bodyPr wrap="square">
            <a:spAutoFit/>
          </a:bodyPr>
          <a:lstStyle/>
          <a:p>
            <a:pPr algn="just">
              <a:buFont typeface="Wingdings" pitchFamily="2" charset="2"/>
              <a:buChar char="Ø"/>
            </a:pPr>
            <a:r>
              <a:rPr lang="en-US" sz="2000" b="1" dirty="0">
                <a:latin typeface="Times New Roman" pitchFamily="18" charset="0"/>
                <a:cs typeface="Times New Roman" pitchFamily="18" charset="0"/>
              </a:rPr>
              <a:t>Compiler Development </a:t>
            </a:r>
            <a:r>
              <a:rPr lang="en-US" sz="2000" dirty="0">
                <a:latin typeface="Times New Roman" pitchFamily="18" charset="0"/>
                <a:cs typeface="Times New Roman" pitchFamily="18" charset="0"/>
              </a:rPr>
              <a:t>– Design and implement the parsing engine to interpret and validate chemical reactions, ensuring correctness in equation balancing.</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Simulation Module </a:t>
            </a:r>
            <a:r>
              <a:rPr lang="en-US" sz="2000" dirty="0">
                <a:latin typeface="Times New Roman" pitchFamily="18" charset="0"/>
                <a:cs typeface="Times New Roman" pitchFamily="18" charset="0"/>
              </a:rPr>
              <a:t>– Integrate reaction kinetics, thermodynamics, and predictive algorithms to simulate reaction outcomes under different conditions.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User Interface and Visualization </a:t>
            </a:r>
            <a:r>
              <a:rPr lang="en-US" sz="2000" dirty="0">
                <a:latin typeface="Times New Roman" pitchFamily="18" charset="0"/>
                <a:cs typeface="Times New Roman" pitchFamily="18" charset="0"/>
              </a:rPr>
              <a:t>– Develop an interactive front-end to display reaction progress, molecular structures, and energy changes in real-time. Implementation:</a:t>
            </a:r>
          </a:p>
          <a:p>
            <a:pPr algn="just">
              <a:buFont typeface="Wingdings" pitchFamily="2" charset="2"/>
              <a:buChar char="Ø"/>
            </a:pPr>
            <a:r>
              <a:rPr lang="en-US" sz="2000" b="1" dirty="0">
                <a:latin typeface="Times New Roman" pitchFamily="18" charset="0"/>
                <a:cs typeface="Times New Roman" pitchFamily="18" charset="0"/>
              </a:rPr>
              <a:t>Development of the Compiler Core </a:t>
            </a:r>
            <a:r>
              <a:rPr lang="en-US" sz="2000" dirty="0">
                <a:latin typeface="Times New Roman" pitchFamily="18" charset="0"/>
                <a:cs typeface="Times New Roman" pitchFamily="18" charset="0"/>
              </a:rPr>
              <a:t>– Design and implement the parsing engine to interpret and validate chemical reactions, ensuring correct syntax and equation balancing.</a:t>
            </a:r>
          </a:p>
          <a:p>
            <a:pPr algn="just">
              <a:buFont typeface="Wingdings" pitchFamily="2" charset="2"/>
              <a:buChar char="Ø"/>
            </a:pPr>
            <a:r>
              <a:rPr lang="en-US" sz="2000" b="1" dirty="0">
                <a:latin typeface="Times New Roman" pitchFamily="18" charset="0"/>
                <a:cs typeface="Times New Roman" pitchFamily="18" charset="0"/>
              </a:rPr>
              <a:t>Integration of Machine Learning Models </a:t>
            </a:r>
            <a:r>
              <a:rPr lang="en-US" sz="2000" dirty="0">
                <a:latin typeface="Times New Roman" pitchFamily="18" charset="0"/>
                <a:cs typeface="Times New Roman" pitchFamily="18" charset="0"/>
              </a:rPr>
              <a:t>– Implement ML algorithms like Graph Neural Networks (GNN) for reaction prediction and Support Vector Machines (SVM) for reaction classification and rate estimation.</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User Interface and Visualization </a:t>
            </a:r>
            <a:r>
              <a:rPr lang="en-US" sz="2000" dirty="0">
                <a:latin typeface="Times New Roman" pitchFamily="18" charset="0"/>
                <a:cs typeface="Times New Roman" pitchFamily="18" charset="0"/>
              </a:rPr>
              <a:t>– Develop an interactive front-end to allow users to input chemical equations and visualize reaction progress, molecular structures, and energy changes in real-time.</a:t>
            </a:r>
          </a:p>
        </p:txBody>
      </p:sp>
    </p:spTree>
    <p:extLst>
      <p:ext uri="{BB962C8B-B14F-4D97-AF65-F5344CB8AC3E}">
        <p14:creationId xmlns:p14="http://schemas.microsoft.com/office/powerpoint/2010/main" val="203400958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45117" y="521476"/>
            <a:ext cx="5795176" cy="830997"/>
          </a:xfrm>
          <a:prstGeom prst="rect">
            <a:avLst/>
          </a:prstGeom>
        </p:spPr>
        <p:txBody>
          <a:bodyPr wrap="none">
            <a:spAutoFit/>
          </a:bodyPr>
          <a:lstStyle/>
          <a:p>
            <a:pPr algn="ctr"/>
            <a:r>
              <a:rPr lang="en-IN" sz="4800" b="1" dirty="0">
                <a:latin typeface="Times New Roman" pitchFamily="18" charset="0"/>
                <a:cs typeface="Times New Roman" pitchFamily="18" charset="0"/>
              </a:rPr>
              <a:t>Results &amp; Evaluation</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
        <p:nvSpPr>
          <p:cNvPr id="8" name="Rectangle 7"/>
          <p:cNvSpPr/>
          <p:nvPr/>
        </p:nvSpPr>
        <p:spPr>
          <a:xfrm>
            <a:off x="405114" y="1921397"/>
            <a:ext cx="6053559" cy="3785652"/>
          </a:xfrm>
          <a:prstGeom prst="rect">
            <a:avLst/>
          </a:prstGeom>
        </p:spPr>
        <p:txBody>
          <a:bodyPr wrap="square">
            <a:spAutoFit/>
          </a:bodyPr>
          <a:lstStyle/>
          <a:p>
            <a:pPr algn="just">
              <a:buFont typeface="Wingdings" pitchFamily="2" charset="2"/>
              <a:buChar char="Ø"/>
            </a:pPr>
            <a:r>
              <a:rPr lang="en-US" sz="2000" dirty="0">
                <a:latin typeface="Times New Roman" pitchFamily="18" charset="0"/>
                <a:cs typeface="Times New Roman" pitchFamily="18" charset="0"/>
              </a:rPr>
              <a:t>Graph Neural Networks (GNN) are effective in chemistry reaction prediction as they represent molecules as graphs, where atoms are nodes and bonds are edges. They excel in predicting reaction outcomes by learning molecular interactions through Graph </a:t>
            </a:r>
            <a:r>
              <a:rPr lang="en-US" sz="2000" dirty="0" err="1">
                <a:latin typeface="Times New Roman" pitchFamily="18" charset="0"/>
                <a:cs typeface="Times New Roman" pitchFamily="18" charset="0"/>
              </a:rPr>
              <a:t>Convolutional</a:t>
            </a:r>
            <a:r>
              <a:rPr lang="en-US" sz="2000" dirty="0">
                <a:latin typeface="Times New Roman" pitchFamily="18" charset="0"/>
                <a:cs typeface="Times New Roman" pitchFamily="18" charset="0"/>
              </a:rPr>
              <a:t> Networks (GCN).</a:t>
            </a:r>
          </a:p>
          <a:p>
            <a:pPr algn="just">
              <a:buFont typeface="Wingdings" pitchFamily="2" charset="2"/>
              <a:buChar char="Ø"/>
            </a:pPr>
            <a:r>
              <a:rPr lang="en-US" sz="2000" dirty="0">
                <a:latin typeface="Times New Roman" pitchFamily="18" charset="0"/>
                <a:cs typeface="Times New Roman" pitchFamily="18" charset="0"/>
              </a:rPr>
              <a:t>Support Vector Machines (SVM) are used for reaction classification and rate prediction, leveraging kernel functions to handle complex molecular descriptors. SVMs perform well in high-dimensional datasets but may be less scalable compared to deep learning models like GNNs.</a:t>
            </a:r>
          </a:p>
        </p:txBody>
      </p:sp>
      <p:pic>
        <p:nvPicPr>
          <p:cNvPr id="2050" name="Picture 2"/>
          <p:cNvPicPr>
            <a:picLocks noChangeAspect="1" noChangeArrowheads="1"/>
          </p:cNvPicPr>
          <p:nvPr/>
        </p:nvPicPr>
        <p:blipFill>
          <a:blip r:embed="rId4"/>
          <a:srcRect/>
          <a:stretch>
            <a:fillRect/>
          </a:stretch>
        </p:blipFill>
        <p:spPr bwMode="auto">
          <a:xfrm>
            <a:off x="6655442" y="1608881"/>
            <a:ext cx="5058137" cy="4706193"/>
          </a:xfrm>
          <a:prstGeom prst="rect">
            <a:avLst/>
          </a:prstGeom>
          <a:noFill/>
          <a:ln w="9525">
            <a:noFill/>
            <a:miter lim="800000"/>
            <a:headEnd/>
            <a:tailEnd/>
          </a:ln>
          <a:effectLst/>
        </p:spPr>
      </p:pic>
    </p:spTree>
    <p:extLst>
      <p:ext uri="{BB962C8B-B14F-4D97-AF65-F5344CB8AC3E}">
        <p14:creationId xmlns:p14="http://schemas.microsoft.com/office/powerpoint/2010/main" val="202964426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2510" y="295460"/>
            <a:ext cx="6923690" cy="830997"/>
          </a:xfrm>
          <a:prstGeom prst="rect">
            <a:avLst/>
          </a:prstGeom>
        </p:spPr>
        <p:txBody>
          <a:bodyPr wrap="none">
            <a:spAutoFit/>
          </a:bodyPr>
          <a:lstStyle/>
          <a:p>
            <a:pPr algn="ctr"/>
            <a:r>
              <a:rPr lang="en-IN" sz="4800" b="1" dirty="0">
                <a:latin typeface="Times New Roman" pitchFamily="18" charset="0"/>
                <a:cs typeface="Times New Roman" pitchFamily="18" charset="0"/>
              </a:rPr>
              <a:t>Challenges &amp; Limitations</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
        <p:nvSpPr>
          <p:cNvPr id="7" name="Rectangle 6"/>
          <p:cNvSpPr/>
          <p:nvPr/>
        </p:nvSpPr>
        <p:spPr>
          <a:xfrm>
            <a:off x="1412111" y="1516285"/>
            <a:ext cx="9410217" cy="4093428"/>
          </a:xfrm>
          <a:prstGeom prst="rect">
            <a:avLst/>
          </a:prstGeom>
        </p:spPr>
        <p:txBody>
          <a:bodyPr wrap="square">
            <a:spAutoFit/>
          </a:bodyPr>
          <a:lstStyle/>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Complex Organic Reactions </a:t>
            </a:r>
            <a:r>
              <a:rPr lang="en-US" sz="2000" dirty="0">
                <a:latin typeface="Times New Roman" pitchFamily="18" charset="0"/>
                <a:cs typeface="Times New Roman" pitchFamily="18" charset="0"/>
              </a:rPr>
              <a:t>– Difficulty in accurately simulating multi-step organic reactions.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Computational Intensity </a:t>
            </a:r>
            <a:r>
              <a:rPr lang="en-US" sz="2000" dirty="0">
                <a:latin typeface="Times New Roman" pitchFamily="18" charset="0"/>
                <a:cs typeface="Times New Roman" pitchFamily="18" charset="0"/>
              </a:rPr>
              <a:t>– High processing power required for detailed kinetic and thermodynamic simulations.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Error Handling </a:t>
            </a:r>
            <a:r>
              <a:rPr lang="en-US" sz="2000" dirty="0">
                <a:latin typeface="Times New Roman" pitchFamily="18" charset="0"/>
                <a:cs typeface="Times New Roman" pitchFamily="18" charset="0"/>
              </a:rPr>
              <a:t>– Challenges in detecting and correcting incorrect or ambiguous chemical equations.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User Input Variability </a:t>
            </a:r>
            <a:r>
              <a:rPr lang="en-US" sz="2000" dirty="0">
                <a:latin typeface="Times New Roman" pitchFamily="18" charset="0"/>
                <a:cs typeface="Times New Roman" pitchFamily="18" charset="0"/>
              </a:rPr>
              <a:t>– Variations in notation and syntax may cause parsing errors.</a:t>
            </a:r>
          </a:p>
          <a:p>
            <a:pPr algn="just">
              <a:buFont typeface="Wingdings" pitchFamily="2" charset="2"/>
              <a:buChar char="Ø"/>
            </a:pPr>
            <a:r>
              <a:rPr lang="en-US" sz="2000" b="1" dirty="0">
                <a:latin typeface="Times New Roman" pitchFamily="18" charset="0"/>
                <a:cs typeface="Times New Roman" pitchFamily="18" charset="0"/>
              </a:rPr>
              <a:t>Limited Database Integration </a:t>
            </a:r>
            <a:r>
              <a:rPr lang="en-US" sz="2000" dirty="0">
                <a:latin typeface="Times New Roman" pitchFamily="18" charset="0"/>
                <a:cs typeface="Times New Roman" pitchFamily="18" charset="0"/>
              </a:rPr>
              <a:t>– Dependence on external reaction databases for validation and prediction.</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Real-Time Visualization Complexity </a:t>
            </a:r>
            <a:r>
              <a:rPr lang="en-US" sz="2000" dirty="0">
                <a:latin typeface="Times New Roman" pitchFamily="18" charset="0"/>
                <a:cs typeface="Times New Roman" pitchFamily="18" charset="0"/>
              </a:rPr>
              <a:t>– Difficulty in rendering dynamic molecular structures and energy changes.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Scalability Issues </a:t>
            </a:r>
            <a:r>
              <a:rPr lang="en-US" sz="2000" dirty="0">
                <a:latin typeface="Times New Roman" pitchFamily="18" charset="0"/>
                <a:cs typeface="Times New Roman" pitchFamily="18" charset="0"/>
              </a:rPr>
              <a:t>– Performance bottlenecks when handling large-scale reaction simulations.</a:t>
            </a:r>
          </a:p>
        </p:txBody>
      </p:sp>
    </p:spTree>
    <p:extLst>
      <p:ext uri="{BB962C8B-B14F-4D97-AF65-F5344CB8AC3E}">
        <p14:creationId xmlns:p14="http://schemas.microsoft.com/office/powerpoint/2010/main" val="213781889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3720" y="326692"/>
            <a:ext cx="3679341" cy="830997"/>
          </a:xfrm>
          <a:prstGeom prst="rect">
            <a:avLst/>
          </a:prstGeom>
        </p:spPr>
        <p:txBody>
          <a:bodyPr wrap="none">
            <a:spAutoFit/>
          </a:bodyPr>
          <a:lstStyle/>
          <a:p>
            <a:pPr algn="ctr"/>
            <a:r>
              <a:rPr lang="en-IN" sz="4800" b="1" dirty="0">
                <a:latin typeface="Times New Roman" pitchFamily="18" charset="0"/>
                <a:cs typeface="Times New Roman" pitchFamily="18" charset="0"/>
              </a:rPr>
              <a:t>Future Scope</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
        <p:nvSpPr>
          <p:cNvPr id="6" name="Rectangle 5"/>
          <p:cNvSpPr/>
          <p:nvPr/>
        </p:nvSpPr>
        <p:spPr>
          <a:xfrm>
            <a:off x="1435261" y="2083443"/>
            <a:ext cx="9421791" cy="3170099"/>
          </a:xfrm>
          <a:prstGeom prst="rect">
            <a:avLst/>
          </a:prstGeom>
        </p:spPr>
        <p:txBody>
          <a:bodyPr wrap="square">
            <a:spAutoFit/>
          </a:bodyPr>
          <a:lstStyle/>
          <a:p>
            <a:pPr algn="just">
              <a:buFont typeface="Wingdings" pitchFamily="2" charset="2"/>
              <a:buChar char="Ø"/>
            </a:pPr>
            <a:r>
              <a:rPr lang="en-US" sz="2000" b="1" dirty="0">
                <a:latin typeface="Times New Roman" pitchFamily="18" charset="0"/>
                <a:cs typeface="Times New Roman" pitchFamily="18" charset="0"/>
              </a:rPr>
              <a:t>Advanced Reaction Prediction </a:t>
            </a:r>
            <a:r>
              <a:rPr lang="en-US" sz="2000" dirty="0">
                <a:latin typeface="Times New Roman" pitchFamily="18" charset="0"/>
                <a:cs typeface="Times New Roman" pitchFamily="18" charset="0"/>
              </a:rPr>
              <a:t>– Enhance AI-driven algorithms to predict reaction products and pathways more accurately.</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Integration with Quantum Chemistry </a:t>
            </a:r>
            <a:r>
              <a:rPr lang="en-US" sz="2000" dirty="0">
                <a:latin typeface="Times New Roman" pitchFamily="18" charset="0"/>
                <a:cs typeface="Times New Roman" pitchFamily="18" charset="0"/>
              </a:rPr>
              <a:t>– Incorporate quantum mechanics-based simulations for precise reaction modeling.</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Expansion to Biochemical Reactions </a:t>
            </a:r>
            <a:r>
              <a:rPr lang="en-US" sz="2000" dirty="0">
                <a:latin typeface="Times New Roman" pitchFamily="18" charset="0"/>
                <a:cs typeface="Times New Roman" pitchFamily="18" charset="0"/>
              </a:rPr>
              <a:t>– Extend functionality to simulate enzyme-catalyzed and metabolic reactions.</a:t>
            </a:r>
          </a:p>
          <a:p>
            <a:pPr algn="just">
              <a:buFont typeface="Wingdings" pitchFamily="2" charset="2"/>
              <a:buChar char="Ø"/>
            </a:pPr>
            <a:r>
              <a:rPr lang="en-US" sz="2000" b="1" dirty="0">
                <a:latin typeface="Times New Roman" pitchFamily="18" charset="0"/>
                <a:cs typeface="Times New Roman" pitchFamily="18" charset="0"/>
              </a:rPr>
              <a:t>Cloud-Based Simulation </a:t>
            </a:r>
            <a:r>
              <a:rPr lang="en-US" sz="2000" dirty="0">
                <a:latin typeface="Times New Roman" pitchFamily="18" charset="0"/>
                <a:cs typeface="Times New Roman" pitchFamily="18" charset="0"/>
              </a:rPr>
              <a:t>– Develop a cloud platform for scalable, high-performance chemical reaction simulations.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Educational and Research Applications </a:t>
            </a:r>
            <a:r>
              <a:rPr lang="en-US" sz="2000" dirty="0">
                <a:latin typeface="Times New Roman" pitchFamily="18" charset="0"/>
                <a:cs typeface="Times New Roman" pitchFamily="18" charset="0"/>
              </a:rPr>
              <a:t>– Implement interactive learning modules and collaboration tools for students and researchers.</a:t>
            </a:r>
          </a:p>
        </p:txBody>
      </p:sp>
    </p:spTree>
    <p:extLst>
      <p:ext uri="{BB962C8B-B14F-4D97-AF65-F5344CB8AC3E}">
        <p14:creationId xmlns:p14="http://schemas.microsoft.com/office/powerpoint/2010/main" val="85161560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2782" y="363081"/>
            <a:ext cx="3127779" cy="830997"/>
          </a:xfrm>
          <a:prstGeom prst="rect">
            <a:avLst/>
          </a:prstGeom>
        </p:spPr>
        <p:txBody>
          <a:bodyPr wrap="none">
            <a:spAutoFit/>
          </a:bodyPr>
          <a:lstStyle/>
          <a:p>
            <a:pPr algn="ctr"/>
            <a:r>
              <a:rPr lang="en-IN" sz="4800" b="1" dirty="0">
                <a:latin typeface="Times New Roman" pitchFamily="18" charset="0"/>
                <a:cs typeface="Times New Roman" pitchFamily="18" charset="0"/>
              </a:rPr>
              <a:t>Conclusion</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
        <p:nvSpPr>
          <p:cNvPr id="7" name="Rectangle 6"/>
          <p:cNvSpPr/>
          <p:nvPr/>
        </p:nvSpPr>
        <p:spPr>
          <a:xfrm>
            <a:off x="1238492" y="1562582"/>
            <a:ext cx="9375494" cy="4401205"/>
          </a:xfrm>
          <a:prstGeom prst="rect">
            <a:avLst/>
          </a:prstGeom>
        </p:spPr>
        <p:txBody>
          <a:bodyPr wrap="square">
            <a:spAutoFit/>
          </a:bodyPr>
          <a:lstStyle/>
          <a:p>
            <a:pPr algn="just">
              <a:buFont typeface="Wingdings" pitchFamily="2" charset="2"/>
              <a:buChar char="Ø"/>
            </a:pPr>
            <a:r>
              <a:rPr lang="en-US" sz="2000" dirty="0">
                <a:latin typeface="Times New Roman" pitchFamily="18" charset="0"/>
                <a:cs typeface="Times New Roman" pitchFamily="18" charset="0"/>
              </a:rPr>
              <a:t>Transforming Chemical Reaction Simulation – The development of a compiler for chemistry reaction simulation provides an innovative approach to interpreting, balancing, and visualizing chemical reactions. By integrating advanced parsing techniques, simulation models, and real-time feedback, this system enhances the accuracy and efficiency of chemical computations. The interactive visualization and automated validation make it a valuable tool for students, educators, and researchers in understanding complex chemical processes.</a:t>
            </a:r>
          </a:p>
          <a:p>
            <a:pPr algn="just">
              <a:buFont typeface="Wingdings" pitchFamily="2" charset="2"/>
              <a:buChar char="Ø"/>
            </a:pPr>
            <a:r>
              <a:rPr lang="en-US" sz="2000" dirty="0">
                <a:latin typeface="Times New Roman" pitchFamily="18" charset="0"/>
                <a:cs typeface="Times New Roman" pitchFamily="18" charset="0"/>
              </a:rPr>
              <a:t> Scope for Future Enhancements – While the current system effectively automates reaction analysis and simulation, challenges such as complex organic reactions, computational limitations, and real-time visualization constraints remain. Future improvements, including AI-based product prediction, quantum chemistry integration, and cloud-based simulations, will further enhance its capabilities. This project lays the foundation for a more sophisticated, scalable, and user-friendly chemical simulation platform.</a:t>
            </a:r>
          </a:p>
        </p:txBody>
      </p:sp>
    </p:spTree>
    <p:extLst>
      <p:ext uri="{BB962C8B-B14F-4D97-AF65-F5344CB8AC3E}">
        <p14:creationId xmlns:p14="http://schemas.microsoft.com/office/powerpoint/2010/main" val="214434626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8374" y="429696"/>
            <a:ext cx="3627193" cy="830997"/>
          </a:xfrm>
          <a:prstGeom prst="rect">
            <a:avLst/>
          </a:prstGeom>
        </p:spPr>
        <p:txBody>
          <a:bodyPr wrap="square">
            <a:spAutoFit/>
          </a:bodyPr>
          <a:lstStyle/>
          <a:p>
            <a:pPr algn="ctr"/>
            <a:r>
              <a:rPr lang="en-US" sz="4800" b="1" dirty="0">
                <a:latin typeface="Times New Roman" pitchFamily="18" charset="0"/>
                <a:cs typeface="Times New Roman" pitchFamily="18" charset="0"/>
              </a:rPr>
              <a:t>References</a:t>
            </a:r>
            <a:endParaRPr lang="en-IN" sz="4800" b="1" dirty="0">
              <a:latin typeface="Times New Roman" pitchFamily="18" charset="0"/>
              <a:cs typeface="Times New Roman"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
        <p:nvSpPr>
          <p:cNvPr id="6" name="Rectangle 5"/>
          <p:cNvSpPr/>
          <p:nvPr/>
        </p:nvSpPr>
        <p:spPr>
          <a:xfrm>
            <a:off x="1238491" y="1655179"/>
            <a:ext cx="10428789" cy="4093428"/>
          </a:xfrm>
          <a:prstGeom prst="rect">
            <a:avLst/>
          </a:prstGeom>
        </p:spPr>
        <p:txBody>
          <a:bodyPr wrap="square">
            <a:spAutoFit/>
          </a:bodyPr>
          <a:lstStyle/>
          <a:p>
            <a:pPr algn="just">
              <a:buFont typeface="Wingdings" pitchFamily="2" charset="2"/>
              <a:buChar char="Ø"/>
            </a:pPr>
            <a:r>
              <a:rPr lang="en-US" sz="2000" dirty="0">
                <a:latin typeface="Times New Roman" pitchFamily="18" charset="0"/>
                <a:cs typeface="Times New Roman" pitchFamily="18" charset="0"/>
              </a:rPr>
              <a:t> Leach, A. R. (2001). Molecular Modelling</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Principles and Applications. Pearson. – Discusses computational chemistry techniques for reaction modeling and simulation.</a:t>
            </a:r>
          </a:p>
          <a:p>
            <a:pPr algn="just">
              <a:buFont typeface="Wingdings" pitchFamily="2" charset="2"/>
              <a:buChar char="Ø"/>
            </a:pPr>
            <a:r>
              <a:rPr lang="en-US" sz="2000" dirty="0">
                <a:latin typeface="Times New Roman" pitchFamily="18" charset="0"/>
                <a:cs typeface="Times New Roman" pitchFamily="18" charset="0"/>
              </a:rPr>
              <a:t> Helgaker, T., Jørgensen, P., &amp; Olsen, J. (2014). Molecular Electronic-Structure Theory. Wiley. – Covers quantum mechanics-based simulations for chemical reactions.</a:t>
            </a:r>
          </a:p>
          <a:p>
            <a:pPr algn="just">
              <a:buFont typeface="Wingdings" pitchFamily="2" charset="2"/>
              <a:buChar char="Ø"/>
            </a:pPr>
            <a:r>
              <a:rPr lang="en-US" sz="2000" dirty="0">
                <a:latin typeface="Times New Roman" pitchFamily="18" charset="0"/>
                <a:cs typeface="Times New Roman" pitchFamily="18" charset="0"/>
              </a:rPr>
              <a:t> Smith, M. B., &amp; March, J. (2007). March's Advanced Organic Chemistry: Reactions, Mechanisms, and Structure. Wiley. – Provides detailed insights into reaction mechanisms and kinetics.</a:t>
            </a:r>
          </a:p>
          <a:p>
            <a:pPr algn="just">
              <a:buFont typeface="Wingdings" pitchFamily="2" charset="2"/>
              <a:buChar char="Ø"/>
            </a:pPr>
            <a:r>
              <a:rPr lang="en-US" sz="2000" dirty="0">
                <a:latin typeface="Times New Roman" pitchFamily="18" charset="0"/>
                <a:cs typeface="Times New Roman" pitchFamily="18" charset="0"/>
              </a:rPr>
              <a:t> Cormen, T. H., Leiserson, C. E., Rivest, R. L., &amp; Stein, C. (2009). Introduction to Algorithms (3rd ed.). MIT Press. – Explains algorithmic approaches applicable to chemical equation balancing and compiler design.</a:t>
            </a:r>
          </a:p>
          <a:p>
            <a:pPr algn="just">
              <a:buFont typeface="Wingdings" pitchFamily="2" charset="2"/>
              <a:buChar char="Ø"/>
            </a:pPr>
            <a:r>
              <a:rPr lang="en-US" sz="2000" dirty="0">
                <a:latin typeface="Times New Roman" pitchFamily="18" charset="0"/>
                <a:cs typeface="Times New Roman" pitchFamily="18" charset="0"/>
              </a:rPr>
              <a:t> Niemeyer, K. E., &amp; Sung, C. J. (2015). "Recent progress and challenges in the development of chemical reaction mechanisms." Progress in Energy and Combustion Science, 49, 1-27. – Discusses computational challenges in chemical reaction.</a:t>
            </a:r>
          </a:p>
        </p:txBody>
      </p:sp>
    </p:spTree>
    <p:extLst>
      <p:ext uri="{BB962C8B-B14F-4D97-AF65-F5344CB8AC3E}">
        <p14:creationId xmlns:p14="http://schemas.microsoft.com/office/powerpoint/2010/main" val="68034766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B0C607-50ED-0935-9201-096C62822F3E}"/>
              </a:ext>
            </a:extLst>
          </p:cNvPr>
          <p:cNvSpPr txBox="1"/>
          <p:nvPr/>
        </p:nvSpPr>
        <p:spPr>
          <a:xfrm>
            <a:off x="888641" y="2340864"/>
            <a:ext cx="10393251" cy="1446550"/>
          </a:xfrm>
          <a:prstGeom prst="rect">
            <a:avLst/>
          </a:prstGeom>
          <a:noFill/>
        </p:spPr>
        <p:txBody>
          <a:bodyPr wrap="square" rtlCol="0">
            <a:spAutoFit/>
          </a:bodyPr>
          <a:lstStyle/>
          <a:p>
            <a:pPr algn="ctr"/>
            <a:r>
              <a:rPr lang="en-IN" sz="8800" b="1" dirty="0">
                <a:solidFill>
                  <a:schemeClr val="accent6">
                    <a:lumMod val="75000"/>
                  </a:schemeClr>
                </a:solidFill>
                <a:latin typeface="Times New Roman" pitchFamily="18" charset="0"/>
                <a:cs typeface="Times New Roman" pitchFamily="18" charset="0"/>
              </a:rPr>
              <a:t>THANK YOU!</a:t>
            </a:r>
            <a:endParaRPr lang="en-GB" sz="8800" b="1" dirty="0">
              <a:solidFill>
                <a:schemeClr val="accent6">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403003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invX="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707E46-6D37-A169-65A3-74FAD101ADF7}"/>
              </a:ext>
            </a:extLst>
          </p:cNvPr>
          <p:cNvSpPr txBox="1"/>
          <p:nvPr/>
        </p:nvSpPr>
        <p:spPr>
          <a:xfrm>
            <a:off x="1237957" y="772668"/>
            <a:ext cx="10021446" cy="1261884"/>
          </a:xfrm>
          <a:prstGeom prst="rect">
            <a:avLst/>
          </a:prstGeom>
          <a:noFill/>
        </p:spPr>
        <p:txBody>
          <a:bodyPr wrap="square" rtlCol="0">
            <a:spAutoFit/>
          </a:bodyPr>
          <a:lstStyle/>
          <a:p>
            <a:pPr algn="ctr"/>
            <a:r>
              <a:rPr lang="en-US" sz="4800" b="1" dirty="0">
                <a:latin typeface="Times New Roman" pitchFamily="18" charset="0"/>
                <a:cs typeface="Times New Roman" pitchFamily="18" charset="0"/>
              </a:rPr>
              <a:t>Introduction</a:t>
            </a:r>
            <a:endParaRPr lang="en-GB" sz="4800" dirty="0">
              <a:latin typeface="Arial" panose="020B0604020202020204" pitchFamily="34" charset="0"/>
              <a:cs typeface="Arial" panose="020B0604020202020204" pitchFamily="34" charset="0"/>
            </a:endParaRPr>
          </a:p>
          <a:p>
            <a:pPr algn="just"/>
            <a:endParaRPr lang="en-GB" sz="2800" dirty="0">
              <a:latin typeface="Arial" panose="020B0604020202020204" pitchFamily="34" charset="0"/>
              <a:cs typeface="Arial" panose="020B0604020202020204" pitchFamily="34" charset="0"/>
            </a:endParaRPr>
          </a:p>
        </p:txBody>
      </p:sp>
      <p:sp>
        <p:nvSpPr>
          <p:cNvPr id="7" name="Rectangle 5"/>
          <p:cNvSpPr>
            <a:spLocks noChangeArrowheads="1"/>
          </p:cNvSpPr>
          <p:nvPr/>
        </p:nvSpPr>
        <p:spPr bwMode="auto">
          <a:xfrm>
            <a:off x="1041009" y="1583761"/>
            <a:ext cx="1010921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itchFamily="2" charset="2"/>
              <a:buChar char="Ø"/>
            </a:pPr>
            <a:r>
              <a:rPr lang="en-US" sz="2000" b="1" dirty="0">
                <a:latin typeface="Times New Roman" pitchFamily="18" charset="0"/>
                <a:cs typeface="Times New Roman" pitchFamily="18" charset="0"/>
              </a:rPr>
              <a:t>Purpose</a:t>
            </a:r>
            <a:r>
              <a:rPr lang="en-US" sz="2000" dirty="0">
                <a:latin typeface="Times New Roman" pitchFamily="18" charset="0"/>
                <a:cs typeface="Times New Roman" pitchFamily="18" charset="0"/>
              </a:rPr>
              <a:t> – A chemistry reaction simulation compiler translates chemical reaction descriptions into machine-executable code. It helps simulate reaction dynamics, predict outcomes, and analyze complex chemical processes.</a:t>
            </a:r>
          </a:p>
          <a:p>
            <a:pPr algn="just">
              <a:buFont typeface="Wingdings" pitchFamily="2" charset="2"/>
              <a:buChar char="Ø"/>
            </a:pPr>
            <a:r>
              <a:rPr lang="en-US" sz="2000" b="1" dirty="0">
                <a:latin typeface="Times New Roman" pitchFamily="18" charset="0"/>
                <a:cs typeface="Times New Roman" pitchFamily="18" charset="0"/>
              </a:rPr>
              <a:t>Components</a:t>
            </a:r>
            <a:r>
              <a:rPr lang="en-US" sz="2000" dirty="0">
                <a:latin typeface="Times New Roman" pitchFamily="18" charset="0"/>
                <a:cs typeface="Times New Roman" pitchFamily="18" charset="0"/>
              </a:rPr>
              <a:t> – It includes a </a:t>
            </a:r>
            <a:r>
              <a:rPr lang="en-US" sz="2000" b="1" dirty="0">
                <a:latin typeface="Times New Roman" pitchFamily="18" charset="0"/>
                <a:cs typeface="Times New Roman" pitchFamily="18" charset="0"/>
              </a:rPr>
              <a:t>parser</a:t>
            </a:r>
            <a:r>
              <a:rPr lang="en-US" sz="2000" dirty="0">
                <a:latin typeface="Times New Roman" pitchFamily="18" charset="0"/>
                <a:cs typeface="Times New Roman" pitchFamily="18" charset="0"/>
              </a:rPr>
              <a:t> to read and validate input, an </a:t>
            </a:r>
            <a:r>
              <a:rPr lang="en-US" sz="2000" b="1" dirty="0">
                <a:latin typeface="Times New Roman" pitchFamily="18" charset="0"/>
                <a:cs typeface="Times New Roman" pitchFamily="18" charset="0"/>
              </a:rPr>
              <a:t>interpreter</a:t>
            </a:r>
            <a:r>
              <a:rPr lang="en-US" sz="2000" dirty="0">
                <a:latin typeface="Times New Roman" pitchFamily="18" charset="0"/>
                <a:cs typeface="Times New Roman" pitchFamily="18" charset="0"/>
              </a:rPr>
              <a:t> to convert reactions into computational models, and an </a:t>
            </a:r>
            <a:r>
              <a:rPr lang="en-US" sz="2000" b="1" dirty="0">
                <a:latin typeface="Times New Roman" pitchFamily="18" charset="0"/>
                <a:cs typeface="Times New Roman" pitchFamily="18" charset="0"/>
              </a:rPr>
              <a:t>optimizer</a:t>
            </a:r>
            <a:r>
              <a:rPr lang="en-US" sz="2000" dirty="0">
                <a:latin typeface="Times New Roman" pitchFamily="18" charset="0"/>
                <a:cs typeface="Times New Roman" pitchFamily="18" charset="0"/>
              </a:rPr>
              <a:t> to improve simulation efficiency and accuracy.</a:t>
            </a:r>
          </a:p>
          <a:p>
            <a:pPr algn="just">
              <a:buFont typeface="Wingdings" pitchFamily="2" charset="2"/>
              <a:buChar char="Ø"/>
            </a:pPr>
            <a:r>
              <a:rPr lang="en-US" sz="2000" b="1" dirty="0">
                <a:latin typeface="Times New Roman" pitchFamily="18" charset="0"/>
                <a:cs typeface="Times New Roman" pitchFamily="18" charset="0"/>
              </a:rPr>
              <a:t>Simulation Process</a:t>
            </a:r>
            <a:r>
              <a:rPr lang="en-US" sz="2000" dirty="0">
                <a:latin typeface="Times New Roman" pitchFamily="18" charset="0"/>
                <a:cs typeface="Times New Roman" pitchFamily="18" charset="0"/>
              </a:rPr>
              <a:t> – The compiler models reaction kinetics, thermodynamics, and molecular interactions, using methods like </a:t>
            </a:r>
            <a:r>
              <a:rPr lang="en-US" sz="2000" b="1" dirty="0">
                <a:latin typeface="Times New Roman" pitchFamily="18" charset="0"/>
                <a:cs typeface="Times New Roman" pitchFamily="18" charset="0"/>
              </a:rPr>
              <a:t>Monte Carlo simulations</a:t>
            </a:r>
            <a:r>
              <a:rPr lang="en-US" sz="2000" dirty="0">
                <a:latin typeface="Times New Roman" pitchFamily="18" charset="0"/>
                <a:cs typeface="Times New Roman" pitchFamily="18" charset="0"/>
              </a:rPr>
              <a:t> and </a:t>
            </a:r>
            <a:r>
              <a:rPr lang="en-US" sz="2000" b="1" dirty="0">
                <a:latin typeface="Times New Roman" pitchFamily="18" charset="0"/>
                <a:cs typeface="Times New Roman" pitchFamily="18" charset="0"/>
              </a:rPr>
              <a:t>molecular dynamics</a:t>
            </a:r>
            <a:r>
              <a:rPr lang="en-US" sz="2000" dirty="0">
                <a:latin typeface="Times New Roman" pitchFamily="18" charset="0"/>
                <a:cs typeface="Times New Roman" pitchFamily="18" charset="0"/>
              </a:rPr>
              <a:t> to predict rates and outcomes.</a:t>
            </a:r>
          </a:p>
          <a:p>
            <a:pPr algn="just">
              <a:buFont typeface="Wingdings" pitchFamily="2" charset="2"/>
              <a:buChar char="Ø"/>
            </a:pPr>
            <a:r>
              <a:rPr lang="en-US" sz="2000" b="1" dirty="0">
                <a:latin typeface="Times New Roman" pitchFamily="18" charset="0"/>
                <a:cs typeface="Times New Roman" pitchFamily="18" charset="0"/>
              </a:rPr>
              <a:t>Challenges</a:t>
            </a:r>
            <a:r>
              <a:rPr lang="en-US" sz="2000" dirty="0">
                <a:latin typeface="Times New Roman" pitchFamily="18" charset="0"/>
                <a:cs typeface="Times New Roman" pitchFamily="18" charset="0"/>
              </a:rPr>
              <a:t> – Handling complex reactions with multiple reactants, side reactions, and varying conditions requires efficient algorithms and accurate chemical data.</a:t>
            </a:r>
          </a:p>
          <a:p>
            <a:pPr algn="just">
              <a:buFont typeface="Wingdings" pitchFamily="2" charset="2"/>
              <a:buChar char="Ø"/>
            </a:pPr>
            <a:r>
              <a:rPr lang="en-US" sz="2000" b="1" dirty="0">
                <a:latin typeface="Times New Roman" pitchFamily="18" charset="0"/>
                <a:cs typeface="Times New Roman" pitchFamily="18" charset="0"/>
              </a:rPr>
              <a:t>Applications</a:t>
            </a:r>
            <a:r>
              <a:rPr lang="en-US" sz="2000" dirty="0">
                <a:latin typeface="Times New Roman" pitchFamily="18" charset="0"/>
                <a:cs typeface="Times New Roman" pitchFamily="18" charset="0"/>
              </a:rPr>
              <a:t> – Used in </a:t>
            </a:r>
            <a:r>
              <a:rPr lang="en-US" sz="2000" b="1" dirty="0">
                <a:latin typeface="Times New Roman" pitchFamily="18" charset="0"/>
                <a:cs typeface="Times New Roman" pitchFamily="18" charset="0"/>
              </a:rPr>
              <a:t>drug development</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materials science</a:t>
            </a:r>
            <a:r>
              <a:rPr lang="en-US" sz="2000" dirty="0">
                <a:latin typeface="Times New Roman" pitchFamily="18" charset="0"/>
                <a:cs typeface="Times New Roman" pitchFamily="18" charset="0"/>
              </a:rPr>
              <a:t>, and </a:t>
            </a:r>
            <a:r>
              <a:rPr lang="en-US" sz="2000" b="1" dirty="0">
                <a:latin typeface="Times New Roman" pitchFamily="18" charset="0"/>
                <a:cs typeface="Times New Roman" pitchFamily="18" charset="0"/>
              </a:rPr>
              <a:t>environmental chemistry</a:t>
            </a:r>
            <a:r>
              <a:rPr lang="en-US" sz="2000" dirty="0">
                <a:latin typeface="Times New Roman" pitchFamily="18" charset="0"/>
                <a:cs typeface="Times New Roman" pitchFamily="18" charset="0"/>
              </a:rPr>
              <a:t> to model reactions, test conditions, and reduce experimental costs.</a:t>
            </a:r>
          </a:p>
          <a:p>
            <a:pPr lvl="0" algn="just" defTabSz="914400" eaLnBrk="0" fontAlgn="base" hangingPunct="0">
              <a:spcBef>
                <a:spcPct val="0"/>
              </a:spcBef>
              <a:spcAft>
                <a:spcPct val="0"/>
              </a:spcAft>
              <a:buFont typeface="Arial" pitchFamily="34" charset="0"/>
              <a:buChar char="•"/>
            </a:pP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Tree>
    <p:extLst>
      <p:ext uri="{BB962C8B-B14F-4D97-AF65-F5344CB8AC3E}">
        <p14:creationId xmlns:p14="http://schemas.microsoft.com/office/powerpoint/2010/main" val="359715518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C07A08-4134-9CC1-4145-E91C6CEA2CFE}"/>
              </a:ext>
            </a:extLst>
          </p:cNvPr>
          <p:cNvSpPr txBox="1"/>
          <p:nvPr/>
        </p:nvSpPr>
        <p:spPr>
          <a:xfrm>
            <a:off x="3196809" y="671442"/>
            <a:ext cx="5251886" cy="830997"/>
          </a:xfrm>
          <a:prstGeom prst="rect">
            <a:avLst/>
          </a:prstGeom>
          <a:noFill/>
        </p:spPr>
        <p:txBody>
          <a:bodyPr wrap="none" rtlCol="0">
            <a:spAutoFit/>
          </a:bodyPr>
          <a:lstStyle/>
          <a:p>
            <a:pPr algn="ctr"/>
            <a:r>
              <a:rPr lang="en-GB" sz="4800" b="1" dirty="0">
                <a:latin typeface="Times New Roman" pitchFamily="18" charset="0"/>
                <a:cs typeface="Times New Roman" pitchFamily="18" charset="0"/>
              </a:rPr>
              <a:t>Problem Statement</a:t>
            </a:r>
          </a:p>
        </p:txBody>
      </p:sp>
      <p:sp>
        <p:nvSpPr>
          <p:cNvPr id="4" name="TextBox 3">
            <a:extLst>
              <a:ext uri="{FF2B5EF4-FFF2-40B4-BE49-F238E27FC236}">
                <a16:creationId xmlns:a16="http://schemas.microsoft.com/office/drawing/2014/main" id="{C657B245-6C3F-9A89-1849-9DEA5E4D6206}"/>
              </a:ext>
            </a:extLst>
          </p:cNvPr>
          <p:cNvSpPr txBox="1"/>
          <p:nvPr/>
        </p:nvSpPr>
        <p:spPr>
          <a:xfrm>
            <a:off x="1067498" y="1748560"/>
            <a:ext cx="10112991" cy="4093428"/>
          </a:xfrm>
          <a:prstGeom prst="rect">
            <a:avLst/>
          </a:prstGeom>
          <a:noFill/>
        </p:spPr>
        <p:txBody>
          <a:bodyPr wrap="square" rtlCol="0">
            <a:spAutoFit/>
          </a:bodyPr>
          <a:lstStyle/>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Complexity in Reaction Balancing </a:t>
            </a:r>
            <a:r>
              <a:rPr lang="en-US" sz="2000" dirty="0">
                <a:latin typeface="Times New Roman" pitchFamily="18" charset="0"/>
                <a:cs typeface="Times New Roman" pitchFamily="18" charset="0"/>
              </a:rPr>
              <a:t>– Manually balancing chemical equations can be challenging and time-consuming, especially for complex reactions.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Simulation Limitations </a:t>
            </a:r>
            <a:r>
              <a:rPr lang="en-US" sz="2000" dirty="0">
                <a:latin typeface="Times New Roman" pitchFamily="18" charset="0"/>
                <a:cs typeface="Times New Roman" pitchFamily="18" charset="0"/>
              </a:rPr>
              <a:t>– Traditional chemistry education relies on static textbooks and limited lab experiments, making it difficult to visualize reaction progress dynamically.</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Error-Prone Manual Calculations </a:t>
            </a:r>
            <a:r>
              <a:rPr lang="en-US" sz="2000" dirty="0">
                <a:latin typeface="Times New Roman" pitchFamily="18" charset="0"/>
                <a:cs typeface="Times New Roman" pitchFamily="18" charset="0"/>
              </a:rPr>
              <a:t>– Incorrect stoichiometric calculations and reaction predictions can lead to misunderstandings in chemistry learning and research.</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Lack of Real-Time Feedback </a:t>
            </a:r>
            <a:r>
              <a:rPr lang="en-US" sz="2000" dirty="0">
                <a:latin typeface="Times New Roman" pitchFamily="18" charset="0"/>
                <a:cs typeface="Times New Roman" pitchFamily="18" charset="0"/>
              </a:rPr>
              <a:t>– Many existing tools do not provide instant validation or corrections for chemical equations and reaction conditions.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Difficulty in Predicting Products </a:t>
            </a:r>
            <a:r>
              <a:rPr lang="en-US" sz="2000" dirty="0">
                <a:latin typeface="Times New Roman" pitchFamily="18" charset="0"/>
                <a:cs typeface="Times New Roman" pitchFamily="18" charset="0"/>
              </a:rPr>
              <a:t>– Determining reaction products based on reactant properties and conditions requires deep chemical knowledge, which may not be accessible to all learners.</a:t>
            </a:r>
          </a:p>
          <a:p>
            <a:pPr algn="just">
              <a:buFont typeface="Wingdings" pitchFamily="2" charset="2"/>
              <a:buChar char="Ø"/>
            </a:pPr>
            <a:r>
              <a:rPr lang="en-US" sz="2000" b="1" dirty="0">
                <a:latin typeface="Times New Roman" pitchFamily="18" charset="0"/>
                <a:cs typeface="Times New Roman" pitchFamily="18" charset="0"/>
              </a:rPr>
              <a:t>Need for an Automated Chemistry Compiler </a:t>
            </a:r>
            <a:r>
              <a:rPr lang="en-US" sz="2000" dirty="0">
                <a:latin typeface="Times New Roman" pitchFamily="18" charset="0"/>
                <a:cs typeface="Times New Roman" pitchFamily="18" charset="0"/>
              </a:rPr>
              <a:t>– There is a demand for a software tool that can interpret, validate, and simulate chemical reactions accurately to enhance learning and research.</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6" name="Picture 5"/>
          <p:cNvPicPr/>
          <p:nvPr/>
        </p:nvPicPr>
        <p:blipFill>
          <a:blip r:embed="rId4"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Tree>
    <p:extLst>
      <p:ext uri="{BB962C8B-B14F-4D97-AF65-F5344CB8AC3E}">
        <p14:creationId xmlns:p14="http://schemas.microsoft.com/office/powerpoint/2010/main" val="27303060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07C61138-3FFF-56FB-2742-206A94A32244}"/>
              </a:ext>
            </a:extLst>
          </p:cNvPr>
          <p:cNvSpPr txBox="1"/>
          <p:nvPr/>
        </p:nvSpPr>
        <p:spPr>
          <a:xfrm>
            <a:off x="1262919" y="511887"/>
            <a:ext cx="10032492" cy="830997"/>
          </a:xfrm>
          <a:prstGeom prst="rect">
            <a:avLst/>
          </a:prstGeom>
          <a:noFill/>
        </p:spPr>
        <p:txBody>
          <a:bodyPr wrap="square">
            <a:spAutoFit/>
          </a:bodyPr>
          <a:lstStyle/>
          <a:p>
            <a:pPr algn="ctr"/>
            <a:r>
              <a:rPr lang="en-IN" sz="4800" b="1" dirty="0">
                <a:latin typeface="Times New Roman" pitchFamily="18" charset="0"/>
                <a:cs typeface="Times New Roman" pitchFamily="18" charset="0"/>
              </a:rPr>
              <a:t>Purpose of the Project</a:t>
            </a:r>
            <a:endParaRPr lang="en-GB" sz="4800" b="1" dirty="0">
              <a:solidFill>
                <a:srgbClr val="002060"/>
              </a:solidFill>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
        <p:nvSpPr>
          <p:cNvPr id="6" name="Rectangle 5"/>
          <p:cNvSpPr/>
          <p:nvPr/>
        </p:nvSpPr>
        <p:spPr>
          <a:xfrm>
            <a:off x="1064871" y="1886673"/>
            <a:ext cx="10058400" cy="3785652"/>
          </a:xfrm>
          <a:prstGeom prst="rect">
            <a:avLst/>
          </a:prstGeom>
        </p:spPr>
        <p:txBody>
          <a:bodyPr wrap="square">
            <a:spAutoFit/>
          </a:bodyPr>
          <a:lstStyle/>
          <a:p>
            <a:pPr algn="just">
              <a:buFont typeface="Wingdings" pitchFamily="2" charset="2"/>
              <a:buChar char="Ø"/>
            </a:pPr>
            <a:r>
              <a:rPr lang="en-US" sz="2000" b="1" dirty="0">
                <a:latin typeface="Times New Roman" pitchFamily="18" charset="0"/>
                <a:cs typeface="Times New Roman" pitchFamily="18" charset="0"/>
              </a:rPr>
              <a:t>Automate Chemical Reaction Processing </a:t>
            </a:r>
            <a:r>
              <a:rPr lang="en-US" sz="2000" dirty="0">
                <a:latin typeface="Times New Roman" pitchFamily="18" charset="0"/>
                <a:cs typeface="Times New Roman" pitchFamily="18" charset="0"/>
              </a:rPr>
              <a:t>– Develop a compiler that can interpret, validate, and simulate chemical reactions from user inputs.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Ensure Reaction Accuracy </a:t>
            </a:r>
            <a:r>
              <a:rPr lang="en-US" sz="2000" dirty="0">
                <a:latin typeface="Times New Roman" pitchFamily="18" charset="0"/>
                <a:cs typeface="Times New Roman" pitchFamily="18" charset="0"/>
              </a:rPr>
              <a:t>– Implement algorithms to check and balance chemical equations automatically, reducing manual errors.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Provide Real-Time Feedback </a:t>
            </a:r>
            <a:r>
              <a:rPr lang="en-US" sz="2000" dirty="0">
                <a:latin typeface="Times New Roman" pitchFamily="18" charset="0"/>
                <a:cs typeface="Times New Roman" pitchFamily="18" charset="0"/>
              </a:rPr>
              <a:t>– Offer instant validation and corrections for chemical equations to assist users in understanding reaction mechanisms.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Enhance Visualization </a:t>
            </a:r>
            <a:r>
              <a:rPr lang="en-US" sz="2000" dirty="0">
                <a:latin typeface="Times New Roman" pitchFamily="18" charset="0"/>
                <a:cs typeface="Times New Roman" pitchFamily="18" charset="0"/>
              </a:rPr>
              <a:t>– Generate graphical representations of reaction progress, including molecular structures, energy changes, and reaction pathways.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Support Educational and Research Applications </a:t>
            </a:r>
            <a:r>
              <a:rPr lang="en-US" sz="2000" dirty="0">
                <a:latin typeface="Times New Roman" pitchFamily="18" charset="0"/>
                <a:cs typeface="Times New Roman" pitchFamily="18" charset="0"/>
              </a:rPr>
              <a:t>– Serve as a learning tool for students and a research aid for chemists by providing accurate simulations.</a:t>
            </a:r>
          </a:p>
          <a:p>
            <a:pPr algn="just">
              <a:buFont typeface="Wingdings" pitchFamily="2" charset="2"/>
              <a:buChar char="Ø"/>
            </a:pPr>
            <a:r>
              <a:rPr lang="en-US" sz="2000" b="1" dirty="0">
                <a:latin typeface="Times New Roman" pitchFamily="18" charset="0"/>
                <a:cs typeface="Times New Roman" pitchFamily="18" charset="0"/>
              </a:rPr>
              <a:t>Optimize Chemical Simulations </a:t>
            </a:r>
            <a:r>
              <a:rPr lang="en-US" sz="2000" dirty="0">
                <a:latin typeface="Times New Roman" pitchFamily="18" charset="0"/>
                <a:cs typeface="Times New Roman" pitchFamily="18" charset="0"/>
              </a:rPr>
              <a:t>– Improve computational efficiency in predicting reaction products, kinetics, and thermodynamics for various chemical processes.</a:t>
            </a:r>
          </a:p>
        </p:txBody>
      </p:sp>
    </p:spTree>
    <p:extLst>
      <p:ext uri="{BB962C8B-B14F-4D97-AF65-F5344CB8AC3E}">
        <p14:creationId xmlns:p14="http://schemas.microsoft.com/office/powerpoint/2010/main" val="12563019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04936A-96D0-91C9-6D48-8DCAB7DCFC88}"/>
              </a:ext>
            </a:extLst>
          </p:cNvPr>
          <p:cNvSpPr txBox="1"/>
          <p:nvPr/>
        </p:nvSpPr>
        <p:spPr>
          <a:xfrm>
            <a:off x="1536192" y="511887"/>
            <a:ext cx="9610344" cy="830997"/>
          </a:xfrm>
          <a:prstGeom prst="rect">
            <a:avLst/>
          </a:prstGeom>
          <a:noFill/>
        </p:spPr>
        <p:txBody>
          <a:bodyPr wrap="square">
            <a:spAutoFit/>
          </a:bodyPr>
          <a:lstStyle/>
          <a:p>
            <a:pPr algn="ctr"/>
            <a:r>
              <a:rPr lang="en-GB" sz="4800" b="1" dirty="0">
                <a:latin typeface="Times New Roman" pitchFamily="18" charset="0"/>
                <a:cs typeface="Times New Roman" pitchFamily="18" charset="0"/>
              </a:rPr>
              <a:t>Objectives</a:t>
            </a: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5" name="Picture 4"/>
          <p:cNvPicPr/>
          <p:nvPr/>
        </p:nvPicPr>
        <p:blipFill>
          <a:blip r:embed="rId4"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
        <p:nvSpPr>
          <p:cNvPr id="8" name="Rectangle 7"/>
          <p:cNvSpPr/>
          <p:nvPr/>
        </p:nvSpPr>
        <p:spPr>
          <a:xfrm>
            <a:off x="902825" y="1956122"/>
            <a:ext cx="10266745" cy="3785652"/>
          </a:xfrm>
          <a:prstGeom prst="rect">
            <a:avLst/>
          </a:prstGeom>
        </p:spPr>
        <p:txBody>
          <a:bodyPr wrap="square">
            <a:spAutoFit/>
          </a:bodyPr>
          <a:lstStyle/>
          <a:p>
            <a:pPr algn="just">
              <a:buFont typeface="Wingdings" pitchFamily="2" charset="2"/>
              <a:buChar char="Ø"/>
            </a:pPr>
            <a:r>
              <a:rPr lang="en-US" sz="2000" b="1" dirty="0">
                <a:latin typeface="Times New Roman" pitchFamily="18" charset="0"/>
                <a:cs typeface="Times New Roman" pitchFamily="18" charset="0"/>
              </a:rPr>
              <a:t>Develop a Compiler for Chemical Reactions </a:t>
            </a:r>
            <a:r>
              <a:rPr lang="en-US" sz="2000" dirty="0">
                <a:latin typeface="Times New Roman" pitchFamily="18" charset="0"/>
                <a:cs typeface="Times New Roman" pitchFamily="18" charset="0"/>
              </a:rPr>
              <a:t>– Design a system that can parse, analyze, and interpret chemical reaction equations.</a:t>
            </a:r>
          </a:p>
          <a:p>
            <a:pPr algn="just">
              <a:buFont typeface="Wingdings" pitchFamily="2" charset="2"/>
              <a:buChar char="Ø"/>
            </a:pPr>
            <a:r>
              <a:rPr lang="en-US" sz="2000" b="1" dirty="0">
                <a:latin typeface="Times New Roman" pitchFamily="18" charset="0"/>
                <a:cs typeface="Times New Roman" pitchFamily="18" charset="0"/>
              </a:rPr>
              <a:t> Implement Automatic Equation Balancing </a:t>
            </a:r>
            <a:r>
              <a:rPr lang="en-US" sz="2000" dirty="0">
                <a:latin typeface="Times New Roman" pitchFamily="18" charset="0"/>
                <a:cs typeface="Times New Roman" pitchFamily="18" charset="0"/>
              </a:rPr>
              <a:t>– Ensure accurate stoichiometric balancing of chemical reactions to maintain mass and charge conservation.</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Enable Reaction Simulation </a:t>
            </a:r>
            <a:r>
              <a:rPr lang="en-US" sz="2000" dirty="0">
                <a:latin typeface="Times New Roman" pitchFamily="18" charset="0"/>
                <a:cs typeface="Times New Roman" pitchFamily="18" charset="0"/>
              </a:rPr>
              <a:t>– Simulate chemical reactions dynamically, considering factors like temperature, pressure, and catalysts.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Provide Real-Time Error Detection and Correction </a:t>
            </a:r>
            <a:r>
              <a:rPr lang="en-US" sz="2000" dirty="0">
                <a:latin typeface="Times New Roman" pitchFamily="18" charset="0"/>
                <a:cs typeface="Times New Roman" pitchFamily="18" charset="0"/>
              </a:rPr>
              <a:t>– Identify and correct errors in reaction equations, ensuring accuracy in chemical computations.5</a:t>
            </a:r>
          </a:p>
          <a:p>
            <a:pPr algn="just">
              <a:buFont typeface="Wingdings" pitchFamily="2" charset="2"/>
              <a:buChar char="Ø"/>
            </a:pPr>
            <a:r>
              <a:rPr lang="en-US" sz="2000" b="1" dirty="0">
                <a:latin typeface="Times New Roman" pitchFamily="18" charset="0"/>
                <a:cs typeface="Times New Roman" pitchFamily="18" charset="0"/>
              </a:rPr>
              <a:t>Integrate Visualization Tools </a:t>
            </a:r>
            <a:r>
              <a:rPr lang="en-US" sz="2000" dirty="0">
                <a:latin typeface="Times New Roman" pitchFamily="18" charset="0"/>
                <a:cs typeface="Times New Roman" pitchFamily="18" charset="0"/>
              </a:rPr>
              <a:t>– Display reaction mechanisms, energy changes, and molecular interactions through graphical representations.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Optimize Performance for Educational and Research Use </a:t>
            </a:r>
            <a:r>
              <a:rPr lang="en-US" sz="2000" dirty="0">
                <a:latin typeface="Times New Roman" pitchFamily="18" charset="0"/>
                <a:cs typeface="Times New Roman" pitchFamily="18" charset="0"/>
              </a:rPr>
              <a:t>– Ensure efficiency, accuracy, and accessibility for students, educators, and researchers.</a:t>
            </a:r>
          </a:p>
        </p:txBody>
      </p:sp>
    </p:spTree>
    <p:extLst>
      <p:ext uri="{BB962C8B-B14F-4D97-AF65-F5344CB8AC3E}">
        <p14:creationId xmlns:p14="http://schemas.microsoft.com/office/powerpoint/2010/main" val="361471389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A931478-6A99-2C79-5775-38AC2E31D33D}"/>
              </a:ext>
            </a:extLst>
          </p:cNvPr>
          <p:cNvSpPr txBox="1"/>
          <p:nvPr/>
        </p:nvSpPr>
        <p:spPr>
          <a:xfrm>
            <a:off x="924910" y="511887"/>
            <a:ext cx="10565892" cy="830997"/>
          </a:xfrm>
          <a:prstGeom prst="rect">
            <a:avLst/>
          </a:prstGeom>
          <a:noFill/>
        </p:spPr>
        <p:txBody>
          <a:bodyPr wrap="square">
            <a:spAutoFit/>
          </a:bodyPr>
          <a:lstStyle/>
          <a:p>
            <a:pPr algn="ctr"/>
            <a:r>
              <a:rPr lang="en-IN" sz="4800" b="1" dirty="0">
                <a:latin typeface="Times New Roman" pitchFamily="18" charset="0"/>
                <a:cs typeface="Times New Roman" pitchFamily="18" charset="0"/>
              </a:rPr>
              <a:t>Literature Review</a:t>
            </a:r>
            <a:endParaRPr lang="en-GB" sz="4800" b="1"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
        <p:nvSpPr>
          <p:cNvPr id="6" name="Rectangle 5"/>
          <p:cNvSpPr/>
          <p:nvPr/>
        </p:nvSpPr>
        <p:spPr>
          <a:xfrm>
            <a:off x="960700" y="1620456"/>
            <a:ext cx="9954227" cy="3785652"/>
          </a:xfrm>
          <a:prstGeom prst="rect">
            <a:avLst/>
          </a:prstGeom>
        </p:spPr>
        <p:txBody>
          <a:bodyPr wrap="square">
            <a:spAutoFit/>
          </a:bodyPr>
          <a:lstStyle/>
          <a:p>
            <a:pPr algn="just">
              <a:buFont typeface="Wingdings" pitchFamily="2" charset="2"/>
              <a:buChar char="Ø"/>
            </a:pPr>
            <a:r>
              <a:rPr lang="en-US" sz="2000" b="1" dirty="0">
                <a:latin typeface="Times New Roman" pitchFamily="18" charset="0"/>
                <a:cs typeface="Times New Roman" pitchFamily="18" charset="0"/>
              </a:rPr>
              <a:t>Existing Chemical Equation Solvers </a:t>
            </a:r>
            <a:r>
              <a:rPr lang="en-US" sz="2000" dirty="0">
                <a:latin typeface="Times New Roman" pitchFamily="18" charset="0"/>
                <a:cs typeface="Times New Roman" pitchFamily="18" charset="0"/>
              </a:rPr>
              <a:t>– Various tools and software, such as </a:t>
            </a:r>
            <a:r>
              <a:rPr lang="en-US" sz="2000" dirty="0" err="1">
                <a:latin typeface="Times New Roman" pitchFamily="18" charset="0"/>
                <a:cs typeface="Times New Roman" pitchFamily="18" charset="0"/>
              </a:rPr>
              <a:t>ChemDraw</a:t>
            </a:r>
            <a:r>
              <a:rPr lang="en-US" sz="2000" dirty="0">
                <a:latin typeface="Times New Roman" pitchFamily="18" charset="0"/>
                <a:cs typeface="Times New Roman" pitchFamily="18" charset="0"/>
              </a:rPr>
              <a:t> and Balancer, assist in balancing chemical equations. However, they lack real-time feedback and in-depth reaction simulations.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Reaction Simulation Techniques </a:t>
            </a:r>
            <a:r>
              <a:rPr lang="en-US" sz="2000" dirty="0">
                <a:latin typeface="Times New Roman" pitchFamily="18" charset="0"/>
                <a:cs typeface="Times New Roman" pitchFamily="18" charset="0"/>
              </a:rPr>
              <a:t>– Research in computational chemistry explores methods like molecular dynamics and quantum mechanics to simulate reactions, but these approaches require high computational resources and are not easily accessible for educational use.</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Compiler-Based Approaches in Science </a:t>
            </a:r>
            <a:r>
              <a:rPr lang="en-US" sz="2000" dirty="0">
                <a:latin typeface="Times New Roman" pitchFamily="18" charset="0"/>
                <a:cs typeface="Times New Roman" pitchFamily="18" charset="0"/>
              </a:rPr>
              <a:t>– Previous studies on domain-specific compilers in biology and physics show that customized programming languages and interpreters can enhance scientific simulations by automating complex calculations.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Challenges in Chemical Reaction Modeling </a:t>
            </a:r>
            <a:r>
              <a:rPr lang="en-US" sz="2000" dirty="0">
                <a:latin typeface="Times New Roman" pitchFamily="18" charset="0"/>
                <a:cs typeface="Times New Roman" pitchFamily="18" charset="0"/>
              </a:rPr>
              <a:t>– Literature highlights difficulties in predicting reaction pathways, handling complex organic reactions, and integrating thermodynamic and kinetic data, emphasizing the need for a specialized compiler to address these gaps.</a:t>
            </a:r>
          </a:p>
        </p:txBody>
      </p:sp>
    </p:spTree>
    <p:extLst>
      <p:ext uri="{BB962C8B-B14F-4D97-AF65-F5344CB8AC3E}">
        <p14:creationId xmlns:p14="http://schemas.microsoft.com/office/powerpoint/2010/main" val="65765897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0244" y="473791"/>
            <a:ext cx="7383439" cy="830997"/>
          </a:xfrm>
          <a:prstGeom prst="rect">
            <a:avLst/>
          </a:prstGeom>
          <a:noFill/>
        </p:spPr>
        <p:txBody>
          <a:bodyPr wrap="square" rtlCol="0">
            <a:spAutoFit/>
          </a:bodyPr>
          <a:lstStyle/>
          <a:p>
            <a:pPr algn="ctr"/>
            <a:r>
              <a:rPr lang="en-IN" sz="4800" b="1" dirty="0">
                <a:latin typeface="Times New Roman" pitchFamily="18" charset="0"/>
                <a:cs typeface="Times New Roman" pitchFamily="18" charset="0"/>
              </a:rPr>
              <a:t> Research Gap</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
        <p:nvSpPr>
          <p:cNvPr id="6" name="Rectangle 5"/>
          <p:cNvSpPr/>
          <p:nvPr/>
        </p:nvSpPr>
        <p:spPr>
          <a:xfrm>
            <a:off x="868101" y="1574157"/>
            <a:ext cx="9838481" cy="4708981"/>
          </a:xfrm>
          <a:prstGeom prst="rect">
            <a:avLst/>
          </a:prstGeom>
        </p:spPr>
        <p:txBody>
          <a:bodyPr wrap="square">
            <a:spAutoFit/>
          </a:bodyPr>
          <a:lstStyle/>
          <a:p>
            <a:pPr algn="just">
              <a:buFont typeface="Wingdings" pitchFamily="2" charset="2"/>
              <a:buChar char="Ø"/>
            </a:pPr>
            <a:r>
              <a:rPr lang="en-US" sz="2000" b="1" dirty="0">
                <a:latin typeface="Times New Roman" pitchFamily="18" charset="0"/>
                <a:cs typeface="Times New Roman" pitchFamily="18" charset="0"/>
              </a:rPr>
              <a:t>Lack of Compiler-Based Solutions </a:t>
            </a:r>
            <a:r>
              <a:rPr lang="en-US" sz="2000" dirty="0">
                <a:latin typeface="Times New Roman" pitchFamily="18" charset="0"/>
                <a:cs typeface="Times New Roman" pitchFamily="18" charset="0"/>
              </a:rPr>
              <a:t>– Existing chemistry tools focus on reaction balancing and simulation separately, but there is no comprehensive compiler that integrates both functionalities in a seamless manner.</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Limited Real-Time Feedback </a:t>
            </a:r>
            <a:r>
              <a:rPr lang="en-US" sz="2000" dirty="0">
                <a:latin typeface="Times New Roman" pitchFamily="18" charset="0"/>
                <a:cs typeface="Times New Roman" pitchFamily="18" charset="0"/>
              </a:rPr>
              <a:t>– Most available software does not provide immediate validation and error correction for incorrect or unbalanced chemical equations, making learning and experimentation less efficient.</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Inadequate Visualization of Reaction Mechanisms </a:t>
            </a:r>
            <a:r>
              <a:rPr lang="en-US" sz="2000" dirty="0">
                <a:latin typeface="Times New Roman" pitchFamily="18" charset="0"/>
                <a:cs typeface="Times New Roman" pitchFamily="18" charset="0"/>
              </a:rPr>
              <a:t>– While some tools simulate chemical reactions, they often lack detailed graphical representations of reaction progress, energy changes, and molecular interactions.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Absence of Automated Product Prediction </a:t>
            </a:r>
            <a:r>
              <a:rPr lang="en-US" sz="2000" dirty="0">
                <a:latin typeface="Times New Roman" pitchFamily="18" charset="0"/>
                <a:cs typeface="Times New Roman" pitchFamily="18" charset="0"/>
              </a:rPr>
              <a:t>– Current systems rely on predefined reaction databases instead of dynamically predicting reaction products based on reactants and reaction conditions.</a:t>
            </a:r>
          </a:p>
          <a:p>
            <a:pPr algn="just">
              <a:buFont typeface="Wingdings" pitchFamily="2" charset="2"/>
              <a:buChar char="Ø"/>
            </a:pPr>
            <a:r>
              <a:rPr lang="en-US" sz="2000" b="1" dirty="0">
                <a:latin typeface="Times New Roman" pitchFamily="18" charset="0"/>
                <a:cs typeface="Times New Roman" pitchFamily="18" charset="0"/>
              </a:rPr>
              <a:t> High Computational Complexity in Simulations </a:t>
            </a:r>
            <a:r>
              <a:rPr lang="en-US" sz="2000" dirty="0">
                <a:latin typeface="Times New Roman" pitchFamily="18" charset="0"/>
                <a:cs typeface="Times New Roman" pitchFamily="18" charset="0"/>
              </a:rPr>
              <a:t>– Advanced chemistry simulation software requires significant computational power, making them inaccessible to students and researchers without high-performance computing resources.</a:t>
            </a:r>
          </a:p>
        </p:txBody>
      </p:sp>
    </p:spTree>
    <p:extLst>
      <p:ext uri="{BB962C8B-B14F-4D97-AF65-F5344CB8AC3E}">
        <p14:creationId xmlns:p14="http://schemas.microsoft.com/office/powerpoint/2010/main" val="62944593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5101" y="441705"/>
            <a:ext cx="8352430" cy="830997"/>
          </a:xfrm>
          <a:prstGeom prst="rect">
            <a:avLst/>
          </a:prstGeom>
          <a:noFill/>
        </p:spPr>
        <p:txBody>
          <a:bodyPr wrap="square" rtlCol="0">
            <a:spAutoFit/>
          </a:bodyPr>
          <a:lstStyle/>
          <a:p>
            <a:pPr algn="ctr"/>
            <a:r>
              <a:rPr lang="en-IN" sz="4800" b="1" dirty="0">
                <a:latin typeface="Times New Roman" pitchFamily="18" charset="0"/>
                <a:cs typeface="Times New Roman" pitchFamily="18" charset="0"/>
              </a:rPr>
              <a:t>Methodology</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
        <p:nvSpPr>
          <p:cNvPr id="6" name="Rectangle 5"/>
          <p:cNvSpPr/>
          <p:nvPr/>
        </p:nvSpPr>
        <p:spPr>
          <a:xfrm>
            <a:off x="1145895" y="1632029"/>
            <a:ext cx="9722733" cy="4401205"/>
          </a:xfrm>
          <a:prstGeom prst="rect">
            <a:avLst/>
          </a:prstGeom>
        </p:spPr>
        <p:txBody>
          <a:bodyPr wrap="square">
            <a:spAutoFit/>
          </a:bodyPr>
          <a:lstStyle/>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Data Collection and Analysis </a:t>
            </a:r>
            <a:r>
              <a:rPr lang="en-US" sz="2000" dirty="0">
                <a:latin typeface="Times New Roman" pitchFamily="18" charset="0"/>
                <a:cs typeface="Times New Roman" pitchFamily="18" charset="0"/>
              </a:rPr>
              <a:t>– Gather information on chemical reaction mechanisms, stoichiometry rules, and existing simulation techniques to define the compiler’s processing logic.</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Compiler Design and Development </a:t>
            </a:r>
            <a:r>
              <a:rPr lang="en-US" sz="2000" dirty="0">
                <a:latin typeface="Times New Roman" pitchFamily="18" charset="0"/>
                <a:cs typeface="Times New Roman" pitchFamily="18" charset="0"/>
              </a:rPr>
              <a:t>– Develop a parsing engine to interpret chemical equations, implement an error-checking module, and integrate an equation balancing algorithm.</a:t>
            </a:r>
          </a:p>
          <a:p>
            <a:pPr algn="just">
              <a:buFont typeface="Wingdings" pitchFamily="2" charset="2"/>
              <a:buChar char="Ø"/>
            </a:pPr>
            <a:r>
              <a:rPr lang="en-US" sz="2000" b="1" dirty="0">
                <a:latin typeface="Times New Roman" pitchFamily="18" charset="0"/>
                <a:cs typeface="Times New Roman" pitchFamily="18" charset="0"/>
              </a:rPr>
              <a:t>Reaction Simulation Implementation </a:t>
            </a:r>
            <a:r>
              <a:rPr lang="en-US" sz="2000" dirty="0">
                <a:latin typeface="Times New Roman" pitchFamily="18" charset="0"/>
                <a:cs typeface="Times New Roman" pitchFamily="18" charset="0"/>
              </a:rPr>
              <a:t>– Build a simulation module that considers temperature, pressure, catalysts, and reaction kinetics to predict product formation dynamically.</a:t>
            </a:r>
          </a:p>
          <a:p>
            <a:pPr algn="just">
              <a:buFont typeface="Wingdings" pitchFamily="2" charset="2"/>
              <a:buChar char="Ø"/>
            </a:pPr>
            <a:r>
              <a:rPr lang="en-US" sz="2000" b="1" dirty="0">
                <a:latin typeface="Times New Roman" pitchFamily="18" charset="0"/>
                <a:cs typeface="Times New Roman" pitchFamily="18" charset="0"/>
              </a:rPr>
              <a:t>Visualization and User Interface Development </a:t>
            </a:r>
            <a:r>
              <a:rPr lang="en-US" sz="2000" dirty="0">
                <a:latin typeface="Times New Roman" pitchFamily="18" charset="0"/>
                <a:cs typeface="Times New Roman" pitchFamily="18" charset="0"/>
              </a:rPr>
              <a:t>– Create an interactive graphical interface to display reaction progress, molecular structures, and energy changes in real time.</a:t>
            </a:r>
          </a:p>
          <a:p>
            <a:pPr algn="just">
              <a:buFont typeface="Wingdings" pitchFamily="2" charset="2"/>
              <a:buChar char="Ø"/>
            </a:pPr>
            <a:r>
              <a:rPr lang="en-US" sz="2000" b="1" dirty="0">
                <a:latin typeface="Times New Roman" pitchFamily="18" charset="0"/>
                <a:cs typeface="Times New Roman" pitchFamily="18" charset="0"/>
              </a:rPr>
              <a:t> Testing and Validation </a:t>
            </a:r>
            <a:r>
              <a:rPr lang="en-US" sz="2000" dirty="0">
                <a:latin typeface="Times New Roman" pitchFamily="18" charset="0"/>
                <a:cs typeface="Times New Roman" pitchFamily="18" charset="0"/>
              </a:rPr>
              <a:t>– Perform extensive testing using known chemical reactions to validate the compiler’s accuracy, efficiency, and usability for educational and research applications.</a:t>
            </a:r>
          </a:p>
        </p:txBody>
      </p:sp>
    </p:spTree>
    <p:extLst>
      <p:ext uri="{BB962C8B-B14F-4D97-AF65-F5344CB8AC3E}">
        <p14:creationId xmlns:p14="http://schemas.microsoft.com/office/powerpoint/2010/main" val="168288517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5101" y="441705"/>
            <a:ext cx="8352430" cy="830997"/>
          </a:xfrm>
          <a:prstGeom prst="rect">
            <a:avLst/>
          </a:prstGeom>
          <a:noFill/>
        </p:spPr>
        <p:txBody>
          <a:bodyPr wrap="square" rtlCol="0">
            <a:spAutoFit/>
          </a:bodyPr>
          <a:lstStyle/>
          <a:p>
            <a:pPr algn="ctr"/>
            <a:r>
              <a:rPr lang="en-IN" sz="4800" b="1" dirty="0">
                <a:latin typeface="Times New Roman" pitchFamily="18" charset="0"/>
                <a:cs typeface="Times New Roman" pitchFamily="18" charset="0"/>
              </a:rPr>
              <a:t>Technology Stack</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
        <p:nvSpPr>
          <p:cNvPr id="6" name="Rectangle 5"/>
          <p:cNvSpPr/>
          <p:nvPr/>
        </p:nvSpPr>
        <p:spPr>
          <a:xfrm>
            <a:off x="1099595" y="1720840"/>
            <a:ext cx="9618561" cy="4708981"/>
          </a:xfrm>
          <a:prstGeom prst="rect">
            <a:avLst/>
          </a:prstGeom>
        </p:spPr>
        <p:txBody>
          <a:bodyPr wrap="square">
            <a:spAutoFit/>
          </a:bodyPr>
          <a:lstStyle/>
          <a:p>
            <a:pPr marL="457200" indent="-457200"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Programming Language: </a:t>
            </a:r>
            <a:r>
              <a:rPr lang="en-US" sz="2000" dirty="0">
                <a:latin typeface="Times New Roman" pitchFamily="18" charset="0"/>
                <a:cs typeface="Times New Roman" pitchFamily="18" charset="0"/>
              </a:rPr>
              <a:t>Python (for compiler logic, equation parsing, and simulation)</a:t>
            </a:r>
          </a:p>
          <a:p>
            <a:pPr marL="457200" indent="-457200"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Parsing Library: </a:t>
            </a:r>
            <a:r>
              <a:rPr lang="en-US" sz="2000" dirty="0">
                <a:latin typeface="Times New Roman" pitchFamily="18" charset="0"/>
                <a:cs typeface="Times New Roman" pitchFamily="18" charset="0"/>
              </a:rPr>
              <a:t>Lex/ </a:t>
            </a:r>
            <a:r>
              <a:rPr lang="en-US" sz="2000" dirty="0" err="1">
                <a:latin typeface="Times New Roman" pitchFamily="18" charset="0"/>
                <a:cs typeface="Times New Roman" pitchFamily="18" charset="0"/>
              </a:rPr>
              <a:t>Yacc</a:t>
            </a:r>
            <a:r>
              <a:rPr lang="en-US" sz="2000" dirty="0">
                <a:latin typeface="Times New Roman" pitchFamily="18" charset="0"/>
                <a:cs typeface="Times New Roman" pitchFamily="18" charset="0"/>
              </a:rPr>
              <a:t> or PyParsing (for chemical equation interpretation)</a:t>
            </a:r>
          </a:p>
          <a:p>
            <a:pPr marL="457200" indent="-457200" algn="just">
              <a:buFont typeface="Wingdings" pitchFamily="2" charset="2"/>
              <a:buChar char="Ø"/>
            </a:pPr>
            <a:r>
              <a:rPr lang="en-US" sz="2000" b="1" dirty="0">
                <a:latin typeface="Times New Roman" pitchFamily="18" charset="0"/>
                <a:cs typeface="Times New Roman" pitchFamily="18" charset="0"/>
              </a:rPr>
              <a:t>Backend Framework: </a:t>
            </a:r>
            <a:r>
              <a:rPr lang="en-US" sz="2000" dirty="0">
                <a:latin typeface="Times New Roman" pitchFamily="18" charset="0"/>
                <a:cs typeface="Times New Roman" pitchFamily="18" charset="0"/>
              </a:rPr>
              <a:t>Flask or Django (for web-based implementation and API integration)</a:t>
            </a:r>
          </a:p>
          <a:p>
            <a:pPr marL="457200" indent="-457200"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Frontend Framework: </a:t>
            </a:r>
            <a:r>
              <a:rPr lang="en-US" sz="2000" dirty="0">
                <a:latin typeface="Times New Roman" pitchFamily="18" charset="0"/>
                <a:cs typeface="Times New Roman" pitchFamily="18" charset="0"/>
              </a:rPr>
              <a:t>React.js or Vue.js (for an interactive user interface with real-time visualization)</a:t>
            </a:r>
          </a:p>
          <a:p>
            <a:pPr marL="457200" indent="-457200" algn="just">
              <a:buFont typeface="Wingdings" pitchFamily="2" charset="2"/>
              <a:buChar char="Ø"/>
            </a:pPr>
            <a:r>
              <a:rPr lang="en-US" sz="2000" b="1" dirty="0">
                <a:latin typeface="Times New Roman" pitchFamily="18" charset="0"/>
                <a:cs typeface="Times New Roman" pitchFamily="18" charset="0"/>
              </a:rPr>
              <a:t> Database: </a:t>
            </a:r>
            <a:r>
              <a:rPr lang="en-US" sz="2000" dirty="0">
                <a:latin typeface="Times New Roman" pitchFamily="18" charset="0"/>
                <a:cs typeface="Times New Roman" pitchFamily="18" charset="0"/>
              </a:rPr>
              <a:t>PostgreSQL or MongoDB (for storing reaction data, user inputs, and simulation results)6. Visualization Tools: Matplotlib, D3.js, or ChemDoodle (for graphical representation of chemical reactions)</a:t>
            </a:r>
          </a:p>
          <a:p>
            <a:pPr marL="457200" indent="-457200" algn="just">
              <a:buFont typeface="Wingdings" pitchFamily="2" charset="2"/>
              <a:buChar char="Ø"/>
            </a:pPr>
            <a:r>
              <a:rPr lang="en-US" sz="2000" b="1" dirty="0">
                <a:latin typeface="Times New Roman" pitchFamily="18" charset="0"/>
                <a:cs typeface="Times New Roman" pitchFamily="18" charset="0"/>
              </a:rPr>
              <a:t>Programming and Frameworks </a:t>
            </a:r>
            <a:r>
              <a:rPr lang="en-US" sz="2000" dirty="0">
                <a:latin typeface="Times New Roman" pitchFamily="18" charset="0"/>
                <a:cs typeface="Times New Roman" pitchFamily="18" charset="0"/>
              </a:rPr>
              <a:t>– Python for compiler logic and simulation, Flask/Django for backend development, and React.js/Vue.js for the frontend interface.</a:t>
            </a:r>
          </a:p>
          <a:p>
            <a:pPr marL="457200" indent="-457200" algn="just">
              <a:buFont typeface="Wingdings" pitchFamily="2" charset="2"/>
              <a:buChar char="Ø"/>
            </a:pPr>
            <a:r>
              <a:rPr lang="en-US" sz="2000" b="1" dirty="0">
                <a:latin typeface="Times New Roman" pitchFamily="18" charset="0"/>
                <a:cs typeface="Times New Roman" pitchFamily="18" charset="0"/>
              </a:rPr>
              <a:t>Data Processing and Visualization </a:t>
            </a:r>
            <a:r>
              <a:rPr lang="en-US" sz="2000" dirty="0">
                <a:latin typeface="Times New Roman" pitchFamily="18" charset="0"/>
                <a:cs typeface="Times New Roman" pitchFamily="18" charset="0"/>
              </a:rPr>
              <a:t>– PostgreSQL/MongoDB for storing reaction data, PyParsing for equation parsing, and Matplotlib/D3.js for graphical visualization of reactions.</a:t>
            </a:r>
          </a:p>
        </p:txBody>
      </p:sp>
    </p:spTree>
    <p:extLst>
      <p:ext uri="{BB962C8B-B14F-4D97-AF65-F5344CB8AC3E}">
        <p14:creationId xmlns:p14="http://schemas.microsoft.com/office/powerpoint/2010/main" val="1682885177"/>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445</TotalTime>
  <Words>2090</Words>
  <Application>Microsoft Office PowerPoint</Application>
  <PresentationFormat>Widescreen</PresentationFormat>
  <Paragraphs>103</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Lucida Sans Unicode</vt:lpstr>
      <vt:lpstr>Times New Roman</vt:lpstr>
      <vt:lpstr>Verdana</vt:lpstr>
      <vt:lpstr>Wingdings</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CHETHAN CHANDRAGIRI</dc:creator>
  <cp:lastModifiedBy>918919248178</cp:lastModifiedBy>
  <cp:revision>41</cp:revision>
  <dcterms:created xsi:type="dcterms:W3CDTF">2025-02-26T06:20:02Z</dcterms:created>
  <dcterms:modified xsi:type="dcterms:W3CDTF">2025-03-20T04:33:26Z</dcterms:modified>
</cp:coreProperties>
</file>