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compatMode="1" strictFirstAndLastChars="0"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a:defRPr lang="zh-CN"/>
    </a:defPPr>
    <a:lvl1pPr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8"/>
    <p:restoredTop sz="94696"/>
  </p:normalViewPr>
  <p:slideViewPr>
    <p:cSldViewPr snapToGrid="0" snapToObjects="1">
      <p:cViewPr varScale="1">
        <p:scale>
          <a:sx n="124" d="100"/>
          <a:sy n="124" d="100"/>
        </p:scale>
        <p:origin x="37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Google Shape;3;n">
            <a:extLst>
              <a:ext uri="{FF2B5EF4-FFF2-40B4-BE49-F238E27FC236}">
                <a16:creationId xmlns:a16="http://schemas.microsoft.com/office/drawing/2014/main" id="{E4937D5A-863C-3546-AED4-DEF4ED2A1A14}"/>
              </a:ext>
            </a:extLst>
          </p:cNvPr>
          <p:cNvSpPr>
            <a:spLocks noGrp="1" noRot="1" noChangeAspect="1"/>
          </p:cNvSpPr>
          <p:nvPr>
            <p:ph type="sldImg" idx="2"/>
          </p:nvPr>
        </p:nvSpPr>
        <p:spPr bwMode="auto">
          <a:xfrm>
            <a:off x="381000" y="685800"/>
            <a:ext cx="6096000" cy="34290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Lst>
            <a:ahLst/>
            <a:cxnLst>
              <a:cxn ang="0">
                <a:pos x="T0" y="T1"/>
              </a:cxn>
              <a:cxn ang="0">
                <a:pos x="T2" y="T3"/>
              </a:cxn>
              <a:cxn ang="0">
                <a:pos x="T4" y="T5"/>
              </a:cxn>
              <a:cxn ang="0">
                <a:pos x="T6" y="T7"/>
              </a:cxn>
              <a:cxn ang="0">
                <a:pos x="T8" y="T9"/>
              </a:cxn>
            </a:cxnLst>
            <a:rect l="0" t="0" r="r" b="b"/>
            <a:pathLst>
              <a:path w="120000" h="120000" extrusionOk="0">
                <a:moveTo>
                  <a:pt x="0" y="0"/>
                </a:moveTo>
                <a:lnTo>
                  <a:pt x="120000" y="0"/>
                </a:lnTo>
                <a:lnTo>
                  <a:pt x="120000" y="120000"/>
                </a:lnTo>
                <a:lnTo>
                  <a:pt x="0" y="120000"/>
                </a:lnTo>
                <a:lnTo>
                  <a:pt x="0" y="0"/>
                </a:lnTo>
                <a:close/>
              </a:path>
            </a:pathLst>
          </a:custGeom>
          <a:noFill/>
          <a:ln w="9525" cap="flat"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sp>
      <p:sp>
        <p:nvSpPr>
          <p:cNvPr id="3075" name="Google Shape;4;n">
            <a:extLst>
              <a:ext uri="{FF2B5EF4-FFF2-40B4-BE49-F238E27FC236}">
                <a16:creationId xmlns:a16="http://schemas.microsoft.com/office/drawing/2014/main" id="{75874A23-9B12-3147-BB02-8B51AA664552}"/>
              </a:ext>
            </a:extLst>
          </p:cNvPr>
          <p:cNvSpPr txBox="1">
            <a:spLocks noGrp="1" noChangeArrowheads="1"/>
          </p:cNvSpPr>
          <p:nvPr>
            <p:ph type="body" idx="1"/>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zh-CN" altLang="zh-CN">
              <a:sym typeface="Arial" panose="020B0604020202020204" pitchFamily="34" charset="0"/>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L="457200" indent="-29845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1pPr>
    <a:lvl2pPr marL="914400" lvl="1" indent="-29845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2pPr>
    <a:lvl3pPr marL="1371600" lvl="2" indent="-29845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3pPr>
    <a:lvl4pPr marL="1828800" lvl="3" indent="-29845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4pPr>
    <a:lvl5pPr marL="2286000" lvl="4" indent="-29845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121" name="Google Shape;51;g3487a9cbaa_0_58:notes">
            <a:extLst>
              <a:ext uri="{FF2B5EF4-FFF2-40B4-BE49-F238E27FC236}">
                <a16:creationId xmlns:a16="http://schemas.microsoft.com/office/drawing/2014/main" id="{A70FA10A-0C81-CA49-8194-4087FDC83DEA}"/>
              </a:ext>
            </a:extLst>
          </p:cNvPr>
          <p:cNvSpPr>
            <a:spLocks noGrp="1" noRot="1" noChangeAspect="1" noTextEdit="1"/>
          </p:cNvSpPr>
          <p:nvPr>
            <p:ph type="sldImg" idx="2"/>
          </p:nvPr>
        </p:nvSpPr>
        <p:spPr>
          <a:noFill/>
          <a:ln>
            <a:headEnd/>
            <a:tailEnd/>
          </a:ln>
        </p:spPr>
      </p:sp>
      <p:sp>
        <p:nvSpPr>
          <p:cNvPr id="5122" name="Google Shape;52;g3487a9cbaa_0_58:notes">
            <a:extLst>
              <a:ext uri="{FF2B5EF4-FFF2-40B4-BE49-F238E27FC236}">
                <a16:creationId xmlns:a16="http://schemas.microsoft.com/office/drawing/2014/main" id="{B1D256F6-062E-0F41-829B-51B7439035B0}"/>
              </a:ext>
            </a:extLst>
          </p:cNvPr>
          <p:cNvSpPr txBox="1">
            <a:spLocks noGrp="1" noChangeArrowheads="1"/>
          </p:cNvSpPr>
          <p:nvPr>
            <p:ph type="body" idx="1"/>
          </p:nvPr>
        </p:nvSpPr>
        <p:spPr/>
        <p:txBody>
          <a:bodyPr/>
          <a:lstStyle/>
          <a:p>
            <a:pPr marL="0" indent="0" eaLnBrk="1" hangingPunct="1">
              <a:buSzPts val="1100"/>
            </a:pPr>
            <a:r>
              <a:rPr lang="zh-CN" altLang="zh-CN" sz="1100">
                <a:latin typeface="Arial" panose="020B0604020202020204" pitchFamily="34" charset="0"/>
                <a:ea typeface="宋体" panose="02010600030101010101" pitchFamily="2" charset="-122"/>
                <a:cs typeface="Arial" panose="020B0604020202020204" pitchFamily="34" charset="0"/>
              </a:rPr>
              <a:t>This is the title page. It has the name of your company, and a one line description of what you do.</a:t>
            </a:r>
            <a:endParaRPr lang="zh-CN" altLang="zh-CN" sz="1100">
              <a:latin typeface="Arial" panose="020B0604020202020204" pitchFamily="34" charset="0"/>
              <a:cs typeface="Arial" panose="020B0604020202020204" pitchFamily="34" charset="0"/>
            </a:endParaRPr>
          </a:p>
          <a:p>
            <a:pPr marL="0" indent="0" eaLnBrk="1" hangingPunct="1">
              <a:buSzPts val="1100"/>
            </a:pPr>
            <a:r>
              <a:rPr lang="zh-CN" altLang="zh-CN" sz="1100">
                <a:latin typeface="Arial" panose="020B0604020202020204" pitchFamily="34" charset="0"/>
                <a:ea typeface="宋体" panose="02010600030101010101" pitchFamily="2" charset="-122"/>
                <a:cs typeface="Arial" panose="020B0604020202020204" pitchFamily="34" charset="0"/>
              </a:rPr>
              <a:t>This is the only place in the deck where you can only have 1 slide for what you need to show. Any of the other slides in this deck should be treated as a first slide of a set. If you can keep the set to n=1, that’s ideal, but if you need more, that’s ok. You probably don’t want any set here where n &gt; 3. This is a seed deck, remember.</a:t>
            </a:r>
            <a:endParaRPr lang="zh-CN" altLang="zh-CN" sz="1100">
              <a:latin typeface="Arial" panose="020B0604020202020204" pitchFamily="34" charset="0"/>
              <a:cs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3553" name="Google Shape;121;g3487a9cbaa_0_49:notes">
            <a:extLst>
              <a:ext uri="{FF2B5EF4-FFF2-40B4-BE49-F238E27FC236}">
                <a16:creationId xmlns:a16="http://schemas.microsoft.com/office/drawing/2014/main" id="{9143EEC8-ADE8-8742-95F6-40B792BD4F28}"/>
              </a:ext>
            </a:extLst>
          </p:cNvPr>
          <p:cNvSpPr>
            <a:spLocks noGrp="1" noRot="1" noChangeAspect="1" noTextEdit="1"/>
          </p:cNvSpPr>
          <p:nvPr>
            <p:ph type="sldImg" idx="2"/>
          </p:nvPr>
        </p:nvSpPr>
        <p:spPr>
          <a:noFill/>
          <a:ln>
            <a:headEnd/>
            <a:tailEnd/>
          </a:ln>
        </p:spPr>
      </p:sp>
      <p:sp>
        <p:nvSpPr>
          <p:cNvPr id="23554" name="Google Shape;122;g3487a9cbaa_0_49:notes">
            <a:extLst>
              <a:ext uri="{FF2B5EF4-FFF2-40B4-BE49-F238E27FC236}">
                <a16:creationId xmlns:a16="http://schemas.microsoft.com/office/drawing/2014/main" id="{9A3F4D63-4C53-4641-8FC8-7B43E15B8BDF}"/>
              </a:ext>
            </a:extLst>
          </p:cNvPr>
          <p:cNvSpPr txBox="1">
            <a:spLocks noGrp="1" noChangeArrowheads="1"/>
          </p:cNvSpPr>
          <p:nvPr>
            <p:ph type="body" idx="1"/>
          </p:nvPr>
        </p:nvSpPr>
        <p:spPr/>
        <p:txBody>
          <a:bodyPr/>
          <a:lstStyle/>
          <a:p>
            <a:pPr marL="0" indent="0" eaLnBrk="1" hangingPunct="1">
              <a:buSzPts val="1100"/>
            </a:pPr>
            <a:r>
              <a:rPr lang="zh-CN" altLang="zh-CN" sz="1100">
                <a:latin typeface="Arial" panose="020B0604020202020204" pitchFamily="34" charset="0"/>
                <a:ea typeface="宋体" panose="02010600030101010101" pitchFamily="2" charset="-122"/>
                <a:cs typeface="Arial" panose="020B0604020202020204" pitchFamily="34" charset="0"/>
              </a:rPr>
              <a:t>Tell the investor how much money you need, and what it gets you. If you can lay out where you’ll be inside of a year, which should make you Series A ready, that’s powerful.  It does *not* include your valuation, cap, or other fundraising terms.</a:t>
            </a:r>
            <a:endParaRPr lang="zh-CN" altLang="zh-CN" sz="1100">
              <a:latin typeface="Arial" panose="020B0604020202020204" pitchFamily="34" charset="0"/>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169" name="Google Shape;58;g3487a9cbaa_0_0:notes">
            <a:extLst>
              <a:ext uri="{FF2B5EF4-FFF2-40B4-BE49-F238E27FC236}">
                <a16:creationId xmlns:a16="http://schemas.microsoft.com/office/drawing/2014/main" id="{67A820D3-2084-8649-89FF-D8F49D6B4EE8}"/>
              </a:ext>
            </a:extLst>
          </p:cNvPr>
          <p:cNvSpPr>
            <a:spLocks noGrp="1" noRot="1" noChangeAspect="1" noTextEdit="1"/>
          </p:cNvSpPr>
          <p:nvPr>
            <p:ph type="sldImg" idx="2"/>
          </p:nvPr>
        </p:nvSpPr>
        <p:spPr>
          <a:noFill/>
          <a:ln>
            <a:headEnd/>
            <a:tailEnd/>
          </a:ln>
        </p:spPr>
      </p:sp>
      <p:sp>
        <p:nvSpPr>
          <p:cNvPr id="7170" name="Google Shape;59;g3487a9cbaa_0_0:notes">
            <a:extLst>
              <a:ext uri="{FF2B5EF4-FFF2-40B4-BE49-F238E27FC236}">
                <a16:creationId xmlns:a16="http://schemas.microsoft.com/office/drawing/2014/main" id="{E9AAD37C-2AB4-F840-8153-98583286F3CA}"/>
              </a:ext>
            </a:extLst>
          </p:cNvPr>
          <p:cNvSpPr txBox="1">
            <a:spLocks noGrp="1" noChangeArrowheads="1"/>
          </p:cNvSpPr>
          <p:nvPr>
            <p:ph type="body" idx="1"/>
          </p:nvPr>
        </p:nvSpPr>
        <p:spPr/>
        <p:txBody>
          <a:bodyPr/>
          <a:lstStyle/>
          <a:p>
            <a:pPr marL="0" indent="0" eaLnBrk="1" hangingPunct="1">
              <a:buSzPts val="1100"/>
            </a:pPr>
            <a:r>
              <a:rPr lang="zh-CN" altLang="zh-CN" sz="1100">
                <a:latin typeface="Arial" panose="020B0604020202020204" pitchFamily="34" charset="0"/>
                <a:ea typeface="宋体" panose="02010600030101010101" pitchFamily="2" charset="-122"/>
                <a:cs typeface="Arial" panose="020B0604020202020204" pitchFamily="34" charset="0"/>
              </a:rPr>
              <a:t>This is where you clearly state the problem. Particulars of how this problem impacts real world people/businesses are valuable.</a:t>
            </a:r>
            <a:endParaRPr lang="zh-CN" altLang="zh-CN" sz="1100">
              <a:latin typeface="Arial" panose="020B0604020202020204" pitchFamily="34" charset="0"/>
              <a:cs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217" name="Google Shape;65;g3487a9cbaa_0_6:notes">
            <a:extLst>
              <a:ext uri="{FF2B5EF4-FFF2-40B4-BE49-F238E27FC236}">
                <a16:creationId xmlns:a16="http://schemas.microsoft.com/office/drawing/2014/main" id="{2C1214B6-D702-7542-AB0A-D59DFCD06135}"/>
              </a:ext>
            </a:extLst>
          </p:cNvPr>
          <p:cNvSpPr>
            <a:spLocks noGrp="1" noRot="1" noChangeAspect="1" noTextEdit="1"/>
          </p:cNvSpPr>
          <p:nvPr>
            <p:ph type="sldImg" idx="2"/>
          </p:nvPr>
        </p:nvSpPr>
        <p:spPr>
          <a:noFill/>
          <a:ln>
            <a:headEnd/>
            <a:tailEnd/>
          </a:ln>
        </p:spPr>
      </p:sp>
      <p:sp>
        <p:nvSpPr>
          <p:cNvPr id="9218" name="Google Shape;66;g3487a9cbaa_0_6:notes">
            <a:extLst>
              <a:ext uri="{FF2B5EF4-FFF2-40B4-BE49-F238E27FC236}">
                <a16:creationId xmlns:a16="http://schemas.microsoft.com/office/drawing/2014/main" id="{82170B57-381B-F843-8EA0-9B1C0897A85E}"/>
              </a:ext>
            </a:extLst>
          </p:cNvPr>
          <p:cNvSpPr txBox="1">
            <a:spLocks noGrp="1" noChangeArrowheads="1"/>
          </p:cNvSpPr>
          <p:nvPr>
            <p:ph type="body" idx="1"/>
          </p:nvPr>
        </p:nvSpPr>
        <p:spPr/>
        <p:txBody>
          <a:bodyPr/>
          <a:lstStyle/>
          <a:p>
            <a:pPr marL="0" indent="0" eaLnBrk="1" hangingPunct="1">
              <a:buSzPts val="1100"/>
            </a:pPr>
            <a:r>
              <a:rPr lang="zh-CN" altLang="zh-CN" sz="1100">
                <a:latin typeface="Arial" panose="020B0604020202020204" pitchFamily="34" charset="0"/>
                <a:ea typeface="宋体" panose="02010600030101010101" pitchFamily="2" charset="-122"/>
                <a:cs typeface="Arial" panose="020B0604020202020204" pitchFamily="34" charset="0"/>
              </a:rPr>
              <a:t>This is the solution. You want to explain what you do very clearly, in as few words as possible. Describe the concrete benefits you provide</a:t>
            </a:r>
            <a:endParaRPr lang="zh-CN" altLang="zh-CN" sz="1100">
              <a:latin typeface="Arial" panose="020B0604020202020204" pitchFamily="34" charset="0"/>
              <a:cs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1265" name="Google Shape;72;g3487a9cbaa_0_11:notes">
            <a:extLst>
              <a:ext uri="{FF2B5EF4-FFF2-40B4-BE49-F238E27FC236}">
                <a16:creationId xmlns:a16="http://schemas.microsoft.com/office/drawing/2014/main" id="{928B0584-F765-494B-BEFD-C2CBCC1B75D6}"/>
              </a:ext>
            </a:extLst>
          </p:cNvPr>
          <p:cNvSpPr>
            <a:spLocks noGrp="1" noRot="1" noChangeAspect="1" noTextEdit="1"/>
          </p:cNvSpPr>
          <p:nvPr>
            <p:ph type="sldImg" idx="2"/>
          </p:nvPr>
        </p:nvSpPr>
        <p:spPr>
          <a:noFill/>
          <a:ln>
            <a:headEnd/>
            <a:tailEnd/>
          </a:ln>
        </p:spPr>
      </p:sp>
      <p:sp>
        <p:nvSpPr>
          <p:cNvPr id="11266" name="Google Shape;73;g3487a9cbaa_0_11:notes">
            <a:extLst>
              <a:ext uri="{FF2B5EF4-FFF2-40B4-BE49-F238E27FC236}">
                <a16:creationId xmlns:a16="http://schemas.microsoft.com/office/drawing/2014/main" id="{5BA7CF7D-538C-9E4D-832E-80775B63D29A}"/>
              </a:ext>
            </a:extLst>
          </p:cNvPr>
          <p:cNvSpPr txBox="1">
            <a:spLocks noGrp="1" noChangeArrowheads="1"/>
          </p:cNvSpPr>
          <p:nvPr>
            <p:ph type="body" idx="1"/>
          </p:nvPr>
        </p:nvSpPr>
        <p:spPr/>
        <p:txBody>
          <a:bodyPr/>
          <a:lstStyle/>
          <a:p>
            <a:pPr marL="0" indent="0" eaLnBrk="1" hangingPunct="1">
              <a:buSzPts val="1100"/>
            </a:pPr>
            <a:r>
              <a:rPr lang="zh-CN" altLang="zh-CN" sz="1100">
                <a:latin typeface="Arial" panose="020B0604020202020204" pitchFamily="34" charset="0"/>
                <a:ea typeface="宋体" panose="02010600030101010101" pitchFamily="2" charset="-122"/>
                <a:cs typeface="Arial" panose="020B0604020202020204" pitchFamily="34" charset="0"/>
              </a:rPr>
              <a:t>Show off your traction (if you have it). Make the numbers clear and meaningful. It’s unlikely your curve will be this smooth. That’s ok.</a:t>
            </a:r>
            <a:endParaRPr lang="zh-CN" altLang="zh-CN" sz="1100">
              <a:latin typeface="Arial" panose="020B0604020202020204" pitchFamily="34" charset="0"/>
              <a:cs typeface="Arial" panose="020B0604020202020204" pitchFamily="34" charset="0"/>
            </a:endParaRPr>
          </a:p>
          <a:p>
            <a:pPr marL="0" indent="0" eaLnBrk="1" hangingPunct="1">
              <a:buSzPts val="1100"/>
            </a:pPr>
            <a:r>
              <a:rPr lang="zh-CN" altLang="zh-CN" sz="1100">
                <a:latin typeface="Arial" panose="020B0604020202020204" pitchFamily="34" charset="0"/>
                <a:ea typeface="宋体" panose="02010600030101010101" pitchFamily="2" charset="-122"/>
                <a:cs typeface="Arial" panose="020B0604020202020204" pitchFamily="34" charset="0"/>
              </a:rPr>
              <a:t>Add some context next to the chart if you’ve got some great stats you want to add.</a:t>
            </a:r>
            <a:endParaRPr lang="zh-CN" altLang="zh-CN" sz="1100">
              <a:latin typeface="Arial" panose="020B0604020202020204" pitchFamily="34" charset="0"/>
              <a:cs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3313" name="Google Shape;80;g3487a9cbaa_0_17:notes">
            <a:extLst>
              <a:ext uri="{FF2B5EF4-FFF2-40B4-BE49-F238E27FC236}">
                <a16:creationId xmlns:a16="http://schemas.microsoft.com/office/drawing/2014/main" id="{70A187C6-315A-EC41-B57A-78569F871978}"/>
              </a:ext>
            </a:extLst>
          </p:cNvPr>
          <p:cNvSpPr>
            <a:spLocks noGrp="1" noRot="1" noChangeAspect="1" noTextEdit="1"/>
          </p:cNvSpPr>
          <p:nvPr>
            <p:ph type="sldImg" idx="2"/>
          </p:nvPr>
        </p:nvSpPr>
        <p:spPr>
          <a:noFill/>
          <a:ln>
            <a:headEnd/>
            <a:tailEnd/>
          </a:ln>
        </p:spPr>
      </p:sp>
      <p:sp>
        <p:nvSpPr>
          <p:cNvPr id="13314" name="Google Shape;81;g3487a9cbaa_0_17:notes">
            <a:extLst>
              <a:ext uri="{FF2B5EF4-FFF2-40B4-BE49-F238E27FC236}">
                <a16:creationId xmlns:a16="http://schemas.microsoft.com/office/drawing/2014/main" id="{3B01F3E8-7F23-0042-AB9E-E7037772F729}"/>
              </a:ext>
            </a:extLst>
          </p:cNvPr>
          <p:cNvSpPr txBox="1">
            <a:spLocks noGrp="1" noChangeArrowheads="1"/>
          </p:cNvSpPr>
          <p:nvPr>
            <p:ph type="body" idx="1"/>
          </p:nvPr>
        </p:nvSpPr>
        <p:spPr/>
        <p:txBody>
          <a:bodyPr/>
          <a:lstStyle/>
          <a:p>
            <a:pPr marL="0" indent="0" eaLnBrk="1" hangingPunct="1">
              <a:buSzPts val="1100"/>
            </a:pPr>
            <a:r>
              <a:rPr lang="zh-CN" altLang="zh-CN" sz="1100">
                <a:latin typeface="Arial" panose="020B0604020202020204" pitchFamily="34" charset="0"/>
                <a:ea typeface="宋体" panose="02010600030101010101" pitchFamily="2" charset="-122"/>
                <a:cs typeface="Arial" panose="020B0604020202020204" pitchFamily="34" charset="0"/>
              </a:rPr>
              <a:t>Got more metrics? Awesome! Add them!</a:t>
            </a:r>
            <a:endParaRPr lang="zh-CN" altLang="zh-CN" sz="1100">
              <a:latin typeface="Arial" panose="020B0604020202020204" pitchFamily="34" charset="0"/>
              <a:cs typeface="Arial" panose="020B0604020202020204" pitchFamily="34" charset="0"/>
            </a:endParaRPr>
          </a:p>
          <a:p>
            <a:pPr marL="0" indent="0" eaLnBrk="1" hangingPunct="1">
              <a:buSzPts val="1100"/>
            </a:pPr>
            <a:endParaRPr lang="zh-CN" altLang="zh-CN" sz="1100">
              <a:latin typeface="Arial" panose="020B0604020202020204" pitchFamily="34" charset="0"/>
              <a:cs typeface="Arial" panose="020B0604020202020204" pitchFamily="34" charset="0"/>
            </a:endParaRPr>
          </a:p>
          <a:p>
            <a:pPr marL="0" indent="0" eaLnBrk="1" hangingPunct="1">
              <a:buSzPts val="1100"/>
            </a:pPr>
            <a:r>
              <a:rPr lang="zh-CN" altLang="zh-CN" sz="1100">
                <a:latin typeface="Arial" panose="020B0604020202020204" pitchFamily="34" charset="0"/>
                <a:ea typeface="宋体" panose="02010600030101010101" pitchFamily="2" charset="-122"/>
                <a:cs typeface="Arial" panose="020B0604020202020204" pitchFamily="34" charset="0"/>
              </a:rPr>
              <a:t>Trick slide! Revenue would be better here, but this is ok.</a:t>
            </a:r>
            <a:endParaRPr lang="zh-CN" altLang="zh-CN" sz="1100">
              <a:latin typeface="Arial" panose="020B0604020202020204" pitchFamily="34" charset="0"/>
              <a:cs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5361" name="Google Shape;88;g3487a9cbaa_0_22:notes">
            <a:extLst>
              <a:ext uri="{FF2B5EF4-FFF2-40B4-BE49-F238E27FC236}">
                <a16:creationId xmlns:a16="http://schemas.microsoft.com/office/drawing/2014/main" id="{9817B2F6-24BD-CD41-AC69-9290BC9C0437}"/>
              </a:ext>
            </a:extLst>
          </p:cNvPr>
          <p:cNvSpPr>
            <a:spLocks noGrp="1" noRot="1" noChangeAspect="1" noTextEdit="1"/>
          </p:cNvSpPr>
          <p:nvPr>
            <p:ph type="sldImg" idx="2"/>
          </p:nvPr>
        </p:nvSpPr>
        <p:spPr>
          <a:noFill/>
          <a:ln>
            <a:headEnd/>
            <a:tailEnd/>
          </a:ln>
        </p:spPr>
      </p:sp>
      <p:sp>
        <p:nvSpPr>
          <p:cNvPr id="15362" name="Google Shape;89;g3487a9cbaa_0_22:notes">
            <a:extLst>
              <a:ext uri="{FF2B5EF4-FFF2-40B4-BE49-F238E27FC236}">
                <a16:creationId xmlns:a16="http://schemas.microsoft.com/office/drawing/2014/main" id="{EF305A9F-AA05-194B-A6E1-0C8C6227A8DC}"/>
              </a:ext>
            </a:extLst>
          </p:cNvPr>
          <p:cNvSpPr txBox="1">
            <a:spLocks noGrp="1" noChangeArrowheads="1"/>
          </p:cNvSpPr>
          <p:nvPr>
            <p:ph type="body" idx="1"/>
          </p:nvPr>
        </p:nvSpPr>
        <p:spPr/>
        <p:txBody>
          <a:bodyPr/>
          <a:lstStyle/>
          <a:p>
            <a:pPr marL="0" indent="0" eaLnBrk="1" hangingPunct="1">
              <a:buSzPts val="1100"/>
            </a:pPr>
            <a:r>
              <a:rPr lang="zh-CN" altLang="zh-CN" sz="1100">
                <a:latin typeface="Arial" panose="020B0604020202020204" pitchFamily="34" charset="0"/>
                <a:ea typeface="宋体" panose="02010600030101010101" pitchFamily="2" charset="-122"/>
                <a:cs typeface="Arial" panose="020B0604020202020204" pitchFamily="34" charset="0"/>
              </a:rPr>
              <a:t>Tell the investor what makes you so special, what makes this work, what your insights are. This might take more than one slide.</a:t>
            </a:r>
            <a:endParaRPr lang="zh-CN" altLang="zh-CN" sz="1100">
              <a:latin typeface="Arial" panose="020B0604020202020204" pitchFamily="34" charset="0"/>
              <a:cs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7409" name="Google Shape;95;g3487a9cbaa_0_27:notes">
            <a:extLst>
              <a:ext uri="{FF2B5EF4-FFF2-40B4-BE49-F238E27FC236}">
                <a16:creationId xmlns:a16="http://schemas.microsoft.com/office/drawing/2014/main" id="{5BBF9AC3-10DA-D043-A135-734E720C4324}"/>
              </a:ext>
            </a:extLst>
          </p:cNvPr>
          <p:cNvSpPr>
            <a:spLocks noGrp="1" noRot="1" noChangeAspect="1" noTextEdit="1"/>
          </p:cNvSpPr>
          <p:nvPr>
            <p:ph type="sldImg" idx="2"/>
          </p:nvPr>
        </p:nvSpPr>
        <p:spPr>
          <a:noFill/>
          <a:ln>
            <a:headEnd/>
            <a:tailEnd/>
          </a:ln>
        </p:spPr>
      </p:sp>
      <p:sp>
        <p:nvSpPr>
          <p:cNvPr id="17410" name="Google Shape;96;g3487a9cbaa_0_27:notes">
            <a:extLst>
              <a:ext uri="{FF2B5EF4-FFF2-40B4-BE49-F238E27FC236}">
                <a16:creationId xmlns:a16="http://schemas.microsoft.com/office/drawing/2014/main" id="{77BCB6B1-67B7-1648-9DCA-130DBD5F365F}"/>
              </a:ext>
            </a:extLst>
          </p:cNvPr>
          <p:cNvSpPr txBox="1">
            <a:spLocks noGrp="1" noChangeArrowheads="1"/>
          </p:cNvSpPr>
          <p:nvPr>
            <p:ph type="body" idx="1"/>
          </p:nvPr>
        </p:nvSpPr>
        <p:spPr/>
        <p:txBody>
          <a:bodyPr/>
          <a:lstStyle/>
          <a:p>
            <a:pPr marL="0" indent="0" eaLnBrk="1" hangingPunct="1">
              <a:buSzPts val="1100"/>
            </a:pPr>
            <a:r>
              <a:rPr lang="zh-CN" altLang="zh-CN" sz="1100">
                <a:latin typeface="Arial" panose="020B0604020202020204" pitchFamily="34" charset="0"/>
                <a:ea typeface="宋体" panose="02010600030101010101" pitchFamily="2" charset="-122"/>
                <a:cs typeface="Arial" panose="020B0604020202020204" pitchFamily="34" charset="0"/>
              </a:rPr>
              <a:t>Business model is important. You probably don’t know all the details yet, but you should know a lot of them. Lay it out. If you need more space to dig into something complicated, add slides.</a:t>
            </a:r>
            <a:endParaRPr lang="zh-CN" altLang="zh-CN" sz="1100">
              <a:latin typeface="Arial" panose="020B0604020202020204" pitchFamily="34" charset="0"/>
              <a:cs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9457" name="Google Shape;102;g3487a9cbaa_0_32:notes">
            <a:extLst>
              <a:ext uri="{FF2B5EF4-FFF2-40B4-BE49-F238E27FC236}">
                <a16:creationId xmlns:a16="http://schemas.microsoft.com/office/drawing/2014/main" id="{757730A8-6CCB-9449-B66F-80987AC30FBC}"/>
              </a:ext>
            </a:extLst>
          </p:cNvPr>
          <p:cNvSpPr>
            <a:spLocks noGrp="1" noRot="1" noChangeAspect="1" noTextEdit="1"/>
          </p:cNvSpPr>
          <p:nvPr>
            <p:ph type="sldImg" idx="2"/>
          </p:nvPr>
        </p:nvSpPr>
        <p:spPr>
          <a:noFill/>
          <a:ln>
            <a:headEnd/>
            <a:tailEnd/>
          </a:ln>
        </p:spPr>
      </p:sp>
      <p:sp>
        <p:nvSpPr>
          <p:cNvPr id="19458" name="Google Shape;103;g3487a9cbaa_0_32:notes">
            <a:extLst>
              <a:ext uri="{FF2B5EF4-FFF2-40B4-BE49-F238E27FC236}">
                <a16:creationId xmlns:a16="http://schemas.microsoft.com/office/drawing/2014/main" id="{F5FAA9F3-2465-534B-8280-834A2190C8B2}"/>
              </a:ext>
            </a:extLst>
          </p:cNvPr>
          <p:cNvSpPr txBox="1">
            <a:spLocks noGrp="1" noChangeArrowheads="1"/>
          </p:cNvSpPr>
          <p:nvPr>
            <p:ph type="body" idx="1"/>
          </p:nvPr>
        </p:nvSpPr>
        <p:spPr/>
        <p:txBody>
          <a:bodyPr/>
          <a:lstStyle/>
          <a:p>
            <a:pPr marL="0" indent="0" eaLnBrk="1" hangingPunct="1">
              <a:buSzPts val="1100"/>
            </a:pPr>
            <a:r>
              <a:rPr lang="zh-CN" altLang="zh-CN" sz="1100">
                <a:latin typeface="Arial" panose="020B0604020202020204" pitchFamily="34" charset="0"/>
                <a:ea typeface="宋体" panose="02010600030101010101" pitchFamily="2" charset="-122"/>
                <a:cs typeface="Arial" panose="020B0604020202020204" pitchFamily="34" charset="0"/>
              </a:rPr>
              <a:t>What’s the market here? Is it going to be big? Will you make it big? How much money are you going to make off this thing? Convince the investor that they’re going to make lots of money with you</a:t>
            </a:r>
            <a:endParaRPr lang="zh-CN" altLang="zh-CN" sz="1100">
              <a:latin typeface="Arial" panose="020B0604020202020204" pitchFamily="34" charset="0"/>
              <a:cs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505" name="Google Shape;109;g3487a9cbaa_0_37:notes">
            <a:extLst>
              <a:ext uri="{FF2B5EF4-FFF2-40B4-BE49-F238E27FC236}">
                <a16:creationId xmlns:a16="http://schemas.microsoft.com/office/drawing/2014/main" id="{2D94DFD4-C903-1D41-B46A-A2A72C848654}"/>
              </a:ext>
            </a:extLst>
          </p:cNvPr>
          <p:cNvSpPr>
            <a:spLocks noGrp="1" noRot="1" noChangeAspect="1" noTextEdit="1"/>
          </p:cNvSpPr>
          <p:nvPr>
            <p:ph type="sldImg" idx="2"/>
          </p:nvPr>
        </p:nvSpPr>
        <p:spPr>
          <a:noFill/>
          <a:ln>
            <a:headEnd/>
            <a:tailEnd/>
          </a:ln>
        </p:spPr>
      </p:sp>
      <p:sp>
        <p:nvSpPr>
          <p:cNvPr id="21506" name="Google Shape;110;g3487a9cbaa_0_37:notes">
            <a:extLst>
              <a:ext uri="{FF2B5EF4-FFF2-40B4-BE49-F238E27FC236}">
                <a16:creationId xmlns:a16="http://schemas.microsoft.com/office/drawing/2014/main" id="{9E2B3AFC-585C-0C40-B84F-F37710116894}"/>
              </a:ext>
            </a:extLst>
          </p:cNvPr>
          <p:cNvSpPr txBox="1">
            <a:spLocks noGrp="1" noChangeArrowheads="1"/>
          </p:cNvSpPr>
          <p:nvPr>
            <p:ph type="body" idx="1"/>
          </p:nvPr>
        </p:nvSpPr>
        <p:spPr/>
        <p:txBody>
          <a:bodyPr/>
          <a:lstStyle/>
          <a:p>
            <a:pPr marL="0" indent="0" eaLnBrk="1" hangingPunct="1">
              <a:buSzPts val="1100"/>
            </a:pPr>
            <a:r>
              <a:rPr lang="zh-CN" altLang="zh-CN" sz="1100">
                <a:latin typeface="Arial" panose="020B0604020202020204" pitchFamily="34" charset="0"/>
                <a:ea typeface="宋体" panose="02010600030101010101" pitchFamily="2" charset="-122"/>
                <a:cs typeface="Arial" panose="020B0604020202020204" pitchFamily="34" charset="0"/>
              </a:rPr>
              <a:t>Team! So important at seed. Talk about what makes your team particularly well suited to the problem. This should be about founders. Nobody cares about your advisors.</a:t>
            </a:r>
            <a:endParaRPr lang="zh-CN" altLang="zh-CN" sz="1100">
              <a:latin typeface="Arial" panose="020B060402020202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anchor="b">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4" name="Google Shape;8;p1">
            <a:extLst>
              <a:ext uri="{FF2B5EF4-FFF2-40B4-BE49-F238E27FC236}">
                <a16:creationId xmlns:a16="http://schemas.microsoft.com/office/drawing/2014/main" id="{0A798562-B5A3-A641-8B31-13CFC3014B19}"/>
              </a:ext>
            </a:extLst>
          </p:cNvPr>
          <p:cNvSpPr txBox="1">
            <a:spLocks noGrp="1" noChangeArrowheads="1"/>
          </p:cNvSpPr>
          <p:nvPr>
            <p:ph type="sldNum" idx="13"/>
          </p:nvPr>
        </p:nvSpPr>
        <p:spPr>
          <a:ln/>
        </p:spPr>
        <p:txBody>
          <a:bodyPr/>
          <a:lstStyle>
            <a:lvl1pPr>
              <a:defRPr/>
            </a:lvl1pPr>
          </a:lstStyle>
          <a:p>
            <a:fld id="{7D25A465-24E4-AE4C-97CF-E7F626F87CAF}" type="slidenum">
              <a:rPr lang="zh-CN" altLang="zh-CN"/>
              <a:pPr/>
              <a:t>‹#›</a:t>
            </a:fld>
            <a:endParaRPr lang="zh-CN" altLang="zh-CN"/>
          </a:p>
        </p:txBody>
      </p:sp>
    </p:spTree>
    <p:extLst>
      <p:ext uri="{BB962C8B-B14F-4D97-AF65-F5344CB8AC3E}">
        <p14:creationId xmlns:p14="http://schemas.microsoft.com/office/powerpoint/2010/main" val="1554297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p:nvPr>
        </p:nvSpPr>
        <p:spPr>
          <a:xfrm>
            <a:off x="311700" y="1106125"/>
            <a:ext cx="8520600" cy="1963500"/>
          </a:xfrm>
          <a:prstGeom prst="rect">
            <a:avLst/>
          </a:prstGeom>
        </p:spPr>
        <p:txBody>
          <a:bodyPr spcFirstLastPara="1" anchor="b">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rPr lang="zh-CN" altLang="en-US"/>
              <a:t>单击此处编辑母版标题样式</a:t>
            </a:r>
            <a:endParaRP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 name="Google Shape;8;p1">
            <a:extLst>
              <a:ext uri="{FF2B5EF4-FFF2-40B4-BE49-F238E27FC236}">
                <a16:creationId xmlns:a16="http://schemas.microsoft.com/office/drawing/2014/main" id="{684D1D2E-F5AF-5847-86F0-CFBEDF823808}"/>
              </a:ext>
            </a:extLst>
          </p:cNvPr>
          <p:cNvSpPr txBox="1">
            <a:spLocks noGrp="1" noChangeArrowheads="1"/>
          </p:cNvSpPr>
          <p:nvPr>
            <p:ph type="sldNum" idx="13"/>
          </p:nvPr>
        </p:nvSpPr>
        <p:spPr>
          <a:ln/>
        </p:spPr>
        <p:txBody>
          <a:bodyPr/>
          <a:lstStyle>
            <a:lvl1pPr>
              <a:defRPr/>
            </a:lvl1pPr>
          </a:lstStyle>
          <a:p>
            <a:fld id="{5B7E9DA6-77E5-3F41-B560-C976863F883F}" type="slidenum">
              <a:rPr lang="zh-CN" altLang="zh-CN"/>
              <a:pPr/>
              <a:t>‹#›</a:t>
            </a:fld>
            <a:endParaRPr lang="zh-CN" altLang="zh-CN"/>
          </a:p>
        </p:txBody>
      </p:sp>
    </p:spTree>
    <p:extLst>
      <p:ext uri="{BB962C8B-B14F-4D97-AF65-F5344CB8AC3E}">
        <p14:creationId xmlns:p14="http://schemas.microsoft.com/office/powerpoint/2010/main" val="1637302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2" name="Google Shape;8;p1">
            <a:extLst>
              <a:ext uri="{FF2B5EF4-FFF2-40B4-BE49-F238E27FC236}">
                <a16:creationId xmlns:a16="http://schemas.microsoft.com/office/drawing/2014/main" id="{6AD1C74F-E635-E741-BD5C-22DF0A7ADCA9}"/>
              </a:ext>
            </a:extLst>
          </p:cNvPr>
          <p:cNvSpPr txBox="1">
            <a:spLocks noGrp="1" noChangeArrowheads="1"/>
          </p:cNvSpPr>
          <p:nvPr>
            <p:ph type="sldNum" idx="13"/>
          </p:nvPr>
        </p:nvSpPr>
        <p:spPr>
          <a:ln/>
        </p:spPr>
        <p:txBody>
          <a:bodyPr/>
          <a:lstStyle>
            <a:lvl1pPr>
              <a:defRPr/>
            </a:lvl1pPr>
          </a:lstStyle>
          <a:p>
            <a:fld id="{9FAD2594-4C17-6041-B634-AED60C20616E}" type="slidenum">
              <a:rPr lang="zh-CN" altLang="zh-CN"/>
              <a:pPr/>
              <a:t>‹#›</a:t>
            </a:fld>
            <a:endParaRPr lang="zh-CN" altLang="zh-CN"/>
          </a:p>
        </p:txBody>
      </p:sp>
    </p:spTree>
    <p:extLst>
      <p:ext uri="{BB962C8B-B14F-4D97-AF65-F5344CB8AC3E}">
        <p14:creationId xmlns:p14="http://schemas.microsoft.com/office/powerpoint/2010/main" val="1794548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anchor="ctr">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 name="Google Shape;8;p1">
            <a:extLst>
              <a:ext uri="{FF2B5EF4-FFF2-40B4-BE49-F238E27FC236}">
                <a16:creationId xmlns:a16="http://schemas.microsoft.com/office/drawing/2014/main" id="{6C4CD6DF-92B9-2344-A915-38E378D38394}"/>
              </a:ext>
            </a:extLst>
          </p:cNvPr>
          <p:cNvSpPr txBox="1">
            <a:spLocks noGrp="1" noChangeArrowheads="1"/>
          </p:cNvSpPr>
          <p:nvPr>
            <p:ph type="sldNum" idx="13"/>
          </p:nvPr>
        </p:nvSpPr>
        <p:spPr>
          <a:ln/>
        </p:spPr>
        <p:txBody>
          <a:bodyPr/>
          <a:lstStyle>
            <a:lvl1pPr>
              <a:defRPr/>
            </a:lvl1pPr>
          </a:lstStyle>
          <a:p>
            <a:fld id="{2538B2A7-ACCA-A942-9B81-CD12F47232E9}" type="slidenum">
              <a:rPr lang="zh-CN" altLang="zh-CN"/>
              <a:pPr/>
              <a:t>‹#›</a:t>
            </a:fld>
            <a:endParaRPr lang="zh-CN" altLang="zh-CN"/>
          </a:p>
        </p:txBody>
      </p:sp>
    </p:spTree>
    <p:extLst>
      <p:ext uri="{BB962C8B-B14F-4D97-AF65-F5344CB8AC3E}">
        <p14:creationId xmlns:p14="http://schemas.microsoft.com/office/powerpoint/2010/main" val="1468789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 name="Google Shape;8;p1">
            <a:extLst>
              <a:ext uri="{FF2B5EF4-FFF2-40B4-BE49-F238E27FC236}">
                <a16:creationId xmlns:a16="http://schemas.microsoft.com/office/drawing/2014/main" id="{82EC4B56-740E-2C4E-AFBC-0B7691534904}"/>
              </a:ext>
            </a:extLst>
          </p:cNvPr>
          <p:cNvSpPr txBox="1">
            <a:spLocks noGrp="1" noChangeArrowheads="1"/>
          </p:cNvSpPr>
          <p:nvPr>
            <p:ph type="sldNum" idx="13"/>
          </p:nvPr>
        </p:nvSpPr>
        <p:spPr>
          <a:ln/>
        </p:spPr>
        <p:txBody>
          <a:bodyPr/>
          <a:lstStyle>
            <a:lvl1pPr>
              <a:defRPr/>
            </a:lvl1pPr>
          </a:lstStyle>
          <a:p>
            <a:fld id="{6726FC27-3FF9-AE4D-8CA9-039550BFCF3B}" type="slidenum">
              <a:rPr lang="zh-CN" altLang="zh-CN"/>
              <a:pPr/>
              <a:t>‹#›</a:t>
            </a:fld>
            <a:endParaRPr lang="zh-CN" altLang="zh-CN"/>
          </a:p>
        </p:txBody>
      </p:sp>
    </p:spTree>
    <p:extLst>
      <p:ext uri="{BB962C8B-B14F-4D97-AF65-F5344CB8AC3E}">
        <p14:creationId xmlns:p14="http://schemas.microsoft.com/office/powerpoint/2010/main" val="48043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5" name="Google Shape;8;p1">
            <a:extLst>
              <a:ext uri="{FF2B5EF4-FFF2-40B4-BE49-F238E27FC236}">
                <a16:creationId xmlns:a16="http://schemas.microsoft.com/office/drawing/2014/main" id="{23842F22-8237-2F40-9D43-0AB47D45896A}"/>
              </a:ext>
            </a:extLst>
          </p:cNvPr>
          <p:cNvSpPr txBox="1">
            <a:spLocks noGrp="1" noChangeArrowheads="1"/>
          </p:cNvSpPr>
          <p:nvPr>
            <p:ph type="sldNum" idx="13"/>
          </p:nvPr>
        </p:nvSpPr>
        <p:spPr>
          <a:ln/>
        </p:spPr>
        <p:txBody>
          <a:bodyPr/>
          <a:lstStyle>
            <a:lvl1pPr>
              <a:defRPr/>
            </a:lvl1pPr>
          </a:lstStyle>
          <a:p>
            <a:fld id="{BBD5E500-48B2-9A40-85F1-29FD1D968641}" type="slidenum">
              <a:rPr lang="zh-CN" altLang="zh-CN"/>
              <a:pPr/>
              <a:t>‹#›</a:t>
            </a:fld>
            <a:endParaRPr lang="zh-CN" altLang="zh-CN"/>
          </a:p>
        </p:txBody>
      </p:sp>
    </p:spTree>
    <p:extLst>
      <p:ext uri="{BB962C8B-B14F-4D97-AF65-F5344CB8AC3E}">
        <p14:creationId xmlns:p14="http://schemas.microsoft.com/office/powerpoint/2010/main" val="3374820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 name="Google Shape;8;p1">
            <a:extLst>
              <a:ext uri="{FF2B5EF4-FFF2-40B4-BE49-F238E27FC236}">
                <a16:creationId xmlns:a16="http://schemas.microsoft.com/office/drawing/2014/main" id="{D004F3A7-17E3-F543-83CB-0C0B7E219108}"/>
              </a:ext>
            </a:extLst>
          </p:cNvPr>
          <p:cNvSpPr txBox="1">
            <a:spLocks noGrp="1" noChangeArrowheads="1"/>
          </p:cNvSpPr>
          <p:nvPr>
            <p:ph type="sldNum" idx="13"/>
          </p:nvPr>
        </p:nvSpPr>
        <p:spPr>
          <a:ln/>
        </p:spPr>
        <p:txBody>
          <a:bodyPr/>
          <a:lstStyle>
            <a:lvl1pPr>
              <a:defRPr/>
            </a:lvl1pPr>
          </a:lstStyle>
          <a:p>
            <a:fld id="{334EC9D4-1CAD-3142-AC37-484AD9240A61}" type="slidenum">
              <a:rPr lang="zh-CN" altLang="zh-CN"/>
              <a:pPr/>
              <a:t>‹#›</a:t>
            </a:fld>
            <a:endParaRPr lang="zh-CN" altLang="zh-CN"/>
          </a:p>
        </p:txBody>
      </p:sp>
    </p:spTree>
    <p:extLst>
      <p:ext uri="{BB962C8B-B14F-4D97-AF65-F5344CB8AC3E}">
        <p14:creationId xmlns:p14="http://schemas.microsoft.com/office/powerpoint/2010/main" val="2780828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anchor="b">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 name="Google Shape;8;p1">
            <a:extLst>
              <a:ext uri="{FF2B5EF4-FFF2-40B4-BE49-F238E27FC236}">
                <a16:creationId xmlns:a16="http://schemas.microsoft.com/office/drawing/2014/main" id="{4074A35F-444E-6442-8E63-68FE58BBA84F}"/>
              </a:ext>
            </a:extLst>
          </p:cNvPr>
          <p:cNvSpPr txBox="1">
            <a:spLocks noGrp="1" noChangeArrowheads="1"/>
          </p:cNvSpPr>
          <p:nvPr>
            <p:ph type="sldNum" idx="13"/>
          </p:nvPr>
        </p:nvSpPr>
        <p:spPr>
          <a:ln/>
        </p:spPr>
        <p:txBody>
          <a:bodyPr/>
          <a:lstStyle>
            <a:lvl1pPr>
              <a:defRPr/>
            </a:lvl1pPr>
          </a:lstStyle>
          <a:p>
            <a:fld id="{9C34D76D-A02D-5E45-ACC4-2BAFCF8F150C}" type="slidenum">
              <a:rPr lang="zh-CN" altLang="zh-CN"/>
              <a:pPr/>
              <a:t>‹#›</a:t>
            </a:fld>
            <a:endParaRPr lang="zh-CN" altLang="zh-CN"/>
          </a:p>
        </p:txBody>
      </p:sp>
    </p:spTree>
    <p:extLst>
      <p:ext uri="{BB962C8B-B14F-4D97-AF65-F5344CB8AC3E}">
        <p14:creationId xmlns:p14="http://schemas.microsoft.com/office/powerpoint/2010/main" val="1496091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anchor="ctr">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 name="Google Shape;8;p1">
            <a:extLst>
              <a:ext uri="{FF2B5EF4-FFF2-40B4-BE49-F238E27FC236}">
                <a16:creationId xmlns:a16="http://schemas.microsoft.com/office/drawing/2014/main" id="{7929841C-DEF2-9444-B76D-EB93630EE6C3}"/>
              </a:ext>
            </a:extLst>
          </p:cNvPr>
          <p:cNvSpPr txBox="1">
            <a:spLocks noGrp="1" noChangeArrowheads="1"/>
          </p:cNvSpPr>
          <p:nvPr>
            <p:ph type="sldNum" idx="13"/>
          </p:nvPr>
        </p:nvSpPr>
        <p:spPr>
          <a:ln/>
        </p:spPr>
        <p:txBody>
          <a:bodyPr/>
          <a:lstStyle>
            <a:lvl1pPr>
              <a:defRPr/>
            </a:lvl1pPr>
          </a:lstStyle>
          <a:p>
            <a:fld id="{9B99D892-F29E-4346-B404-558A74173A5D}" type="slidenum">
              <a:rPr lang="zh-CN" altLang="zh-CN"/>
              <a:pPr/>
              <a:t>‹#›</a:t>
            </a:fld>
            <a:endParaRPr lang="zh-CN" altLang="zh-CN"/>
          </a:p>
        </p:txBody>
      </p:sp>
    </p:spTree>
    <p:extLst>
      <p:ext uri="{BB962C8B-B14F-4D97-AF65-F5344CB8AC3E}">
        <p14:creationId xmlns:p14="http://schemas.microsoft.com/office/powerpoint/2010/main" val="3629267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5" name="Google Shape;36;p9">
            <a:extLst>
              <a:ext uri="{FF2B5EF4-FFF2-40B4-BE49-F238E27FC236}">
                <a16:creationId xmlns:a16="http://schemas.microsoft.com/office/drawing/2014/main" id="{7C09A2EA-9D92-3142-889F-85743DBF4183}"/>
              </a:ext>
            </a:extLst>
          </p:cNvPr>
          <p:cNvSpPr>
            <a:spLocks noChangeArrowheads="1"/>
          </p:cNvSpPr>
          <p:nvPr/>
        </p:nvSpPr>
        <p:spPr bwMode="auto">
          <a:xfrm>
            <a:off x="4572000" y="0"/>
            <a:ext cx="4572000" cy="51435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zh-CN" altLang="zh-CN"/>
          </a:p>
        </p:txBody>
      </p:sp>
      <p:sp>
        <p:nvSpPr>
          <p:cNvPr id="37" name="Google Shape;37;p9"/>
          <p:cNvSpPr txBox="1">
            <a:spLocks noGrp="1"/>
          </p:cNvSpPr>
          <p:nvPr>
            <p:ph type="title"/>
          </p:nvPr>
        </p:nvSpPr>
        <p:spPr>
          <a:xfrm>
            <a:off x="265500" y="1233175"/>
            <a:ext cx="4045200" cy="1482300"/>
          </a:xfrm>
          <a:prstGeom prst="rect">
            <a:avLst/>
          </a:prstGeom>
        </p:spPr>
        <p:txBody>
          <a:bodyPr spcFirstLastPara="1" anchor="b">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anchor="ctr">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 name="Google Shape;40;p9">
            <a:extLst>
              <a:ext uri="{FF2B5EF4-FFF2-40B4-BE49-F238E27FC236}">
                <a16:creationId xmlns:a16="http://schemas.microsoft.com/office/drawing/2014/main" id="{843BC016-E93B-AC48-A09C-B15803AC999A}"/>
              </a:ext>
            </a:extLst>
          </p:cNvPr>
          <p:cNvSpPr txBox="1">
            <a:spLocks noGrp="1" noChangeArrowheads="1"/>
          </p:cNvSpPr>
          <p:nvPr>
            <p:ph type="sldNum" idx="10"/>
          </p:nvPr>
        </p:nvSpPr>
        <p:spPr/>
        <p:txBody>
          <a:bodyPr/>
          <a:lstStyle>
            <a:lvl1pPr>
              <a:defRPr/>
            </a:lvl1pPr>
          </a:lstStyle>
          <a:p>
            <a:fld id="{D4336D9D-55F5-1A43-8DC6-F3AEA790ED63}" type="slidenum">
              <a:rPr lang="zh-CN" altLang="zh-CN"/>
              <a:pPr/>
              <a:t>‹#›</a:t>
            </a:fld>
            <a:endParaRPr lang="zh-CN" altLang="zh-CN"/>
          </a:p>
        </p:txBody>
      </p:sp>
    </p:spTree>
    <p:extLst>
      <p:ext uri="{BB962C8B-B14F-4D97-AF65-F5344CB8AC3E}">
        <p14:creationId xmlns:p14="http://schemas.microsoft.com/office/powerpoint/2010/main" val="209894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anchor="ctr">
            <a:noAutofit/>
          </a:bodyPr>
          <a:lstStyle>
            <a:lvl1pPr marL="457200" lvl="0" indent="-228600">
              <a:lnSpc>
                <a:spcPct val="100000"/>
              </a:lnSpc>
              <a:spcBef>
                <a:spcPts val="0"/>
              </a:spcBef>
              <a:spcAft>
                <a:spcPts val="0"/>
              </a:spcAft>
              <a:buSzPts val="1800"/>
              <a:buNone/>
              <a:defRPr/>
            </a:lvl1pPr>
          </a:lstStyle>
          <a:p>
            <a:endParaRPr/>
          </a:p>
        </p:txBody>
      </p:sp>
      <p:sp>
        <p:nvSpPr>
          <p:cNvPr id="3" name="Google Shape;8;p1">
            <a:extLst>
              <a:ext uri="{FF2B5EF4-FFF2-40B4-BE49-F238E27FC236}">
                <a16:creationId xmlns:a16="http://schemas.microsoft.com/office/drawing/2014/main" id="{83076034-C7B2-9240-97BB-EC708994C3C9}"/>
              </a:ext>
            </a:extLst>
          </p:cNvPr>
          <p:cNvSpPr txBox="1">
            <a:spLocks noGrp="1" noChangeArrowheads="1"/>
          </p:cNvSpPr>
          <p:nvPr>
            <p:ph type="sldNum" idx="13"/>
          </p:nvPr>
        </p:nvSpPr>
        <p:spPr>
          <a:ln/>
        </p:spPr>
        <p:txBody>
          <a:bodyPr/>
          <a:lstStyle>
            <a:lvl1pPr>
              <a:defRPr/>
            </a:lvl1pPr>
          </a:lstStyle>
          <a:p>
            <a:fld id="{C89F56F9-12E7-7142-8C42-7CCB8F9509CC}" type="slidenum">
              <a:rPr lang="zh-CN" altLang="zh-CN"/>
              <a:pPr/>
              <a:t>‹#›</a:t>
            </a:fld>
            <a:endParaRPr lang="zh-CN" altLang="zh-CN"/>
          </a:p>
        </p:txBody>
      </p:sp>
    </p:spTree>
    <p:extLst>
      <p:ext uri="{BB962C8B-B14F-4D97-AF65-F5344CB8AC3E}">
        <p14:creationId xmlns:p14="http://schemas.microsoft.com/office/powerpoint/2010/main" val="29730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bg1"/>
        </a:solidFill>
        <a:effectLst/>
      </p:bgPr>
    </p:bg>
    <p:spTree>
      <p:nvGrpSpPr>
        <p:cNvPr id="1" name=""/>
        <p:cNvGrpSpPr/>
        <p:nvPr/>
      </p:nvGrpSpPr>
      <p:grpSpPr>
        <a:xfrm>
          <a:off x="0" y="0"/>
          <a:ext cx="0" cy="0"/>
          <a:chOff x="0" y="0"/>
          <a:chExt cx="0" cy="0"/>
        </a:xfrm>
      </p:grpSpPr>
      <p:sp>
        <p:nvSpPr>
          <p:cNvPr id="1026" name="Google Shape;6;p1">
            <a:extLst>
              <a:ext uri="{FF2B5EF4-FFF2-40B4-BE49-F238E27FC236}">
                <a16:creationId xmlns:a16="http://schemas.microsoft.com/office/drawing/2014/main" id="{F39691D2-094E-2D46-944C-77F6EFBAC742}"/>
              </a:ext>
            </a:extLst>
          </p:cNvPr>
          <p:cNvSpPr txBox="1">
            <a:spLocks noGrp="1" noChangeArrowheads="1"/>
          </p:cNvSpPr>
          <p:nvPr>
            <p:ph type="title"/>
          </p:nvPr>
        </p:nvSpPr>
        <p:spPr bwMode="auto">
          <a:xfrm>
            <a:off x="311150" y="444500"/>
            <a:ext cx="8521700"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zh-CN" altLang="zh-CN">
              <a:sym typeface="Arial" panose="020B0604020202020204" pitchFamily="34" charset="0"/>
            </a:endParaRPr>
          </a:p>
        </p:txBody>
      </p:sp>
      <p:sp>
        <p:nvSpPr>
          <p:cNvPr id="1027" name="Google Shape;7;p1">
            <a:extLst>
              <a:ext uri="{FF2B5EF4-FFF2-40B4-BE49-F238E27FC236}">
                <a16:creationId xmlns:a16="http://schemas.microsoft.com/office/drawing/2014/main" id="{97678EEF-EEA2-D647-AC7B-F5EF3B435938}"/>
              </a:ext>
            </a:extLst>
          </p:cNvPr>
          <p:cNvSpPr txBox="1">
            <a:spLocks noGrp="1" noChangeArrowheads="1"/>
          </p:cNvSpPr>
          <p:nvPr>
            <p:ph type="body" idx="1"/>
          </p:nvPr>
        </p:nvSpPr>
        <p:spPr bwMode="auto">
          <a:xfrm>
            <a:off x="311150" y="1152525"/>
            <a:ext cx="85217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zh-CN" altLang="zh-CN">
              <a:sym typeface="Arial" panose="020B0604020202020204" pitchFamily="34" charset="0"/>
            </a:endParaRPr>
          </a:p>
        </p:txBody>
      </p:sp>
      <p:sp>
        <p:nvSpPr>
          <p:cNvPr id="1028" name="Google Shape;8;p1">
            <a:extLst>
              <a:ext uri="{FF2B5EF4-FFF2-40B4-BE49-F238E27FC236}">
                <a16:creationId xmlns:a16="http://schemas.microsoft.com/office/drawing/2014/main" id="{458A0FC0-E9E9-C243-BE6E-28F9A27DF9E9}"/>
              </a:ext>
            </a:extLst>
          </p:cNvPr>
          <p:cNvSpPr txBox="1">
            <a:spLocks noGrp="1" noChangeArrowheads="1"/>
          </p:cNvSpPr>
          <p:nvPr>
            <p:ph type="sldNum" idx="12"/>
          </p:nvPr>
        </p:nvSpPr>
        <p:spPr bwMode="auto">
          <a:xfrm>
            <a:off x="8472488" y="4662488"/>
            <a:ext cx="5492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ctr" anchorCtr="0" compatLnSpc="1">
            <a:prstTxWarp prst="textNoShape">
              <a:avLst/>
            </a:prstTxWarp>
          </a:bodyPr>
          <a:lstStyle>
            <a:lvl1pPr algn="r" eaLnBrk="1" hangingPunct="1">
              <a:buClr>
                <a:srgbClr val="000000"/>
              </a:buClr>
              <a:buFont typeface="Arial" panose="020B0604020202020204" pitchFamily="34" charset="0"/>
              <a:buNone/>
              <a:defRPr sz="1000">
                <a:solidFill>
                  <a:srgbClr val="595959"/>
                </a:solidFill>
              </a:defRPr>
            </a:lvl1pPr>
          </a:lstStyle>
          <a:p>
            <a:fld id="{F9C35F28-98CA-5F43-99DF-3A902D367AB6}" type="slidenum">
              <a:rPr lang="zh-CN" altLang="zh-CN"/>
              <a:pPr/>
              <a:t>‹#›</a:t>
            </a:fld>
            <a:endParaRPr lang="zh-CN" altLang="zh-CN"/>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1" r:id="rId8"/>
    <p:sldLayoutId id="2147483668" r:id="rId9"/>
    <p:sldLayoutId id="2147483669" r:id="rId10"/>
    <p:sldLayoutId id="2147483670" r:id="rId11"/>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Google Shape;54;p13">
            <a:extLst>
              <a:ext uri="{FF2B5EF4-FFF2-40B4-BE49-F238E27FC236}">
                <a16:creationId xmlns:a16="http://schemas.microsoft.com/office/drawing/2014/main" id="{BBD915CC-F516-364B-B80E-9248EF7339D6}"/>
              </a:ext>
            </a:extLst>
          </p:cNvPr>
          <p:cNvSpPr txBox="1">
            <a:spLocks noGrp="1" noChangeArrowheads="1"/>
          </p:cNvSpPr>
          <p:nvPr>
            <p:ph type="ctrTitle"/>
          </p:nvPr>
        </p:nvSpPr>
        <p:spPr>
          <a:xfrm>
            <a:off x="311150" y="2170113"/>
            <a:ext cx="8521700" cy="1319212"/>
          </a:xfrm>
        </p:spPr>
        <p:txBody>
          <a:bodyPr/>
          <a:lstStyle/>
          <a:p>
            <a:pPr eaLnBrk="1" hangingPunct="1">
              <a:spcBef>
                <a:spcPct val="0"/>
              </a:spcBef>
              <a:spcAft>
                <a:spcPct val="0"/>
              </a:spcAft>
            </a:pPr>
            <a:r>
              <a:rPr lang="zh-CN" altLang="zh-CN">
                <a:latin typeface="Arial" panose="020B0604020202020204" pitchFamily="34" charset="0"/>
                <a:ea typeface="宋体" panose="02010600030101010101" pitchFamily="2" charset="-122"/>
                <a:cs typeface="Arial" panose="020B0604020202020204" pitchFamily="34" charset="0"/>
              </a:rPr>
              <a:t>YC startup, Inc.</a:t>
            </a:r>
            <a:endParaRPr lang="zh-CN" altLang="zh-CN">
              <a:latin typeface="Arial" panose="020B0604020202020204" pitchFamily="34" charset="0"/>
              <a:cs typeface="Arial" panose="020B0604020202020204" pitchFamily="34" charset="0"/>
            </a:endParaRPr>
          </a:p>
        </p:txBody>
      </p:sp>
      <p:sp>
        <p:nvSpPr>
          <p:cNvPr id="4098" name="Google Shape;55;p13">
            <a:extLst>
              <a:ext uri="{FF2B5EF4-FFF2-40B4-BE49-F238E27FC236}">
                <a16:creationId xmlns:a16="http://schemas.microsoft.com/office/drawing/2014/main" id="{119A8F77-F117-5642-A9C6-E2487246731D}"/>
              </a:ext>
            </a:extLst>
          </p:cNvPr>
          <p:cNvSpPr txBox="1">
            <a:spLocks noGrp="1" noChangeArrowheads="1"/>
          </p:cNvSpPr>
          <p:nvPr>
            <p:ph type="subTitle" idx="1"/>
          </p:nvPr>
        </p:nvSpPr>
        <p:spPr>
          <a:xfrm>
            <a:off x="212725" y="3721100"/>
            <a:ext cx="8520113" cy="792163"/>
          </a:xfrm>
        </p:spPr>
        <p:txBody>
          <a:bodyPr/>
          <a:lstStyle/>
          <a:p>
            <a:pPr eaLnBrk="1" hangingPunct="1">
              <a:spcBef>
                <a:spcPct val="0"/>
              </a:spcBef>
              <a:spcAft>
                <a:spcPct val="0"/>
              </a:spcAft>
              <a:buClr>
                <a:srgbClr val="595959"/>
              </a:buClr>
            </a:pPr>
            <a:r>
              <a:rPr lang="zh-CN" altLang="zh-CN">
                <a:solidFill>
                  <a:srgbClr val="595959"/>
                </a:solidFill>
                <a:latin typeface="Arial" panose="020B0604020202020204" pitchFamily="34" charset="0"/>
                <a:ea typeface="宋体" panose="02010600030101010101" pitchFamily="2" charset="-122"/>
                <a:cs typeface="Arial" panose="020B0604020202020204" pitchFamily="34" charset="0"/>
              </a:rPr>
              <a:t>A template that tells you how to build a seed deck</a:t>
            </a:r>
            <a:endParaRPr lang="zh-CN" altLang="zh-CN">
              <a:solidFill>
                <a:srgbClr val="595959"/>
              </a:solidFill>
              <a:latin typeface="Arial" panose="020B0604020202020204" pitchFamily="34" charset="0"/>
              <a:cs typeface="Arial" panose="020B0604020202020204" pitchFamily="34" charset="0"/>
            </a:endParaRPr>
          </a:p>
        </p:txBody>
      </p:sp>
      <p:pic>
        <p:nvPicPr>
          <p:cNvPr id="4099" name="Google Shape;56;p13">
            <a:extLst>
              <a:ext uri="{FF2B5EF4-FFF2-40B4-BE49-F238E27FC236}">
                <a16:creationId xmlns:a16="http://schemas.microsoft.com/office/drawing/2014/main" id="{1D34D284-D1A0-AA43-B0CB-A78F5B2AB2CE}"/>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9700" y="0"/>
            <a:ext cx="3517900" cy="263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Google Shape;124;p22">
            <a:extLst>
              <a:ext uri="{FF2B5EF4-FFF2-40B4-BE49-F238E27FC236}">
                <a16:creationId xmlns:a16="http://schemas.microsoft.com/office/drawing/2014/main" id="{EE7C46B6-8D1F-1941-A483-CE0FFE41BC25}"/>
              </a:ext>
            </a:extLst>
          </p:cNvPr>
          <p:cNvSpPr txBox="1">
            <a:spLocks noGrp="1" noChangeArrowheads="1"/>
          </p:cNvSpPr>
          <p:nvPr>
            <p:ph type="ctrTitle"/>
          </p:nvPr>
        </p:nvSpPr>
        <p:spPr>
          <a:xfrm>
            <a:off x="311150" y="260350"/>
            <a:ext cx="8521700" cy="695325"/>
          </a:xfrm>
        </p:spPr>
        <p:txBody>
          <a:bodyPr/>
          <a:lstStyle/>
          <a:p>
            <a:pPr eaLnBrk="1" hangingPunct="1">
              <a:spcBef>
                <a:spcPct val="0"/>
              </a:spcBef>
              <a:spcAft>
                <a:spcPct val="0"/>
              </a:spcAft>
            </a:pPr>
            <a:r>
              <a:rPr lang="zh-CN" altLang="zh-CN" sz="3600">
                <a:latin typeface="Arial" panose="020B0604020202020204" pitchFamily="34" charset="0"/>
                <a:ea typeface="宋体" panose="02010600030101010101" pitchFamily="2" charset="-122"/>
                <a:cs typeface="Arial" panose="020B0604020202020204" pitchFamily="34" charset="0"/>
              </a:rPr>
              <a:t>What we need</a:t>
            </a:r>
            <a:endParaRPr lang="zh-CN" altLang="zh-CN" sz="3600">
              <a:latin typeface="Arial" panose="020B0604020202020204" pitchFamily="34" charset="0"/>
              <a:cs typeface="Arial" panose="020B0604020202020204" pitchFamily="34" charset="0"/>
            </a:endParaRPr>
          </a:p>
        </p:txBody>
      </p:sp>
      <p:sp>
        <p:nvSpPr>
          <p:cNvPr id="22530" name="Google Shape;125;p22">
            <a:extLst>
              <a:ext uri="{FF2B5EF4-FFF2-40B4-BE49-F238E27FC236}">
                <a16:creationId xmlns:a16="http://schemas.microsoft.com/office/drawing/2014/main" id="{FABA185C-A6E7-064F-98D4-C1299CB527BC}"/>
              </a:ext>
            </a:extLst>
          </p:cNvPr>
          <p:cNvSpPr txBox="1">
            <a:spLocks noGrp="1" noChangeArrowheads="1"/>
          </p:cNvSpPr>
          <p:nvPr>
            <p:ph type="subTitle" idx="1"/>
          </p:nvPr>
        </p:nvSpPr>
        <p:spPr>
          <a:xfrm>
            <a:off x="311150" y="1195388"/>
            <a:ext cx="8521700" cy="3335337"/>
          </a:xfrm>
        </p:spPr>
        <p:txBody>
          <a:bodyPr/>
          <a:lstStyle/>
          <a:p>
            <a:pPr marL="457200" indent="-342900" algn="l" eaLnBrk="1" hangingPunct="1">
              <a:lnSpc>
                <a:spcPct val="150000"/>
              </a:lnSpc>
              <a:spcBef>
                <a:spcPct val="0"/>
              </a:spcBef>
              <a:spcAft>
                <a:spcPct val="0"/>
              </a:spcAft>
              <a:buClr>
                <a:srgbClr val="595959"/>
              </a:buClr>
              <a:buSzPts val="1800"/>
              <a:buFont typeface="Arial" panose="020B0604020202020204" pitchFamily="34" charset="0"/>
              <a:buChar char="●"/>
            </a:pPr>
            <a:r>
              <a:rPr lang="zh-CN" altLang="zh-CN" sz="1800">
                <a:solidFill>
                  <a:srgbClr val="595959"/>
                </a:solidFill>
                <a:latin typeface="Arial" panose="020B0604020202020204" pitchFamily="34" charset="0"/>
                <a:ea typeface="宋体" panose="02010600030101010101" pitchFamily="2" charset="-122"/>
                <a:cs typeface="Arial" panose="020B0604020202020204" pitchFamily="34" charset="0"/>
              </a:rPr>
              <a:t>$1.5m</a:t>
            </a:r>
            <a:endParaRPr lang="zh-CN" altLang="zh-CN" sz="1800">
              <a:solidFill>
                <a:srgbClr val="595959"/>
              </a:solidFill>
              <a:latin typeface="Arial" panose="020B0604020202020204" pitchFamily="34" charset="0"/>
              <a:cs typeface="Arial" panose="020B0604020202020204" pitchFamily="34" charset="0"/>
            </a:endParaRPr>
          </a:p>
          <a:p>
            <a:pPr marL="457200" indent="-342900" algn="l" eaLnBrk="1" hangingPunct="1">
              <a:lnSpc>
                <a:spcPct val="150000"/>
              </a:lnSpc>
              <a:spcBef>
                <a:spcPct val="0"/>
              </a:spcBef>
              <a:spcAft>
                <a:spcPct val="0"/>
              </a:spcAft>
              <a:buClr>
                <a:srgbClr val="595959"/>
              </a:buClr>
              <a:buSzPts val="1800"/>
              <a:buFont typeface="Arial" panose="020B0604020202020204" pitchFamily="34" charset="0"/>
              <a:buChar char="●"/>
            </a:pPr>
            <a:r>
              <a:rPr lang="zh-CN" altLang="zh-CN" sz="1800">
                <a:solidFill>
                  <a:srgbClr val="595959"/>
                </a:solidFill>
                <a:latin typeface="Arial" panose="020B0604020202020204" pitchFamily="34" charset="0"/>
                <a:ea typeface="宋体" panose="02010600030101010101" pitchFamily="2" charset="-122"/>
                <a:cs typeface="Arial" panose="020B0604020202020204" pitchFamily="34" charset="0"/>
              </a:rPr>
              <a:t>This is for engineers and marketing</a:t>
            </a:r>
            <a:endParaRPr lang="zh-CN" altLang="zh-CN" sz="1800">
              <a:solidFill>
                <a:srgbClr val="595959"/>
              </a:solidFill>
              <a:latin typeface="Arial" panose="020B0604020202020204" pitchFamily="34" charset="0"/>
              <a:cs typeface="Arial" panose="020B0604020202020204" pitchFamily="34" charset="0"/>
            </a:endParaRPr>
          </a:p>
          <a:p>
            <a:pPr marL="457200" indent="-342900" algn="l" eaLnBrk="1" hangingPunct="1">
              <a:lnSpc>
                <a:spcPct val="150000"/>
              </a:lnSpc>
              <a:spcBef>
                <a:spcPct val="0"/>
              </a:spcBef>
              <a:spcAft>
                <a:spcPct val="0"/>
              </a:spcAft>
              <a:buClr>
                <a:srgbClr val="595959"/>
              </a:buClr>
              <a:buSzPts val="1800"/>
              <a:buFont typeface="Arial" panose="020B0604020202020204" pitchFamily="34" charset="0"/>
              <a:buChar char="●"/>
            </a:pPr>
            <a:r>
              <a:rPr lang="zh-CN" altLang="zh-CN" sz="1800">
                <a:solidFill>
                  <a:srgbClr val="595959"/>
                </a:solidFill>
                <a:latin typeface="Arial" panose="020B0604020202020204" pitchFamily="34" charset="0"/>
                <a:ea typeface="宋体" panose="02010600030101010101" pitchFamily="2" charset="-122"/>
                <a:cs typeface="Arial" panose="020B0604020202020204" pitchFamily="34" charset="0"/>
              </a:rPr>
              <a:t>With this money, we’ll hit all the milestones for our next round within 2 days</a:t>
            </a:r>
            <a:endParaRPr lang="zh-CN" altLang="zh-CN" sz="1800">
              <a:solidFill>
                <a:srgbClr val="595959"/>
              </a:solidFill>
              <a:latin typeface="Arial" panose="020B0604020202020204" pitchFamily="34" charset="0"/>
              <a:cs typeface="Arial" panose="020B0604020202020204" pitchFamily="34" charset="0"/>
            </a:endParaRPr>
          </a:p>
          <a:p>
            <a:pPr marL="457200" indent="-342900" algn="l" eaLnBrk="1" hangingPunct="1">
              <a:lnSpc>
                <a:spcPct val="150000"/>
              </a:lnSpc>
              <a:spcBef>
                <a:spcPct val="0"/>
              </a:spcBef>
              <a:spcAft>
                <a:spcPct val="0"/>
              </a:spcAft>
              <a:buClr>
                <a:srgbClr val="595959"/>
              </a:buClr>
              <a:buSzPts val="1800"/>
              <a:buFont typeface="Arial" panose="020B0604020202020204" pitchFamily="34" charset="0"/>
              <a:buChar char="●"/>
            </a:pPr>
            <a:r>
              <a:rPr lang="zh-CN" altLang="zh-CN" sz="1800">
                <a:solidFill>
                  <a:srgbClr val="595959"/>
                </a:solidFill>
                <a:latin typeface="Arial" panose="020B0604020202020204" pitchFamily="34" charset="0"/>
                <a:ea typeface="宋体" panose="02010600030101010101" pitchFamily="2" charset="-122"/>
                <a:cs typeface="Arial" panose="020B0604020202020204" pitchFamily="34" charset="0"/>
              </a:rPr>
              <a:t>Thanks</a:t>
            </a:r>
            <a:endParaRPr lang="zh-CN" altLang="zh-CN" sz="1800">
              <a:solidFill>
                <a:srgbClr val="595959"/>
              </a:solidFill>
              <a:latin typeface="Arial" panose="020B0604020202020204" pitchFamily="34" charset="0"/>
              <a:cs typeface="Arial" panose="020B0604020202020204" pitchFamily="34" charset="0"/>
            </a:endParaRPr>
          </a:p>
        </p:txBody>
      </p:sp>
      <p:sp>
        <p:nvSpPr>
          <p:cNvPr id="22531" name="Google Shape;126;p22">
            <a:extLst>
              <a:ext uri="{FF2B5EF4-FFF2-40B4-BE49-F238E27FC236}">
                <a16:creationId xmlns:a16="http://schemas.microsoft.com/office/drawing/2014/main" id="{66C2A78B-2E3E-D044-A462-C4DA398ABC8D}"/>
              </a:ext>
            </a:extLst>
          </p:cNvPr>
          <p:cNvSpPr>
            <a:spLocks noGrp="1" noChangeArrowheads="1"/>
          </p:cNvSpPr>
          <p:nvPr>
            <p:ph type="sldNum" sz="quarter" idx="13"/>
          </p:nvPr>
        </p:nvSpPr>
        <p:spPr>
          <a:noFill/>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2EE33F90-71BD-114D-889C-27CE5F8BFF4A}" type="slidenum">
              <a:rPr lang="zh-CN" altLang="zh-CN" sz="1000">
                <a:solidFill>
                  <a:srgbClr val="595959"/>
                </a:solidFill>
              </a:rPr>
              <a:pPr/>
              <a:t>10</a:t>
            </a:fld>
            <a:endParaRPr lang="zh-CN" altLang="zh-CN" sz="1000">
              <a:solidFill>
                <a:srgbClr val="59595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Google Shape;61;p14">
            <a:extLst>
              <a:ext uri="{FF2B5EF4-FFF2-40B4-BE49-F238E27FC236}">
                <a16:creationId xmlns:a16="http://schemas.microsoft.com/office/drawing/2014/main" id="{4903D8A0-00E0-E448-AC06-A4981B5AEBC5}"/>
              </a:ext>
            </a:extLst>
          </p:cNvPr>
          <p:cNvSpPr txBox="1">
            <a:spLocks noGrp="1" noChangeArrowheads="1"/>
          </p:cNvSpPr>
          <p:nvPr>
            <p:ph type="ctrTitle"/>
          </p:nvPr>
        </p:nvSpPr>
        <p:spPr>
          <a:xfrm>
            <a:off x="311150" y="260350"/>
            <a:ext cx="8521700" cy="695325"/>
          </a:xfrm>
        </p:spPr>
        <p:txBody>
          <a:bodyPr/>
          <a:lstStyle/>
          <a:p>
            <a:pPr eaLnBrk="1" hangingPunct="1">
              <a:spcBef>
                <a:spcPct val="0"/>
              </a:spcBef>
              <a:spcAft>
                <a:spcPct val="0"/>
              </a:spcAft>
            </a:pPr>
            <a:r>
              <a:rPr lang="zh-CN" altLang="zh-CN" sz="3600">
                <a:latin typeface="Arial" panose="020B0604020202020204" pitchFamily="34" charset="0"/>
                <a:ea typeface="宋体" panose="02010600030101010101" pitchFamily="2" charset="-122"/>
                <a:cs typeface="Arial" panose="020B0604020202020204" pitchFamily="34" charset="0"/>
              </a:rPr>
              <a:t>Founders build bad seed decks</a:t>
            </a:r>
            <a:endParaRPr lang="zh-CN" altLang="zh-CN" sz="3600">
              <a:latin typeface="Arial" panose="020B0604020202020204" pitchFamily="34" charset="0"/>
              <a:cs typeface="Arial" panose="020B0604020202020204" pitchFamily="34" charset="0"/>
            </a:endParaRPr>
          </a:p>
        </p:txBody>
      </p:sp>
      <p:sp>
        <p:nvSpPr>
          <p:cNvPr id="6146" name="Google Shape;62;p14">
            <a:extLst>
              <a:ext uri="{FF2B5EF4-FFF2-40B4-BE49-F238E27FC236}">
                <a16:creationId xmlns:a16="http://schemas.microsoft.com/office/drawing/2014/main" id="{DFEE77D0-D391-9841-A4F0-964A92D3A399}"/>
              </a:ext>
            </a:extLst>
          </p:cNvPr>
          <p:cNvSpPr txBox="1">
            <a:spLocks noGrp="1" noChangeArrowheads="1"/>
          </p:cNvSpPr>
          <p:nvPr>
            <p:ph type="subTitle" idx="1"/>
          </p:nvPr>
        </p:nvSpPr>
        <p:spPr>
          <a:xfrm>
            <a:off x="311150" y="1195388"/>
            <a:ext cx="8521700" cy="3335337"/>
          </a:xfrm>
        </p:spPr>
        <p:txBody>
          <a:bodyPr/>
          <a:lstStyle/>
          <a:p>
            <a:pPr marL="457200" indent="-342900" algn="l" eaLnBrk="1" hangingPunct="1">
              <a:lnSpc>
                <a:spcPct val="150000"/>
              </a:lnSpc>
              <a:spcBef>
                <a:spcPct val="0"/>
              </a:spcBef>
              <a:spcAft>
                <a:spcPct val="0"/>
              </a:spcAft>
              <a:buClr>
                <a:srgbClr val="595959"/>
              </a:buClr>
              <a:buSzPts val="1800"/>
              <a:buFont typeface="Arial" panose="020B0604020202020204" pitchFamily="34" charset="0"/>
              <a:buChar char="●"/>
            </a:pPr>
            <a:r>
              <a:rPr lang="zh-CN" altLang="zh-CN" sz="1800">
                <a:solidFill>
                  <a:srgbClr val="595959"/>
                </a:solidFill>
                <a:latin typeface="Arial" panose="020B0604020202020204" pitchFamily="34" charset="0"/>
                <a:ea typeface="宋体" panose="02010600030101010101" pitchFamily="2" charset="-122"/>
                <a:cs typeface="Arial" panose="020B0604020202020204" pitchFamily="34" charset="0"/>
              </a:rPr>
              <a:t>This wastes a huge amount of time</a:t>
            </a:r>
            <a:endParaRPr lang="zh-CN" altLang="zh-CN" sz="1800">
              <a:solidFill>
                <a:srgbClr val="595959"/>
              </a:solidFill>
              <a:latin typeface="Arial" panose="020B0604020202020204" pitchFamily="34" charset="0"/>
              <a:cs typeface="Arial" panose="020B0604020202020204" pitchFamily="34" charset="0"/>
            </a:endParaRPr>
          </a:p>
          <a:p>
            <a:pPr marL="457200" indent="-342900" algn="l" eaLnBrk="1" hangingPunct="1">
              <a:lnSpc>
                <a:spcPct val="150000"/>
              </a:lnSpc>
              <a:spcBef>
                <a:spcPct val="0"/>
              </a:spcBef>
              <a:spcAft>
                <a:spcPct val="0"/>
              </a:spcAft>
              <a:buClr>
                <a:srgbClr val="595959"/>
              </a:buClr>
              <a:buSzPts val="1800"/>
              <a:buFont typeface="Arial" panose="020B0604020202020204" pitchFamily="34" charset="0"/>
              <a:buChar char="●"/>
            </a:pPr>
            <a:r>
              <a:rPr lang="zh-CN" altLang="zh-CN" sz="1800">
                <a:solidFill>
                  <a:srgbClr val="595959"/>
                </a:solidFill>
                <a:latin typeface="Arial" panose="020B0604020202020204" pitchFamily="34" charset="0"/>
                <a:ea typeface="宋体" panose="02010600030101010101" pitchFamily="2" charset="-122"/>
                <a:cs typeface="Arial" panose="020B0604020202020204" pitchFamily="34" charset="0"/>
              </a:rPr>
              <a:t>Bad seed decks mean they don’t raise the money they need</a:t>
            </a:r>
            <a:endParaRPr lang="zh-CN" altLang="zh-CN" sz="1800">
              <a:solidFill>
                <a:srgbClr val="595959"/>
              </a:solidFill>
              <a:latin typeface="Arial" panose="020B0604020202020204" pitchFamily="34" charset="0"/>
              <a:cs typeface="Arial" panose="020B0604020202020204" pitchFamily="34" charset="0"/>
            </a:endParaRPr>
          </a:p>
          <a:p>
            <a:pPr marL="457200" indent="-342900" algn="l" eaLnBrk="1" hangingPunct="1">
              <a:lnSpc>
                <a:spcPct val="150000"/>
              </a:lnSpc>
              <a:spcBef>
                <a:spcPct val="0"/>
              </a:spcBef>
              <a:spcAft>
                <a:spcPct val="0"/>
              </a:spcAft>
              <a:buClr>
                <a:srgbClr val="595959"/>
              </a:buClr>
              <a:buSzPts val="1800"/>
              <a:buFont typeface="Arial" panose="020B0604020202020204" pitchFamily="34" charset="0"/>
              <a:buChar char="●"/>
            </a:pPr>
            <a:r>
              <a:rPr lang="zh-CN" altLang="zh-CN" sz="1800">
                <a:solidFill>
                  <a:srgbClr val="595959"/>
                </a:solidFill>
                <a:latin typeface="Arial" panose="020B0604020202020204" pitchFamily="34" charset="0"/>
                <a:ea typeface="宋体" panose="02010600030101010101" pitchFamily="2" charset="-122"/>
                <a:cs typeface="Arial" panose="020B0604020202020204" pitchFamily="34" charset="0"/>
              </a:rPr>
              <a:t>No money means companies are forced to survive on revenue</a:t>
            </a:r>
            <a:endParaRPr lang="zh-CN" altLang="zh-CN" sz="1800">
              <a:solidFill>
                <a:srgbClr val="595959"/>
              </a:solidFill>
              <a:latin typeface="Arial" panose="020B0604020202020204" pitchFamily="34" charset="0"/>
              <a:cs typeface="Arial" panose="020B0604020202020204" pitchFamily="34" charset="0"/>
            </a:endParaRPr>
          </a:p>
        </p:txBody>
      </p:sp>
      <p:sp>
        <p:nvSpPr>
          <p:cNvPr id="6147" name="Google Shape;63;p14">
            <a:extLst>
              <a:ext uri="{FF2B5EF4-FFF2-40B4-BE49-F238E27FC236}">
                <a16:creationId xmlns:a16="http://schemas.microsoft.com/office/drawing/2014/main" id="{6A62FA37-FC38-3C42-98CF-2900FCD687E8}"/>
              </a:ext>
            </a:extLst>
          </p:cNvPr>
          <p:cNvSpPr>
            <a:spLocks noGrp="1" noChangeArrowheads="1"/>
          </p:cNvSpPr>
          <p:nvPr>
            <p:ph type="sldNum" sz="quarter" idx="13"/>
          </p:nvPr>
        </p:nvSpPr>
        <p:spPr>
          <a:noFill/>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2E7D47FA-A2F5-4345-9406-F61967B1D526}" type="slidenum">
              <a:rPr lang="zh-CN" altLang="zh-CN" sz="1000">
                <a:solidFill>
                  <a:srgbClr val="595959"/>
                </a:solidFill>
              </a:rPr>
              <a:pPr/>
              <a:t>2</a:t>
            </a:fld>
            <a:endParaRPr lang="zh-CN" altLang="zh-CN" sz="1000">
              <a:solidFill>
                <a:srgbClr val="59595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Google Shape;68;p15">
            <a:extLst>
              <a:ext uri="{FF2B5EF4-FFF2-40B4-BE49-F238E27FC236}">
                <a16:creationId xmlns:a16="http://schemas.microsoft.com/office/drawing/2014/main" id="{5E6A3D22-4A7D-1241-A4DD-DE9FCEA4136B}"/>
              </a:ext>
            </a:extLst>
          </p:cNvPr>
          <p:cNvSpPr txBox="1">
            <a:spLocks noGrp="1" noChangeArrowheads="1"/>
          </p:cNvSpPr>
          <p:nvPr>
            <p:ph type="ctrTitle"/>
          </p:nvPr>
        </p:nvSpPr>
        <p:spPr>
          <a:xfrm>
            <a:off x="311150" y="260350"/>
            <a:ext cx="8521700" cy="695325"/>
          </a:xfrm>
        </p:spPr>
        <p:txBody>
          <a:bodyPr/>
          <a:lstStyle/>
          <a:p>
            <a:pPr eaLnBrk="1" hangingPunct="1">
              <a:spcBef>
                <a:spcPct val="0"/>
              </a:spcBef>
              <a:spcAft>
                <a:spcPct val="0"/>
              </a:spcAft>
            </a:pPr>
            <a:r>
              <a:rPr lang="zh-CN" altLang="zh-CN" sz="3600">
                <a:latin typeface="Arial" panose="020B0604020202020204" pitchFamily="34" charset="0"/>
                <a:ea typeface="宋体" panose="02010600030101010101" pitchFamily="2" charset="-122"/>
                <a:cs typeface="Arial" panose="020B0604020202020204" pitchFamily="34" charset="0"/>
              </a:rPr>
              <a:t>Our template solves this problem</a:t>
            </a:r>
            <a:endParaRPr lang="zh-CN" altLang="zh-CN" sz="3600">
              <a:latin typeface="Arial" panose="020B0604020202020204" pitchFamily="34" charset="0"/>
              <a:cs typeface="Arial" panose="020B0604020202020204" pitchFamily="34" charset="0"/>
            </a:endParaRPr>
          </a:p>
        </p:txBody>
      </p:sp>
      <p:sp>
        <p:nvSpPr>
          <p:cNvPr id="8194" name="Google Shape;69;p15">
            <a:extLst>
              <a:ext uri="{FF2B5EF4-FFF2-40B4-BE49-F238E27FC236}">
                <a16:creationId xmlns:a16="http://schemas.microsoft.com/office/drawing/2014/main" id="{EAD84CF6-2332-A642-8A4E-F06A47C8CCC9}"/>
              </a:ext>
            </a:extLst>
          </p:cNvPr>
          <p:cNvSpPr txBox="1">
            <a:spLocks noGrp="1" noChangeArrowheads="1"/>
          </p:cNvSpPr>
          <p:nvPr>
            <p:ph type="subTitle" idx="1"/>
          </p:nvPr>
        </p:nvSpPr>
        <p:spPr>
          <a:xfrm>
            <a:off x="311150" y="1195388"/>
            <a:ext cx="8521700" cy="3335337"/>
          </a:xfrm>
        </p:spPr>
        <p:txBody>
          <a:bodyPr/>
          <a:lstStyle/>
          <a:p>
            <a:pPr marL="457200" indent="-342900" algn="l" eaLnBrk="1" hangingPunct="1">
              <a:lnSpc>
                <a:spcPct val="150000"/>
              </a:lnSpc>
              <a:spcBef>
                <a:spcPct val="0"/>
              </a:spcBef>
              <a:spcAft>
                <a:spcPct val="0"/>
              </a:spcAft>
              <a:buClr>
                <a:srgbClr val="595959"/>
              </a:buClr>
              <a:buSzPts val="1800"/>
              <a:buFont typeface="Arial" panose="020B0604020202020204" pitchFamily="34" charset="0"/>
              <a:buChar char="●"/>
            </a:pPr>
            <a:r>
              <a:rPr lang="zh-CN" altLang="zh-CN" sz="1800">
                <a:solidFill>
                  <a:srgbClr val="595959"/>
                </a:solidFill>
                <a:latin typeface="Arial" panose="020B0604020202020204" pitchFamily="34" charset="0"/>
                <a:ea typeface="宋体" panose="02010600030101010101" pitchFamily="2" charset="-122"/>
                <a:cs typeface="Arial" panose="020B0604020202020204" pitchFamily="34" charset="0"/>
              </a:rPr>
              <a:t>It’s fast to use</a:t>
            </a:r>
            <a:endParaRPr lang="zh-CN" altLang="zh-CN" sz="1800">
              <a:solidFill>
                <a:srgbClr val="595959"/>
              </a:solidFill>
              <a:latin typeface="Arial" panose="020B0604020202020204" pitchFamily="34" charset="0"/>
              <a:cs typeface="Arial" panose="020B0604020202020204" pitchFamily="34" charset="0"/>
            </a:endParaRPr>
          </a:p>
          <a:p>
            <a:pPr marL="457200" indent="-342900" algn="l" eaLnBrk="1" hangingPunct="1">
              <a:lnSpc>
                <a:spcPct val="150000"/>
              </a:lnSpc>
              <a:spcBef>
                <a:spcPct val="0"/>
              </a:spcBef>
              <a:spcAft>
                <a:spcPct val="0"/>
              </a:spcAft>
              <a:buClr>
                <a:srgbClr val="595959"/>
              </a:buClr>
              <a:buSzPts val="1800"/>
              <a:buFont typeface="Arial" panose="020B0604020202020204" pitchFamily="34" charset="0"/>
              <a:buChar char="●"/>
            </a:pPr>
            <a:r>
              <a:rPr lang="zh-CN" altLang="zh-CN" sz="1800">
                <a:solidFill>
                  <a:srgbClr val="595959"/>
                </a:solidFill>
                <a:latin typeface="Arial" panose="020B0604020202020204" pitchFamily="34" charset="0"/>
                <a:ea typeface="宋体" panose="02010600030101010101" pitchFamily="2" charset="-122"/>
                <a:cs typeface="Arial" panose="020B0604020202020204" pitchFamily="34" charset="0"/>
              </a:rPr>
              <a:t>Simple to explain</a:t>
            </a:r>
            <a:endParaRPr lang="zh-CN" altLang="zh-CN" sz="1800">
              <a:solidFill>
                <a:srgbClr val="595959"/>
              </a:solidFill>
              <a:latin typeface="Arial" panose="020B0604020202020204" pitchFamily="34" charset="0"/>
              <a:cs typeface="Arial" panose="020B0604020202020204" pitchFamily="34" charset="0"/>
            </a:endParaRPr>
          </a:p>
          <a:p>
            <a:pPr marL="457200" indent="-342900" algn="l" eaLnBrk="1" hangingPunct="1">
              <a:lnSpc>
                <a:spcPct val="150000"/>
              </a:lnSpc>
              <a:spcBef>
                <a:spcPct val="0"/>
              </a:spcBef>
              <a:spcAft>
                <a:spcPct val="0"/>
              </a:spcAft>
              <a:buClr>
                <a:srgbClr val="595959"/>
              </a:buClr>
              <a:buSzPts val="1800"/>
              <a:buFont typeface="Arial" panose="020B0604020202020204" pitchFamily="34" charset="0"/>
              <a:buChar char="●"/>
            </a:pPr>
            <a:r>
              <a:rPr lang="zh-CN" altLang="zh-CN" sz="1800">
                <a:solidFill>
                  <a:srgbClr val="595959"/>
                </a:solidFill>
                <a:latin typeface="Arial" panose="020B0604020202020204" pitchFamily="34" charset="0"/>
                <a:ea typeface="宋体" panose="02010600030101010101" pitchFamily="2" charset="-122"/>
                <a:cs typeface="Arial" panose="020B0604020202020204" pitchFamily="34" charset="0"/>
              </a:rPr>
              <a:t>Improves lives and cleans teeth</a:t>
            </a:r>
            <a:endParaRPr lang="zh-CN" altLang="zh-CN" sz="1800">
              <a:solidFill>
                <a:srgbClr val="595959"/>
              </a:solidFill>
              <a:latin typeface="Arial" panose="020B0604020202020204" pitchFamily="34" charset="0"/>
              <a:cs typeface="Arial" panose="020B0604020202020204" pitchFamily="34" charset="0"/>
            </a:endParaRPr>
          </a:p>
        </p:txBody>
      </p:sp>
      <p:sp>
        <p:nvSpPr>
          <p:cNvPr id="8195" name="Google Shape;70;p15">
            <a:extLst>
              <a:ext uri="{FF2B5EF4-FFF2-40B4-BE49-F238E27FC236}">
                <a16:creationId xmlns:a16="http://schemas.microsoft.com/office/drawing/2014/main" id="{F460BA74-5FF1-F04A-BDBC-9C26FB2DD694}"/>
              </a:ext>
            </a:extLst>
          </p:cNvPr>
          <p:cNvSpPr>
            <a:spLocks noGrp="1" noChangeArrowheads="1"/>
          </p:cNvSpPr>
          <p:nvPr>
            <p:ph type="sldNum" sz="quarter" idx="13"/>
          </p:nvPr>
        </p:nvSpPr>
        <p:spPr>
          <a:noFill/>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502EF2D6-1E96-A44E-8882-EAAE86912BCE}" type="slidenum">
              <a:rPr lang="zh-CN" altLang="zh-CN" sz="1000">
                <a:solidFill>
                  <a:srgbClr val="595959"/>
                </a:solidFill>
              </a:rPr>
              <a:pPr/>
              <a:t>3</a:t>
            </a:fld>
            <a:endParaRPr lang="zh-CN" altLang="zh-CN" sz="1000">
              <a:solidFill>
                <a:srgbClr val="59595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Google Shape;75;p16">
            <a:extLst>
              <a:ext uri="{FF2B5EF4-FFF2-40B4-BE49-F238E27FC236}">
                <a16:creationId xmlns:a16="http://schemas.microsoft.com/office/drawing/2014/main" id="{CECA0E2B-969E-1E4C-96B1-167BF5FFE438}"/>
              </a:ext>
            </a:extLst>
          </p:cNvPr>
          <p:cNvSpPr txBox="1">
            <a:spLocks noGrp="1" noChangeArrowheads="1"/>
          </p:cNvSpPr>
          <p:nvPr>
            <p:ph type="ctrTitle"/>
          </p:nvPr>
        </p:nvSpPr>
        <p:spPr>
          <a:xfrm>
            <a:off x="311150" y="260350"/>
            <a:ext cx="8521700" cy="695325"/>
          </a:xfrm>
        </p:spPr>
        <p:txBody>
          <a:bodyPr/>
          <a:lstStyle/>
          <a:p>
            <a:pPr eaLnBrk="1" hangingPunct="1">
              <a:spcBef>
                <a:spcPct val="0"/>
              </a:spcBef>
              <a:spcAft>
                <a:spcPct val="0"/>
              </a:spcAft>
            </a:pPr>
            <a:r>
              <a:rPr lang="zh-CN" altLang="zh-CN" sz="3600">
                <a:latin typeface="Arial" panose="020B0604020202020204" pitchFamily="34" charset="0"/>
                <a:ea typeface="宋体" panose="02010600030101010101" pitchFamily="2" charset="-122"/>
                <a:cs typeface="Arial" panose="020B0604020202020204" pitchFamily="34" charset="0"/>
              </a:rPr>
              <a:t>All the companies are using us</a:t>
            </a:r>
            <a:endParaRPr lang="zh-CN" altLang="zh-CN" sz="3600">
              <a:latin typeface="Arial" panose="020B0604020202020204" pitchFamily="34" charset="0"/>
              <a:cs typeface="Arial" panose="020B0604020202020204" pitchFamily="34" charset="0"/>
            </a:endParaRPr>
          </a:p>
        </p:txBody>
      </p:sp>
      <p:sp>
        <p:nvSpPr>
          <p:cNvPr id="76" name="Google Shape;76;p16">
            <a:extLst>
              <a:ext uri="{FF2B5EF4-FFF2-40B4-BE49-F238E27FC236}">
                <a16:creationId xmlns:a16="http://schemas.microsoft.com/office/drawing/2014/main" id="{2D647AD5-FFD3-D042-8C43-CB92033B8DF7}"/>
              </a:ext>
            </a:extLst>
          </p:cNvPr>
          <p:cNvSpPr txBox="1"/>
          <p:nvPr/>
        </p:nvSpPr>
        <p:spPr>
          <a:xfrm>
            <a:off x="6756400" y="1235075"/>
            <a:ext cx="2292350" cy="3068638"/>
          </a:xfrm>
          <a:prstGeom prst="rect">
            <a:avLst/>
          </a:prstGeom>
          <a:noFill/>
          <a:ln>
            <a:noFill/>
          </a:ln>
        </p:spPr>
        <p:txBody>
          <a:bodyPr lIns="91425" tIns="91425" rIns="91425" bIns="91425"/>
          <a:lstStyle>
            <a:lvl1pPr marL="457200" indent="-3175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SzPts val="1400"/>
              <a:buFont typeface="Arial" panose="020B0604020202020204" pitchFamily="34" charset="0"/>
              <a:buChar char="-"/>
            </a:pPr>
            <a:r>
              <a:rPr lang="zh-CN" altLang="zh-CN"/>
              <a:t>50% growth per month. Every month.</a:t>
            </a:r>
          </a:p>
          <a:p>
            <a:pPr eaLnBrk="1" hangingPunct="1"/>
            <a:endParaRPr lang="zh-CN" altLang="zh-CN"/>
          </a:p>
          <a:p>
            <a:pPr eaLnBrk="1" hangingPunct="1">
              <a:buSzPts val="1400"/>
              <a:buFont typeface="Arial" panose="020B0604020202020204" pitchFamily="34" charset="0"/>
              <a:buChar char="-"/>
            </a:pPr>
            <a:r>
              <a:rPr lang="zh-CN" altLang="zh-CN"/>
              <a:t>100% retention</a:t>
            </a:r>
          </a:p>
        </p:txBody>
      </p:sp>
      <p:pic>
        <p:nvPicPr>
          <p:cNvPr id="77" name="Google Shape;77;p16" title="Points scored">
            <a:extLst>
              <a:ext uri="{FF2B5EF4-FFF2-40B4-BE49-F238E27FC236}">
                <a16:creationId xmlns:a16="http://schemas.microsoft.com/office/drawing/2014/main" id="{EE3073B5-495C-4640-9B49-AE8AEE8E65B4}"/>
              </a:ext>
            </a:extLst>
          </p:cNvPr>
          <p:cNvPicPr preferRelativeResize="0"/>
          <p:nvPr/>
        </p:nvPicPr>
        <p:blipFill>
          <a:blip r:embed="rId3">
            <a:alphaModFix/>
          </a:blip>
          <a:stretch>
            <a:fillRect/>
          </a:stretch>
        </p:blipFill>
        <p:spPr>
          <a:xfrm>
            <a:off x="476250" y="955675"/>
            <a:ext cx="6280150" cy="3883025"/>
          </a:xfrm>
          <a:prstGeom prst="rect">
            <a:avLst/>
          </a:prstGeom>
          <a:noFill/>
          <a:ln>
            <a:noFill/>
          </a:ln>
        </p:spPr>
      </p:pic>
      <p:sp>
        <p:nvSpPr>
          <p:cNvPr id="10244" name="Google Shape;78;p16">
            <a:extLst>
              <a:ext uri="{FF2B5EF4-FFF2-40B4-BE49-F238E27FC236}">
                <a16:creationId xmlns:a16="http://schemas.microsoft.com/office/drawing/2014/main" id="{AE487941-33B3-E24E-AA59-A594A3B8F022}"/>
              </a:ext>
            </a:extLst>
          </p:cNvPr>
          <p:cNvSpPr>
            <a:spLocks noGrp="1" noChangeArrowheads="1"/>
          </p:cNvSpPr>
          <p:nvPr>
            <p:ph type="sldNum" sz="quarter" idx="13"/>
          </p:nvPr>
        </p:nvSpPr>
        <p:spPr>
          <a:noFill/>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77B51DE3-B0B0-154E-A804-F61238F24EE6}" type="slidenum">
              <a:rPr lang="zh-CN" altLang="zh-CN" sz="1000">
                <a:solidFill>
                  <a:srgbClr val="595959"/>
                </a:solidFill>
              </a:rPr>
              <a:pPr/>
              <a:t>4</a:t>
            </a:fld>
            <a:endParaRPr lang="zh-CN" altLang="zh-CN" sz="1000">
              <a:solidFill>
                <a:srgbClr val="59595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Google Shape;83;p17">
            <a:extLst>
              <a:ext uri="{FF2B5EF4-FFF2-40B4-BE49-F238E27FC236}">
                <a16:creationId xmlns:a16="http://schemas.microsoft.com/office/drawing/2014/main" id="{795C241D-688A-4B48-B943-41639F18D582}"/>
              </a:ext>
            </a:extLst>
          </p:cNvPr>
          <p:cNvSpPr txBox="1">
            <a:spLocks noGrp="1" noChangeArrowheads="1"/>
          </p:cNvSpPr>
          <p:nvPr>
            <p:ph type="ctrTitle"/>
          </p:nvPr>
        </p:nvSpPr>
        <p:spPr>
          <a:xfrm>
            <a:off x="311150" y="260350"/>
            <a:ext cx="8521700" cy="695325"/>
          </a:xfrm>
        </p:spPr>
        <p:txBody>
          <a:bodyPr/>
          <a:lstStyle/>
          <a:p>
            <a:pPr eaLnBrk="1" hangingPunct="1">
              <a:spcBef>
                <a:spcPct val="0"/>
              </a:spcBef>
              <a:spcAft>
                <a:spcPct val="0"/>
              </a:spcAft>
            </a:pPr>
            <a:r>
              <a:rPr lang="zh-CN" altLang="zh-CN" sz="3600">
                <a:latin typeface="Arial" panose="020B0604020202020204" pitchFamily="34" charset="0"/>
                <a:ea typeface="宋体" panose="02010600030101010101" pitchFamily="2" charset="-122"/>
                <a:cs typeface="Arial" panose="020B0604020202020204" pitchFamily="34" charset="0"/>
              </a:rPr>
              <a:t>Money raised thanks to our decks</a:t>
            </a:r>
            <a:endParaRPr lang="zh-CN" altLang="zh-CN" sz="3600">
              <a:latin typeface="Arial" panose="020B0604020202020204" pitchFamily="34" charset="0"/>
              <a:cs typeface="Arial" panose="020B0604020202020204" pitchFamily="34" charset="0"/>
            </a:endParaRPr>
          </a:p>
        </p:txBody>
      </p:sp>
      <p:pic>
        <p:nvPicPr>
          <p:cNvPr id="84" name="Google Shape;84;p17" title="Points scored">
            <a:extLst>
              <a:ext uri="{FF2B5EF4-FFF2-40B4-BE49-F238E27FC236}">
                <a16:creationId xmlns:a16="http://schemas.microsoft.com/office/drawing/2014/main" id="{7238D2BB-0A27-BE45-9CCD-F911A84CDDF8}"/>
              </a:ext>
            </a:extLst>
          </p:cNvPr>
          <p:cNvPicPr preferRelativeResize="0"/>
          <p:nvPr/>
        </p:nvPicPr>
        <p:blipFill>
          <a:blip r:embed="rId3">
            <a:alphaModFix/>
          </a:blip>
          <a:stretch>
            <a:fillRect/>
          </a:stretch>
        </p:blipFill>
        <p:spPr>
          <a:xfrm>
            <a:off x="579438" y="955675"/>
            <a:ext cx="6280150" cy="3883025"/>
          </a:xfrm>
          <a:prstGeom prst="rect">
            <a:avLst/>
          </a:prstGeom>
          <a:noFill/>
          <a:ln>
            <a:noFill/>
          </a:ln>
        </p:spPr>
      </p:pic>
      <p:sp>
        <p:nvSpPr>
          <p:cNvPr id="12291" name="Google Shape;85;p17">
            <a:extLst>
              <a:ext uri="{FF2B5EF4-FFF2-40B4-BE49-F238E27FC236}">
                <a16:creationId xmlns:a16="http://schemas.microsoft.com/office/drawing/2014/main" id="{BE096DF4-7496-C444-A100-64D2BE1590E9}"/>
              </a:ext>
            </a:extLst>
          </p:cNvPr>
          <p:cNvSpPr txBox="1">
            <a:spLocks noChangeArrowheads="1"/>
          </p:cNvSpPr>
          <p:nvPr/>
        </p:nvSpPr>
        <p:spPr bwMode="auto">
          <a:xfrm>
            <a:off x="6756400" y="1235075"/>
            <a:ext cx="2292350" cy="306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marL="457200" indent="-3175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SzPts val="1400"/>
              <a:buFont typeface="Arial" panose="020B0604020202020204" pitchFamily="34" charset="0"/>
              <a:buChar char="-"/>
            </a:pPr>
            <a:r>
              <a:rPr lang="zh-CN" altLang="zh-CN"/>
              <a:t>US$s, not C$s</a:t>
            </a:r>
          </a:p>
          <a:p>
            <a:pPr eaLnBrk="1" hangingPunct="1">
              <a:buSzPts val="1400"/>
              <a:buFont typeface="Arial" panose="020B0604020202020204" pitchFamily="34" charset="0"/>
              <a:buChar char="-"/>
            </a:pPr>
            <a:r>
              <a:rPr lang="zh-CN" altLang="zh-CN"/>
              <a:t>95% better than fundraises without our decks</a:t>
            </a:r>
          </a:p>
        </p:txBody>
      </p:sp>
      <p:sp>
        <p:nvSpPr>
          <p:cNvPr id="12292" name="Google Shape;86;p17">
            <a:extLst>
              <a:ext uri="{FF2B5EF4-FFF2-40B4-BE49-F238E27FC236}">
                <a16:creationId xmlns:a16="http://schemas.microsoft.com/office/drawing/2014/main" id="{6CF48FD4-3F00-2F49-9AC8-693BDC631BDB}"/>
              </a:ext>
            </a:extLst>
          </p:cNvPr>
          <p:cNvSpPr>
            <a:spLocks noGrp="1" noChangeArrowheads="1"/>
          </p:cNvSpPr>
          <p:nvPr>
            <p:ph type="sldNum" sz="quarter" idx="13"/>
          </p:nvPr>
        </p:nvSpPr>
        <p:spPr>
          <a:noFill/>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3FB1F9CB-8F8E-0646-9896-D8B8DB15F9BB}" type="slidenum">
              <a:rPr lang="zh-CN" altLang="zh-CN" sz="1000">
                <a:solidFill>
                  <a:srgbClr val="595959"/>
                </a:solidFill>
              </a:rPr>
              <a:pPr/>
              <a:t>5</a:t>
            </a:fld>
            <a:endParaRPr lang="zh-CN" altLang="zh-CN" sz="1000">
              <a:solidFill>
                <a:srgbClr val="59595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Google Shape;91;p18">
            <a:extLst>
              <a:ext uri="{FF2B5EF4-FFF2-40B4-BE49-F238E27FC236}">
                <a16:creationId xmlns:a16="http://schemas.microsoft.com/office/drawing/2014/main" id="{8319F1A5-D1A1-904D-B78F-06D28F60E21A}"/>
              </a:ext>
            </a:extLst>
          </p:cNvPr>
          <p:cNvSpPr txBox="1">
            <a:spLocks noGrp="1" noChangeArrowheads="1"/>
          </p:cNvSpPr>
          <p:nvPr>
            <p:ph type="ctrTitle"/>
          </p:nvPr>
        </p:nvSpPr>
        <p:spPr>
          <a:xfrm>
            <a:off x="311150" y="260350"/>
            <a:ext cx="8521700" cy="695325"/>
          </a:xfrm>
        </p:spPr>
        <p:txBody>
          <a:bodyPr/>
          <a:lstStyle/>
          <a:p>
            <a:pPr eaLnBrk="1" hangingPunct="1">
              <a:spcBef>
                <a:spcPct val="0"/>
              </a:spcBef>
              <a:spcAft>
                <a:spcPct val="0"/>
              </a:spcAft>
            </a:pPr>
            <a:r>
              <a:rPr lang="zh-CN" altLang="zh-CN" sz="3600">
                <a:latin typeface="Arial" panose="020B0604020202020204" pitchFamily="34" charset="0"/>
                <a:ea typeface="宋体" panose="02010600030101010101" pitchFamily="2" charset="-122"/>
                <a:cs typeface="Arial" panose="020B0604020202020204" pitchFamily="34" charset="0"/>
              </a:rPr>
              <a:t>Our decks work because of science</a:t>
            </a:r>
            <a:endParaRPr lang="zh-CN" altLang="zh-CN" sz="3600">
              <a:latin typeface="Arial" panose="020B0604020202020204" pitchFamily="34" charset="0"/>
              <a:cs typeface="Arial" panose="020B0604020202020204" pitchFamily="34" charset="0"/>
            </a:endParaRPr>
          </a:p>
        </p:txBody>
      </p:sp>
      <p:sp>
        <p:nvSpPr>
          <p:cNvPr id="14338" name="Google Shape;92;p18">
            <a:extLst>
              <a:ext uri="{FF2B5EF4-FFF2-40B4-BE49-F238E27FC236}">
                <a16:creationId xmlns:a16="http://schemas.microsoft.com/office/drawing/2014/main" id="{7FF9CDD8-5286-9342-9F0B-D742206CE193}"/>
              </a:ext>
            </a:extLst>
          </p:cNvPr>
          <p:cNvSpPr txBox="1">
            <a:spLocks noGrp="1" noChangeArrowheads="1"/>
          </p:cNvSpPr>
          <p:nvPr>
            <p:ph type="subTitle" idx="1"/>
          </p:nvPr>
        </p:nvSpPr>
        <p:spPr>
          <a:xfrm>
            <a:off x="311150" y="1195388"/>
            <a:ext cx="8521700" cy="3335337"/>
          </a:xfrm>
        </p:spPr>
        <p:txBody>
          <a:bodyPr/>
          <a:lstStyle/>
          <a:p>
            <a:pPr marL="457200" indent="-342900" algn="l" eaLnBrk="1" hangingPunct="1">
              <a:lnSpc>
                <a:spcPct val="150000"/>
              </a:lnSpc>
              <a:spcBef>
                <a:spcPct val="0"/>
              </a:spcBef>
              <a:spcAft>
                <a:spcPct val="0"/>
              </a:spcAft>
              <a:buClr>
                <a:srgbClr val="595959"/>
              </a:buClr>
              <a:buSzPts val="1800"/>
              <a:buFont typeface="Arial" panose="020B0604020202020204" pitchFamily="34" charset="0"/>
              <a:buChar char="●"/>
            </a:pPr>
            <a:r>
              <a:rPr lang="zh-CN" altLang="zh-CN" sz="1800">
                <a:solidFill>
                  <a:srgbClr val="595959"/>
                </a:solidFill>
                <a:latin typeface="Arial" panose="020B0604020202020204" pitchFamily="34" charset="0"/>
                <a:ea typeface="宋体" panose="02010600030101010101" pitchFamily="2" charset="-122"/>
                <a:cs typeface="Arial" panose="020B0604020202020204" pitchFamily="34" charset="0"/>
              </a:rPr>
              <a:t>Time to create a deck is 90% less</a:t>
            </a:r>
            <a:endParaRPr lang="zh-CN" altLang="zh-CN" sz="1800">
              <a:solidFill>
                <a:srgbClr val="595959"/>
              </a:solidFill>
              <a:latin typeface="Arial" panose="020B0604020202020204" pitchFamily="34" charset="0"/>
              <a:cs typeface="Arial" panose="020B0604020202020204" pitchFamily="34" charset="0"/>
            </a:endParaRPr>
          </a:p>
          <a:p>
            <a:pPr marL="457200" indent="-342900" algn="l" eaLnBrk="1" hangingPunct="1">
              <a:lnSpc>
                <a:spcPct val="150000"/>
              </a:lnSpc>
              <a:spcBef>
                <a:spcPct val="0"/>
              </a:spcBef>
              <a:spcAft>
                <a:spcPct val="0"/>
              </a:spcAft>
              <a:buClr>
                <a:srgbClr val="595959"/>
              </a:buClr>
              <a:buSzPts val="1800"/>
              <a:buFont typeface="Arial" panose="020B0604020202020204" pitchFamily="34" charset="0"/>
              <a:buChar char="●"/>
            </a:pPr>
            <a:r>
              <a:rPr lang="zh-CN" altLang="zh-CN" sz="1800">
                <a:solidFill>
                  <a:srgbClr val="595959"/>
                </a:solidFill>
                <a:latin typeface="Arial" panose="020B0604020202020204" pitchFamily="34" charset="0"/>
                <a:ea typeface="宋体" panose="02010600030101010101" pitchFamily="2" charset="-122"/>
                <a:cs typeface="Arial" panose="020B0604020202020204" pitchFamily="34" charset="0"/>
              </a:rPr>
              <a:t>Edward Tufte approved</a:t>
            </a:r>
            <a:endParaRPr lang="zh-CN" altLang="zh-CN" sz="1800">
              <a:solidFill>
                <a:srgbClr val="595959"/>
              </a:solidFill>
              <a:latin typeface="Arial" panose="020B0604020202020204" pitchFamily="34" charset="0"/>
              <a:cs typeface="Arial" panose="020B0604020202020204" pitchFamily="34" charset="0"/>
            </a:endParaRPr>
          </a:p>
          <a:p>
            <a:pPr marL="457200" indent="-342900" algn="l" eaLnBrk="1" hangingPunct="1">
              <a:lnSpc>
                <a:spcPct val="150000"/>
              </a:lnSpc>
              <a:spcBef>
                <a:spcPct val="0"/>
              </a:spcBef>
              <a:spcAft>
                <a:spcPct val="0"/>
              </a:spcAft>
              <a:buClr>
                <a:srgbClr val="595959"/>
              </a:buClr>
              <a:buSzPts val="1800"/>
              <a:buFont typeface="Arial" panose="020B0604020202020204" pitchFamily="34" charset="0"/>
              <a:buChar char="●"/>
            </a:pPr>
            <a:r>
              <a:rPr lang="zh-CN" altLang="zh-CN" sz="1800">
                <a:solidFill>
                  <a:srgbClr val="595959"/>
                </a:solidFill>
                <a:latin typeface="Arial" panose="020B0604020202020204" pitchFamily="34" charset="0"/>
                <a:ea typeface="宋体" panose="02010600030101010101" pitchFamily="2" charset="-122"/>
                <a:cs typeface="Arial" panose="020B0604020202020204" pitchFamily="34" charset="0"/>
              </a:rPr>
              <a:t>We pick better color schemes</a:t>
            </a:r>
            <a:endParaRPr lang="zh-CN" altLang="zh-CN" sz="1800">
              <a:solidFill>
                <a:srgbClr val="595959"/>
              </a:solidFill>
              <a:latin typeface="Arial" panose="020B0604020202020204" pitchFamily="34" charset="0"/>
              <a:cs typeface="Arial" panose="020B0604020202020204" pitchFamily="34" charset="0"/>
            </a:endParaRPr>
          </a:p>
          <a:p>
            <a:pPr marL="457200" indent="-342900" algn="l" eaLnBrk="1" hangingPunct="1">
              <a:lnSpc>
                <a:spcPct val="150000"/>
              </a:lnSpc>
              <a:spcBef>
                <a:spcPct val="0"/>
              </a:spcBef>
              <a:spcAft>
                <a:spcPct val="0"/>
              </a:spcAft>
              <a:buClr>
                <a:srgbClr val="595959"/>
              </a:buClr>
              <a:buSzPts val="1800"/>
              <a:buFont typeface="Arial" panose="020B0604020202020204" pitchFamily="34" charset="0"/>
              <a:buChar char="●"/>
            </a:pPr>
            <a:r>
              <a:rPr lang="zh-CN" altLang="zh-CN" sz="1800">
                <a:solidFill>
                  <a:srgbClr val="595959"/>
                </a:solidFill>
                <a:latin typeface="Arial" panose="020B0604020202020204" pitchFamily="34" charset="0"/>
                <a:ea typeface="宋体" panose="02010600030101010101" pitchFamily="2" charset="-122"/>
                <a:cs typeface="Arial" panose="020B0604020202020204" pitchFamily="34" charset="0"/>
              </a:rPr>
              <a:t>Have you heard of the power of paper?</a:t>
            </a:r>
            <a:endParaRPr lang="zh-CN" altLang="zh-CN" sz="1800">
              <a:solidFill>
                <a:srgbClr val="595959"/>
              </a:solidFill>
              <a:latin typeface="Arial" panose="020B0604020202020204" pitchFamily="34" charset="0"/>
              <a:cs typeface="Arial" panose="020B0604020202020204" pitchFamily="34" charset="0"/>
            </a:endParaRPr>
          </a:p>
        </p:txBody>
      </p:sp>
      <p:sp>
        <p:nvSpPr>
          <p:cNvPr id="14339" name="Google Shape;93;p18">
            <a:extLst>
              <a:ext uri="{FF2B5EF4-FFF2-40B4-BE49-F238E27FC236}">
                <a16:creationId xmlns:a16="http://schemas.microsoft.com/office/drawing/2014/main" id="{51299E59-E4CF-A046-8CCD-02211EE3FF19}"/>
              </a:ext>
            </a:extLst>
          </p:cNvPr>
          <p:cNvSpPr>
            <a:spLocks noGrp="1" noChangeArrowheads="1"/>
          </p:cNvSpPr>
          <p:nvPr>
            <p:ph type="sldNum" sz="quarter" idx="13"/>
          </p:nvPr>
        </p:nvSpPr>
        <p:spPr>
          <a:noFill/>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45D18C67-A13E-A041-B59E-59C28840DBF6}" type="slidenum">
              <a:rPr lang="zh-CN" altLang="zh-CN" sz="1000">
                <a:solidFill>
                  <a:srgbClr val="595959"/>
                </a:solidFill>
              </a:rPr>
              <a:pPr/>
              <a:t>6</a:t>
            </a:fld>
            <a:endParaRPr lang="zh-CN" altLang="zh-CN" sz="1000">
              <a:solidFill>
                <a:srgbClr val="595959"/>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Google Shape;98;p19">
            <a:extLst>
              <a:ext uri="{FF2B5EF4-FFF2-40B4-BE49-F238E27FC236}">
                <a16:creationId xmlns:a16="http://schemas.microsoft.com/office/drawing/2014/main" id="{21740CC6-1A0C-6741-891B-49374A13FED8}"/>
              </a:ext>
            </a:extLst>
          </p:cNvPr>
          <p:cNvSpPr txBox="1">
            <a:spLocks noGrp="1" noChangeArrowheads="1"/>
          </p:cNvSpPr>
          <p:nvPr>
            <p:ph type="ctrTitle"/>
          </p:nvPr>
        </p:nvSpPr>
        <p:spPr>
          <a:xfrm>
            <a:off x="311150" y="260350"/>
            <a:ext cx="8521700" cy="695325"/>
          </a:xfrm>
        </p:spPr>
        <p:txBody>
          <a:bodyPr/>
          <a:lstStyle/>
          <a:p>
            <a:pPr eaLnBrk="1" hangingPunct="1">
              <a:spcBef>
                <a:spcPct val="0"/>
              </a:spcBef>
              <a:spcAft>
                <a:spcPct val="0"/>
              </a:spcAft>
            </a:pPr>
            <a:r>
              <a:rPr lang="zh-CN" altLang="zh-CN" sz="3600">
                <a:latin typeface="Arial" panose="020B0604020202020204" pitchFamily="34" charset="0"/>
                <a:ea typeface="宋体" panose="02010600030101010101" pitchFamily="2" charset="-122"/>
                <a:cs typeface="Arial" panose="020B0604020202020204" pitchFamily="34" charset="0"/>
              </a:rPr>
              <a:t>We make money on every deck</a:t>
            </a:r>
            <a:endParaRPr lang="zh-CN" altLang="zh-CN" sz="3600">
              <a:latin typeface="Arial" panose="020B0604020202020204" pitchFamily="34" charset="0"/>
              <a:cs typeface="Arial" panose="020B0604020202020204" pitchFamily="34" charset="0"/>
            </a:endParaRPr>
          </a:p>
        </p:txBody>
      </p:sp>
      <p:sp>
        <p:nvSpPr>
          <p:cNvPr id="16386" name="Google Shape;99;p19">
            <a:extLst>
              <a:ext uri="{FF2B5EF4-FFF2-40B4-BE49-F238E27FC236}">
                <a16:creationId xmlns:a16="http://schemas.microsoft.com/office/drawing/2014/main" id="{178938EF-1612-8946-8640-B617938F1351}"/>
              </a:ext>
            </a:extLst>
          </p:cNvPr>
          <p:cNvSpPr txBox="1">
            <a:spLocks noGrp="1" noChangeArrowheads="1"/>
          </p:cNvSpPr>
          <p:nvPr>
            <p:ph type="subTitle" idx="1"/>
          </p:nvPr>
        </p:nvSpPr>
        <p:spPr>
          <a:xfrm>
            <a:off x="311150" y="1195388"/>
            <a:ext cx="8521700" cy="3335337"/>
          </a:xfrm>
        </p:spPr>
        <p:txBody>
          <a:bodyPr/>
          <a:lstStyle/>
          <a:p>
            <a:pPr marL="457200" indent="-342900" algn="l" eaLnBrk="1" hangingPunct="1">
              <a:lnSpc>
                <a:spcPct val="150000"/>
              </a:lnSpc>
              <a:spcBef>
                <a:spcPct val="0"/>
              </a:spcBef>
              <a:spcAft>
                <a:spcPct val="0"/>
              </a:spcAft>
              <a:buClr>
                <a:srgbClr val="595959"/>
              </a:buClr>
              <a:buSzPts val="1800"/>
              <a:buFont typeface="Arial" panose="020B0604020202020204" pitchFamily="34" charset="0"/>
              <a:buChar char="●"/>
            </a:pPr>
            <a:r>
              <a:rPr lang="zh-CN" altLang="zh-CN" sz="1800">
                <a:solidFill>
                  <a:srgbClr val="595959"/>
                </a:solidFill>
                <a:latin typeface="Arial" panose="020B0604020202020204" pitchFamily="34" charset="0"/>
                <a:ea typeface="宋体" panose="02010600030101010101" pitchFamily="2" charset="-122"/>
                <a:cs typeface="Arial" panose="020B0604020202020204" pitchFamily="34" charset="0"/>
              </a:rPr>
              <a:t>5% of all capital raised + 1% royalty on business revenue</a:t>
            </a:r>
            <a:endParaRPr lang="zh-CN" altLang="zh-CN" sz="1800">
              <a:solidFill>
                <a:srgbClr val="595959"/>
              </a:solidFill>
              <a:latin typeface="Arial" panose="020B0604020202020204" pitchFamily="34" charset="0"/>
              <a:cs typeface="Arial" panose="020B0604020202020204" pitchFamily="34" charset="0"/>
            </a:endParaRPr>
          </a:p>
          <a:p>
            <a:pPr marL="457200" indent="-342900" algn="l" eaLnBrk="1" hangingPunct="1">
              <a:lnSpc>
                <a:spcPct val="150000"/>
              </a:lnSpc>
              <a:spcBef>
                <a:spcPct val="0"/>
              </a:spcBef>
              <a:spcAft>
                <a:spcPct val="0"/>
              </a:spcAft>
              <a:buClr>
                <a:srgbClr val="595959"/>
              </a:buClr>
              <a:buSzPts val="1800"/>
              <a:buFont typeface="Arial" panose="020B0604020202020204" pitchFamily="34" charset="0"/>
              <a:buChar char="●"/>
            </a:pPr>
            <a:r>
              <a:rPr lang="zh-CN" altLang="zh-CN" sz="1800">
                <a:solidFill>
                  <a:srgbClr val="595959"/>
                </a:solidFill>
                <a:latin typeface="Arial" panose="020B0604020202020204" pitchFamily="34" charset="0"/>
                <a:ea typeface="宋体" panose="02010600030101010101" pitchFamily="2" charset="-122"/>
                <a:cs typeface="Arial" panose="020B0604020202020204" pitchFamily="34" charset="0"/>
              </a:rPr>
              <a:t>That’s $6m in revenue last year alone</a:t>
            </a:r>
            <a:endParaRPr lang="zh-CN" altLang="zh-CN" sz="1800">
              <a:solidFill>
                <a:srgbClr val="595959"/>
              </a:solidFill>
              <a:latin typeface="Arial" panose="020B0604020202020204" pitchFamily="34" charset="0"/>
              <a:cs typeface="Arial" panose="020B0604020202020204" pitchFamily="34" charset="0"/>
            </a:endParaRPr>
          </a:p>
          <a:p>
            <a:pPr marL="457200" indent="-342900" algn="l" eaLnBrk="1" hangingPunct="1">
              <a:lnSpc>
                <a:spcPct val="150000"/>
              </a:lnSpc>
              <a:spcBef>
                <a:spcPct val="0"/>
              </a:spcBef>
              <a:spcAft>
                <a:spcPct val="0"/>
              </a:spcAft>
              <a:buClr>
                <a:srgbClr val="595959"/>
              </a:buClr>
              <a:buSzPts val="1800"/>
              <a:buFont typeface="Arial" panose="020B0604020202020204" pitchFamily="34" charset="0"/>
              <a:buChar char="●"/>
            </a:pPr>
            <a:r>
              <a:rPr lang="zh-CN" altLang="zh-CN" sz="1800">
                <a:solidFill>
                  <a:srgbClr val="595959"/>
                </a:solidFill>
                <a:latin typeface="Arial" panose="020B0604020202020204" pitchFamily="34" charset="0"/>
                <a:ea typeface="宋体" panose="02010600030101010101" pitchFamily="2" charset="-122"/>
                <a:cs typeface="Arial" panose="020B0604020202020204" pitchFamily="34" charset="0"/>
              </a:rPr>
              <a:t>Free to produce new decks, because we don’t do any work, it’s a google slide template</a:t>
            </a:r>
            <a:endParaRPr lang="zh-CN" altLang="zh-CN" sz="1800">
              <a:solidFill>
                <a:srgbClr val="595959"/>
              </a:solidFill>
              <a:latin typeface="Arial" panose="020B0604020202020204" pitchFamily="34" charset="0"/>
              <a:cs typeface="Arial" panose="020B0604020202020204" pitchFamily="34" charset="0"/>
            </a:endParaRPr>
          </a:p>
        </p:txBody>
      </p:sp>
      <p:sp>
        <p:nvSpPr>
          <p:cNvPr id="16387" name="Google Shape;100;p19">
            <a:extLst>
              <a:ext uri="{FF2B5EF4-FFF2-40B4-BE49-F238E27FC236}">
                <a16:creationId xmlns:a16="http://schemas.microsoft.com/office/drawing/2014/main" id="{776F5F2E-582D-494F-975D-40283EA5D6ED}"/>
              </a:ext>
            </a:extLst>
          </p:cNvPr>
          <p:cNvSpPr>
            <a:spLocks noGrp="1" noChangeArrowheads="1"/>
          </p:cNvSpPr>
          <p:nvPr>
            <p:ph type="sldNum" sz="quarter" idx="13"/>
          </p:nvPr>
        </p:nvSpPr>
        <p:spPr>
          <a:noFill/>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7BA7C472-1583-134E-9B73-8099F56492B9}" type="slidenum">
              <a:rPr lang="zh-CN" altLang="zh-CN" sz="1000">
                <a:solidFill>
                  <a:srgbClr val="595959"/>
                </a:solidFill>
              </a:rPr>
              <a:pPr/>
              <a:t>7</a:t>
            </a:fld>
            <a:endParaRPr lang="zh-CN" altLang="zh-CN" sz="1000">
              <a:solidFill>
                <a:srgbClr val="595959"/>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Google Shape;105;p20">
            <a:extLst>
              <a:ext uri="{FF2B5EF4-FFF2-40B4-BE49-F238E27FC236}">
                <a16:creationId xmlns:a16="http://schemas.microsoft.com/office/drawing/2014/main" id="{7DFB2D34-07CB-D44D-83D5-E13832E38E54}"/>
              </a:ext>
            </a:extLst>
          </p:cNvPr>
          <p:cNvSpPr txBox="1">
            <a:spLocks noGrp="1" noChangeArrowheads="1"/>
          </p:cNvSpPr>
          <p:nvPr>
            <p:ph type="ctrTitle"/>
          </p:nvPr>
        </p:nvSpPr>
        <p:spPr>
          <a:xfrm>
            <a:off x="311150" y="260350"/>
            <a:ext cx="8521700" cy="695325"/>
          </a:xfrm>
        </p:spPr>
        <p:txBody>
          <a:bodyPr/>
          <a:lstStyle/>
          <a:p>
            <a:pPr eaLnBrk="1" hangingPunct="1">
              <a:spcBef>
                <a:spcPct val="0"/>
              </a:spcBef>
              <a:spcAft>
                <a:spcPct val="0"/>
              </a:spcAft>
            </a:pPr>
            <a:r>
              <a:rPr lang="zh-CN" altLang="zh-CN" sz="3600">
                <a:latin typeface="Arial" panose="020B0604020202020204" pitchFamily="34" charset="0"/>
                <a:ea typeface="宋体" panose="02010600030101010101" pitchFamily="2" charset="-122"/>
                <a:cs typeface="Arial" panose="020B0604020202020204" pitchFamily="34" charset="0"/>
              </a:rPr>
              <a:t>Future growth</a:t>
            </a:r>
            <a:endParaRPr lang="zh-CN" altLang="zh-CN" sz="3600">
              <a:latin typeface="Arial" panose="020B0604020202020204" pitchFamily="34" charset="0"/>
              <a:cs typeface="Arial" panose="020B0604020202020204" pitchFamily="34" charset="0"/>
            </a:endParaRPr>
          </a:p>
        </p:txBody>
      </p:sp>
      <p:sp>
        <p:nvSpPr>
          <p:cNvPr id="18434" name="Google Shape;106;p20">
            <a:extLst>
              <a:ext uri="{FF2B5EF4-FFF2-40B4-BE49-F238E27FC236}">
                <a16:creationId xmlns:a16="http://schemas.microsoft.com/office/drawing/2014/main" id="{1DA2EFDB-3EF8-8648-8D82-12E5E445DB84}"/>
              </a:ext>
            </a:extLst>
          </p:cNvPr>
          <p:cNvSpPr txBox="1">
            <a:spLocks noGrp="1" noChangeArrowheads="1"/>
          </p:cNvSpPr>
          <p:nvPr>
            <p:ph type="subTitle" idx="1"/>
          </p:nvPr>
        </p:nvSpPr>
        <p:spPr>
          <a:xfrm>
            <a:off x="311150" y="1195388"/>
            <a:ext cx="8521700" cy="3335337"/>
          </a:xfrm>
        </p:spPr>
        <p:txBody>
          <a:bodyPr/>
          <a:lstStyle/>
          <a:p>
            <a:pPr marL="457200" indent="-342900" algn="l" eaLnBrk="1" hangingPunct="1">
              <a:lnSpc>
                <a:spcPct val="150000"/>
              </a:lnSpc>
              <a:spcBef>
                <a:spcPct val="0"/>
              </a:spcBef>
              <a:spcAft>
                <a:spcPct val="0"/>
              </a:spcAft>
              <a:buClr>
                <a:srgbClr val="595959"/>
              </a:buClr>
              <a:buSzPts val="1800"/>
              <a:buFont typeface="Arial" panose="020B0604020202020204" pitchFamily="34" charset="0"/>
              <a:buChar char="●"/>
            </a:pPr>
            <a:r>
              <a:rPr lang="zh-CN" altLang="zh-CN" sz="1800">
                <a:solidFill>
                  <a:srgbClr val="595959"/>
                </a:solidFill>
                <a:latin typeface="Arial" panose="020B0604020202020204" pitchFamily="34" charset="0"/>
                <a:ea typeface="宋体" panose="02010600030101010101" pitchFamily="2" charset="-122"/>
                <a:cs typeface="Arial" panose="020B0604020202020204" pitchFamily="34" charset="0"/>
              </a:rPr>
              <a:t>There are 1000 slide decks made in SF every day</a:t>
            </a:r>
            <a:endParaRPr lang="zh-CN" altLang="zh-CN" sz="1800">
              <a:solidFill>
                <a:srgbClr val="595959"/>
              </a:solidFill>
              <a:latin typeface="Arial" panose="020B0604020202020204" pitchFamily="34" charset="0"/>
              <a:cs typeface="Arial" panose="020B0604020202020204" pitchFamily="34" charset="0"/>
            </a:endParaRPr>
          </a:p>
          <a:p>
            <a:pPr marL="457200" indent="-342900" algn="l" eaLnBrk="1" hangingPunct="1">
              <a:lnSpc>
                <a:spcPct val="150000"/>
              </a:lnSpc>
              <a:spcBef>
                <a:spcPct val="0"/>
              </a:spcBef>
              <a:spcAft>
                <a:spcPct val="0"/>
              </a:spcAft>
              <a:buClr>
                <a:srgbClr val="595959"/>
              </a:buClr>
              <a:buSzPts val="1800"/>
              <a:buFont typeface="Arial" panose="020B0604020202020204" pitchFamily="34" charset="0"/>
              <a:buChar char="●"/>
            </a:pPr>
            <a:r>
              <a:rPr lang="zh-CN" altLang="zh-CN" sz="1800">
                <a:solidFill>
                  <a:srgbClr val="595959"/>
                </a:solidFill>
                <a:latin typeface="Arial" panose="020B0604020202020204" pitchFamily="34" charset="0"/>
                <a:ea typeface="宋体" panose="02010600030101010101" pitchFamily="2" charset="-122"/>
                <a:cs typeface="Arial" panose="020B0604020202020204" pitchFamily="34" charset="0"/>
              </a:rPr>
              <a:t>That’s the first market, but it’s slowed because of how hard decks are to build</a:t>
            </a:r>
            <a:endParaRPr lang="zh-CN" altLang="zh-CN" sz="1800">
              <a:solidFill>
                <a:srgbClr val="595959"/>
              </a:solidFill>
              <a:latin typeface="Arial" panose="020B0604020202020204" pitchFamily="34" charset="0"/>
              <a:cs typeface="Arial" panose="020B0604020202020204" pitchFamily="34" charset="0"/>
            </a:endParaRPr>
          </a:p>
          <a:p>
            <a:pPr marL="457200" indent="-342900" algn="l" eaLnBrk="1" hangingPunct="1">
              <a:lnSpc>
                <a:spcPct val="150000"/>
              </a:lnSpc>
              <a:spcBef>
                <a:spcPct val="0"/>
              </a:spcBef>
              <a:spcAft>
                <a:spcPct val="0"/>
              </a:spcAft>
              <a:buClr>
                <a:srgbClr val="595959"/>
              </a:buClr>
              <a:buSzPts val="1800"/>
              <a:buFont typeface="Arial" panose="020B0604020202020204" pitchFamily="34" charset="0"/>
              <a:buChar char="●"/>
            </a:pPr>
            <a:r>
              <a:rPr lang="zh-CN" altLang="zh-CN" sz="1800">
                <a:solidFill>
                  <a:srgbClr val="595959"/>
                </a:solidFill>
                <a:latin typeface="Arial" panose="020B0604020202020204" pitchFamily="34" charset="0"/>
                <a:ea typeface="宋体" panose="02010600030101010101" pitchFamily="2" charset="-122"/>
                <a:cs typeface="Arial" panose="020B0604020202020204" pitchFamily="34" charset="0"/>
              </a:rPr>
              <a:t>We’re going to make decks bigger, better, and easier, which means more decks</a:t>
            </a:r>
            <a:endParaRPr lang="zh-CN" altLang="zh-CN" sz="1800">
              <a:solidFill>
                <a:srgbClr val="595959"/>
              </a:solidFill>
              <a:latin typeface="Arial" panose="020B0604020202020204" pitchFamily="34" charset="0"/>
              <a:cs typeface="Arial" panose="020B0604020202020204" pitchFamily="34" charset="0"/>
            </a:endParaRPr>
          </a:p>
        </p:txBody>
      </p:sp>
      <p:sp>
        <p:nvSpPr>
          <p:cNvPr id="18435" name="Google Shape;107;p20">
            <a:extLst>
              <a:ext uri="{FF2B5EF4-FFF2-40B4-BE49-F238E27FC236}">
                <a16:creationId xmlns:a16="http://schemas.microsoft.com/office/drawing/2014/main" id="{D02721F0-9C0E-FD43-8274-2F5948F5D5E7}"/>
              </a:ext>
            </a:extLst>
          </p:cNvPr>
          <p:cNvSpPr>
            <a:spLocks noGrp="1" noChangeArrowheads="1"/>
          </p:cNvSpPr>
          <p:nvPr>
            <p:ph type="sldNum" sz="quarter" idx="13"/>
          </p:nvPr>
        </p:nvSpPr>
        <p:spPr>
          <a:noFill/>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A4D38D99-4152-D844-AFBB-E83FA7AFB3D5}" type="slidenum">
              <a:rPr lang="zh-CN" altLang="zh-CN" sz="1000">
                <a:solidFill>
                  <a:srgbClr val="595959"/>
                </a:solidFill>
              </a:rPr>
              <a:pPr/>
              <a:t>8</a:t>
            </a:fld>
            <a:endParaRPr lang="zh-CN" altLang="zh-CN" sz="1000">
              <a:solidFill>
                <a:srgbClr val="59595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Google Shape;112;p21">
            <a:extLst>
              <a:ext uri="{FF2B5EF4-FFF2-40B4-BE49-F238E27FC236}">
                <a16:creationId xmlns:a16="http://schemas.microsoft.com/office/drawing/2014/main" id="{8D0696DF-1397-3948-907E-AA1A5B918DC5}"/>
              </a:ext>
            </a:extLst>
          </p:cNvPr>
          <p:cNvSpPr txBox="1">
            <a:spLocks noGrp="1" noChangeArrowheads="1"/>
          </p:cNvSpPr>
          <p:nvPr>
            <p:ph type="ctrTitle"/>
          </p:nvPr>
        </p:nvSpPr>
        <p:spPr>
          <a:xfrm>
            <a:off x="311150" y="260350"/>
            <a:ext cx="8521700" cy="695325"/>
          </a:xfrm>
        </p:spPr>
        <p:txBody>
          <a:bodyPr/>
          <a:lstStyle/>
          <a:p>
            <a:pPr eaLnBrk="1" hangingPunct="1">
              <a:spcBef>
                <a:spcPct val="0"/>
              </a:spcBef>
              <a:spcAft>
                <a:spcPct val="0"/>
              </a:spcAft>
            </a:pPr>
            <a:r>
              <a:rPr lang="zh-CN" altLang="zh-CN" sz="3600">
                <a:latin typeface="Arial" panose="020B0604020202020204" pitchFamily="34" charset="0"/>
                <a:ea typeface="宋体" panose="02010600030101010101" pitchFamily="2" charset="-122"/>
                <a:cs typeface="Arial" panose="020B0604020202020204" pitchFamily="34" charset="0"/>
              </a:rPr>
              <a:t>Team</a:t>
            </a:r>
            <a:endParaRPr lang="zh-CN" altLang="zh-CN" sz="3600">
              <a:latin typeface="Arial" panose="020B0604020202020204" pitchFamily="34" charset="0"/>
              <a:cs typeface="Arial" panose="020B0604020202020204" pitchFamily="34" charset="0"/>
            </a:endParaRPr>
          </a:p>
        </p:txBody>
      </p:sp>
      <p:pic>
        <p:nvPicPr>
          <p:cNvPr id="20482" name="Google Shape;113;p21">
            <a:extLst>
              <a:ext uri="{FF2B5EF4-FFF2-40B4-BE49-F238E27FC236}">
                <a16:creationId xmlns:a16="http://schemas.microsoft.com/office/drawing/2014/main" id="{DA07D2ED-AB25-464D-8F95-C43BE0B7AD10}"/>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0125" y="1100138"/>
            <a:ext cx="2063750" cy="277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3" name="Google Shape;114;p21">
            <a:extLst>
              <a:ext uri="{FF2B5EF4-FFF2-40B4-BE49-F238E27FC236}">
                <a16:creationId xmlns:a16="http://schemas.microsoft.com/office/drawing/2014/main" id="{4297C1C5-5BC7-3847-8D5C-2B577B3BEE98}"/>
              </a:ext>
            </a:extLst>
          </p:cNvPr>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4863" y="1100138"/>
            <a:ext cx="1150937" cy="277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 name="Google Shape;115;p21">
            <a:extLst>
              <a:ext uri="{FF2B5EF4-FFF2-40B4-BE49-F238E27FC236}">
                <a16:creationId xmlns:a16="http://schemas.microsoft.com/office/drawing/2014/main" id="{2C3A7F8D-E5F7-7349-A309-9DA0CEE429D0}"/>
              </a:ext>
            </a:extLst>
          </p:cNvPr>
          <p:cNvPicPr preferRelativeResize="0">
            <a:picLocks noChangeAspect="1" noChangeArrowheads="1"/>
          </p:cNvPicPr>
          <p:nvPr/>
        </p:nvPicPr>
        <p:blipFill>
          <a:blip r:embed="rId5">
            <a:extLst>
              <a:ext uri="{28A0092B-C50C-407E-A947-70E740481C1C}">
                <a14:useLocalDpi xmlns:a14="http://schemas.microsoft.com/office/drawing/2010/main" val="0"/>
              </a:ext>
            </a:extLst>
          </a:blip>
          <a:srcRect l="31889" r="43156" b="-6860"/>
          <a:stretch>
            <a:fillRect/>
          </a:stretch>
        </p:blipFill>
        <p:spPr bwMode="auto">
          <a:xfrm>
            <a:off x="838200" y="889000"/>
            <a:ext cx="1150938" cy="298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5" name="Google Shape;116;p21">
            <a:extLst>
              <a:ext uri="{FF2B5EF4-FFF2-40B4-BE49-F238E27FC236}">
                <a16:creationId xmlns:a16="http://schemas.microsoft.com/office/drawing/2014/main" id="{7DBF7AEA-1419-0643-857A-C0FBB4A659B3}"/>
              </a:ext>
            </a:extLst>
          </p:cNvPr>
          <p:cNvSpPr txBox="1">
            <a:spLocks noChangeArrowheads="1"/>
          </p:cNvSpPr>
          <p:nvPr/>
        </p:nvSpPr>
        <p:spPr bwMode="auto">
          <a:xfrm>
            <a:off x="892175" y="4167188"/>
            <a:ext cx="1150938"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zh-CN" altLang="zh-CN"/>
              <a:t>CTO with lots of experience</a:t>
            </a:r>
          </a:p>
        </p:txBody>
      </p:sp>
      <p:sp>
        <p:nvSpPr>
          <p:cNvPr id="20486" name="Google Shape;117;p21">
            <a:extLst>
              <a:ext uri="{FF2B5EF4-FFF2-40B4-BE49-F238E27FC236}">
                <a16:creationId xmlns:a16="http://schemas.microsoft.com/office/drawing/2014/main" id="{21CC0E8B-0C0C-264B-8D47-FECABC93A1D9}"/>
              </a:ext>
            </a:extLst>
          </p:cNvPr>
          <p:cNvSpPr txBox="1">
            <a:spLocks noChangeArrowheads="1"/>
          </p:cNvSpPr>
          <p:nvPr/>
        </p:nvSpPr>
        <p:spPr bwMode="auto">
          <a:xfrm>
            <a:off x="4098925" y="4127500"/>
            <a:ext cx="120491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zh-CN" altLang="zh-CN"/>
              <a:t>CEO who knows how to pitch</a:t>
            </a:r>
          </a:p>
        </p:txBody>
      </p:sp>
      <p:sp>
        <p:nvSpPr>
          <p:cNvPr id="20487" name="Google Shape;118;p21">
            <a:extLst>
              <a:ext uri="{FF2B5EF4-FFF2-40B4-BE49-F238E27FC236}">
                <a16:creationId xmlns:a16="http://schemas.microsoft.com/office/drawing/2014/main" id="{A45A62DF-7185-7749-A0B6-79B45C890641}"/>
              </a:ext>
            </a:extLst>
          </p:cNvPr>
          <p:cNvSpPr txBox="1">
            <a:spLocks noChangeArrowheads="1"/>
          </p:cNvSpPr>
          <p:nvPr/>
        </p:nvSpPr>
        <p:spPr bwMode="auto">
          <a:xfrm>
            <a:off x="7391400" y="4127500"/>
            <a:ext cx="8763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zh-CN" altLang="zh-CN"/>
              <a:t>VP eng who does not sleep</a:t>
            </a:r>
          </a:p>
        </p:txBody>
      </p:sp>
      <p:sp>
        <p:nvSpPr>
          <p:cNvPr id="20488" name="Google Shape;119;p21">
            <a:extLst>
              <a:ext uri="{FF2B5EF4-FFF2-40B4-BE49-F238E27FC236}">
                <a16:creationId xmlns:a16="http://schemas.microsoft.com/office/drawing/2014/main" id="{D269B64A-85F3-9F40-BBF2-A65771A04EAD}"/>
              </a:ext>
            </a:extLst>
          </p:cNvPr>
          <p:cNvSpPr>
            <a:spLocks noGrp="1" noChangeArrowheads="1"/>
          </p:cNvSpPr>
          <p:nvPr>
            <p:ph type="sldNum" sz="quarter" idx="13"/>
          </p:nvPr>
        </p:nvSpPr>
        <p:spPr>
          <a:noFill/>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4A6123C1-3332-F648-BB93-FF8499773F87}" type="slidenum">
              <a:rPr lang="zh-CN" altLang="zh-CN" sz="1000">
                <a:solidFill>
                  <a:srgbClr val="595959"/>
                </a:solidFill>
              </a:rPr>
              <a:pPr/>
              <a:t>9</a:t>
            </a:fld>
            <a:endParaRPr lang="zh-CN" altLang="zh-CN" sz="1000">
              <a:solidFill>
                <a:srgbClr val="595959"/>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710</Words>
  <Application>Microsoft Macintosh PowerPoint</Application>
  <PresentationFormat>全屏显示(16:9)</PresentationFormat>
  <Paragraphs>62</Paragraphs>
  <Slides>10</Slides>
  <Notes>10</Notes>
  <HiddenSlides>0</HiddenSlides>
  <MMClips>0</MMClips>
  <ScaleCrop>false</ScaleCrop>
  <HeadingPairs>
    <vt:vector size="6" baseType="variant">
      <vt:variant>
        <vt:lpstr>已用的字体</vt:lpstr>
      </vt:variant>
      <vt:variant>
        <vt:i4>1</vt:i4>
      </vt:variant>
      <vt:variant>
        <vt:lpstr>主题</vt:lpstr>
      </vt:variant>
      <vt:variant>
        <vt:i4>1</vt:i4>
      </vt:variant>
      <vt:variant>
        <vt:lpstr>幻灯片标题</vt:lpstr>
      </vt:variant>
      <vt:variant>
        <vt:i4>10</vt:i4>
      </vt:variant>
    </vt:vector>
  </HeadingPairs>
  <TitlesOfParts>
    <vt:vector size="12" baseType="lpstr">
      <vt:lpstr>Arial</vt:lpstr>
      <vt:lpstr>Simple Light</vt:lpstr>
      <vt:lpstr>YC startup, Inc.</vt:lpstr>
      <vt:lpstr>Founders build bad seed decks</vt:lpstr>
      <vt:lpstr>Our template solves this problem</vt:lpstr>
      <vt:lpstr>All the companies are using us</vt:lpstr>
      <vt:lpstr>Money raised thanks to our decks</vt:lpstr>
      <vt:lpstr>Our decks work because of science</vt:lpstr>
      <vt:lpstr>We make money on every deck</vt:lpstr>
      <vt:lpstr>Future growth</vt:lpstr>
      <vt:lpstr>Team</vt:lpstr>
      <vt:lpstr>What we need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YC startup, Inc.</dc:title>
  <cp:lastModifiedBy>604575958@qq.com</cp:lastModifiedBy>
  <cp:revision>1</cp:revision>
  <dcterms:modified xsi:type="dcterms:W3CDTF">2019-09-27T02:56:10Z</dcterms:modified>
</cp:coreProperties>
</file>