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02FBEB-C426-A575-D869-1F82414B2229}" v="197" dt="2023-08-03T02:53:34.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tariqul@ukm.edu.my" TargetMode="External"/><Relationship Id="rId7" Type="http://schemas.openxmlformats.org/officeDocument/2006/relationships/hyperlink" Target="mailto:l.a.said@ieee.org" TargetMode="External"/><Relationship Id="rId2" Type="http://schemas.openxmlformats.org/officeDocument/2006/relationships/hyperlink" Target="mailto:amranhossain38@gmail.com" TargetMode="External"/><Relationship Id="rId1" Type="http://schemas.openxmlformats.org/officeDocument/2006/relationships/slideLayout" Target="../slideLayouts/slideLayout2.xml"/><Relationship Id="rId6" Type="http://schemas.openxmlformats.org/officeDocument/2006/relationships/hyperlink" Target="mailto:ottom.ma@yu.edu.jo" TargetMode="External"/><Relationship Id="rId5" Type="http://schemas.openxmlformats.org/officeDocument/2006/relationships/hyperlink" Target="mailto:shazhanguo@126.com" TargetMode="External"/><Relationship Id="rId4" Type="http://schemas.openxmlformats.org/officeDocument/2006/relationships/hyperlink" Target="mailto:ali.almut@ku.edu.k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art of brain">
            <a:extLst>
              <a:ext uri="{FF2B5EF4-FFF2-40B4-BE49-F238E27FC236}">
                <a16:creationId xmlns:a16="http://schemas.microsoft.com/office/drawing/2014/main" id="{790DF7E5-B665-CF0B-83AF-71C1AFED3108}"/>
              </a:ext>
            </a:extLst>
          </p:cNvPr>
          <p:cNvPicPr>
            <a:picLocks noChangeAspect="1"/>
          </p:cNvPicPr>
          <p:nvPr/>
        </p:nvPicPr>
        <p:blipFill rotWithShape="1">
          <a:blip r:embed="rId2"/>
          <a:srcRect l="10434" r="21984" b="4948"/>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3700" b="1">
                <a:solidFill>
                  <a:schemeClr val="bg1"/>
                </a:solidFill>
                <a:latin typeface="Times New Roman"/>
                <a:cs typeface="Times New Roman"/>
              </a:rPr>
              <a:t>Brain Tumor Detection using Deep Learning Technique(ResNet)</a:t>
            </a:r>
            <a:endParaRPr lang="en-US" sz="3700">
              <a:solidFill>
                <a:schemeClr val="bg1"/>
              </a:solidFill>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lnSpcReduction="10000"/>
          </a:bodyPr>
          <a:lstStyle/>
          <a:p>
            <a:pPr algn="l"/>
            <a:r>
              <a:rPr lang="en-US" sz="1400" dirty="0" err="1">
                <a:solidFill>
                  <a:schemeClr val="bg1"/>
                </a:solidFill>
                <a:cs typeface="Calibri"/>
              </a:rPr>
              <a:t>Name:Tulasi</a:t>
            </a:r>
            <a:r>
              <a:rPr lang="en-US" sz="1400" dirty="0">
                <a:solidFill>
                  <a:schemeClr val="bg1"/>
                </a:solidFill>
                <a:cs typeface="Calibri"/>
              </a:rPr>
              <a:t> </a:t>
            </a:r>
            <a:r>
              <a:rPr lang="en-US" sz="1400" dirty="0" err="1">
                <a:solidFill>
                  <a:schemeClr val="bg1"/>
                </a:solidFill>
                <a:cs typeface="Calibri"/>
              </a:rPr>
              <a:t>Yannam</a:t>
            </a:r>
            <a:endParaRPr lang="en-US" sz="1400">
              <a:solidFill>
                <a:schemeClr val="bg1"/>
              </a:solidFill>
              <a:cs typeface="Calibri"/>
            </a:endParaRPr>
          </a:p>
          <a:p>
            <a:pPr algn="l"/>
            <a:r>
              <a:rPr lang="en-US" sz="1400" dirty="0">
                <a:solidFill>
                  <a:schemeClr val="bg1"/>
                </a:solidFill>
                <a:cs typeface="Calibri"/>
              </a:rPr>
              <a:t>Id:700746607</a:t>
            </a:r>
          </a:p>
          <a:p>
            <a:pPr algn="l"/>
            <a:r>
              <a:rPr lang="en-US" sz="1400">
                <a:solidFill>
                  <a:schemeClr val="bg1"/>
                </a:solidFill>
                <a:cs typeface="Calibri"/>
              </a:rPr>
              <a:t>Video hyperlink:</a:t>
            </a:r>
            <a:r>
              <a:rPr lang="en-US" sz="1400" dirty="0">
                <a:solidFill>
                  <a:schemeClr val="bg1"/>
                </a:solidFill>
                <a:ea typeface="+mn-lt"/>
                <a:cs typeface="+mn-lt"/>
                <a:hlinkClick r:id="">
                  <a:extLst>
                    <a:ext uri="{A12FA001-AC4F-418D-AE19-62706E023703}">
                      <ahyp:hlinkClr xmlns:ahyp="http://schemas.microsoft.com/office/drawing/2018/hyperlinkcolor" val="tx"/>
                    </a:ext>
                  </a:extLst>
                </a:hlinkClick>
              </a:rPr>
              <a:t>http</a:t>
            </a:r>
            <a:r>
              <a:rPr lang="en-US" sz="1400" b="1" dirty="0">
                <a:solidFill>
                  <a:schemeClr val="bg1"/>
                </a:solidFill>
                <a:ea typeface="+mn-lt"/>
                <a:cs typeface="+mn-lt"/>
                <a:hlinkClick r:id="">
                  <a:extLst>
                    <a:ext uri="{A12FA001-AC4F-418D-AE19-62706E023703}">
                      <ahyp:hlinkClr xmlns:ahyp="http://schemas.microsoft.com/office/drawing/2018/hyperlinkcolor" val="tx"/>
                    </a:ext>
                  </a:extLst>
                </a:hlinkClick>
              </a:rPr>
              <a:t>s</a:t>
            </a:r>
            <a:r>
              <a:rPr lang="en-US" sz="1400" dirty="0">
                <a:solidFill>
                  <a:schemeClr val="bg1"/>
                </a:solidFill>
                <a:ea typeface="+mn-lt"/>
                <a:cs typeface="+mn-lt"/>
                <a:hlinkClick r:id="">
                  <a:extLst>
                    <a:ext uri="{A12FA001-AC4F-418D-AE19-62706E023703}">
                      <ahyp:hlinkClr xmlns:ahyp="http://schemas.microsoft.com/office/drawing/2018/hyperlinkcolor" val="tx"/>
                    </a:ext>
                  </a:extLst>
                </a:hlinkClick>
              </a:rPr>
              <a:t>://drive.google.com/drive/u/1/my-drive</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6F8E-1335-9274-E5EF-E71CF451437A}"/>
              </a:ext>
            </a:extLst>
          </p:cNvPr>
          <p:cNvSpPr>
            <a:spLocks noGrp="1"/>
          </p:cNvSpPr>
          <p:nvPr>
            <p:ph type="title"/>
          </p:nvPr>
        </p:nvSpPr>
        <p:spPr/>
        <p:txBody>
          <a:bodyPr/>
          <a:lstStyle/>
          <a:p>
            <a:r>
              <a:rPr lang="en-US" sz="2800" dirty="0">
                <a:latin typeface="Times New Roman"/>
                <a:cs typeface="Times New Roman"/>
              </a:rPr>
              <a:t>Epochs                                              Model Summary</a:t>
            </a:r>
            <a:endParaRPr lang="en-US" dirty="0"/>
          </a:p>
          <a:p>
            <a:r>
              <a:rPr lang="en-US" sz="2800" dirty="0">
                <a:latin typeface="Times New Roman"/>
                <a:cs typeface="Times New Roman"/>
              </a:rPr>
              <a:t>                                                           </a:t>
            </a:r>
            <a:endParaRPr lang="en-US" dirty="0">
              <a:cs typeface="Calibri Light"/>
            </a:endParaRPr>
          </a:p>
        </p:txBody>
      </p:sp>
      <p:pic>
        <p:nvPicPr>
          <p:cNvPr id="4" name="Picture 4" descr="A screenshot of a computer program&#10;&#10;Description automatically generated">
            <a:extLst>
              <a:ext uri="{FF2B5EF4-FFF2-40B4-BE49-F238E27FC236}">
                <a16:creationId xmlns:a16="http://schemas.microsoft.com/office/drawing/2014/main" id="{0EF20A95-FB48-46D9-8394-1D218ABA7127}"/>
              </a:ext>
            </a:extLst>
          </p:cNvPr>
          <p:cNvPicPr>
            <a:picLocks noGrp="1" noChangeAspect="1"/>
          </p:cNvPicPr>
          <p:nvPr>
            <p:ph idx="1"/>
          </p:nvPr>
        </p:nvPicPr>
        <p:blipFill>
          <a:blip r:embed="rId2"/>
          <a:stretch>
            <a:fillRect/>
          </a:stretch>
        </p:blipFill>
        <p:spPr>
          <a:xfrm>
            <a:off x="6596501" y="1825625"/>
            <a:ext cx="5116461" cy="4351338"/>
          </a:xfrm>
        </p:spPr>
      </p:pic>
      <p:pic>
        <p:nvPicPr>
          <p:cNvPr id="6" name="Picture 6" descr="A screenshot of a computer&#10;&#10;Description automatically generated">
            <a:extLst>
              <a:ext uri="{FF2B5EF4-FFF2-40B4-BE49-F238E27FC236}">
                <a16:creationId xmlns:a16="http://schemas.microsoft.com/office/drawing/2014/main" id="{1EC9E21E-AC01-88DC-C1A7-96CD6E12BFB8}"/>
              </a:ext>
            </a:extLst>
          </p:cNvPr>
          <p:cNvPicPr>
            <a:picLocks noChangeAspect="1"/>
          </p:cNvPicPr>
          <p:nvPr/>
        </p:nvPicPr>
        <p:blipFill>
          <a:blip r:embed="rId3"/>
          <a:stretch>
            <a:fillRect/>
          </a:stretch>
        </p:blipFill>
        <p:spPr>
          <a:xfrm>
            <a:off x="1332964" y="1908509"/>
            <a:ext cx="4395989" cy="4414729"/>
          </a:xfrm>
          <a:prstGeom prst="rect">
            <a:avLst/>
          </a:prstGeom>
        </p:spPr>
      </p:pic>
    </p:spTree>
    <p:extLst>
      <p:ext uri="{BB962C8B-B14F-4D97-AF65-F5344CB8AC3E}">
        <p14:creationId xmlns:p14="http://schemas.microsoft.com/office/powerpoint/2010/main" val="275994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53EB-F335-A899-C650-9E0817EC1B88}"/>
              </a:ext>
            </a:extLst>
          </p:cNvPr>
          <p:cNvSpPr>
            <a:spLocks noGrp="1"/>
          </p:cNvSpPr>
          <p:nvPr>
            <p:ph type="title"/>
          </p:nvPr>
        </p:nvSpPr>
        <p:spPr/>
        <p:txBody>
          <a:bodyPr/>
          <a:lstStyle/>
          <a:p>
            <a:r>
              <a:rPr lang="en-US" sz="2800" dirty="0">
                <a:latin typeface="Times New Roman"/>
                <a:cs typeface="Times New Roman"/>
              </a:rPr>
              <a:t>Accuracy</a:t>
            </a:r>
            <a:endParaRPr lang="en-US" dirty="0"/>
          </a:p>
        </p:txBody>
      </p:sp>
      <p:pic>
        <p:nvPicPr>
          <p:cNvPr id="4" name="Picture 4">
            <a:extLst>
              <a:ext uri="{FF2B5EF4-FFF2-40B4-BE49-F238E27FC236}">
                <a16:creationId xmlns:a16="http://schemas.microsoft.com/office/drawing/2014/main" id="{6E209DBC-7EC9-16F9-60D7-5E2CED9E609F}"/>
              </a:ext>
            </a:extLst>
          </p:cNvPr>
          <p:cNvPicPr>
            <a:picLocks noGrp="1" noChangeAspect="1"/>
          </p:cNvPicPr>
          <p:nvPr>
            <p:ph idx="1"/>
          </p:nvPr>
        </p:nvPicPr>
        <p:blipFill>
          <a:blip r:embed="rId2"/>
          <a:stretch>
            <a:fillRect/>
          </a:stretch>
        </p:blipFill>
        <p:spPr>
          <a:xfrm>
            <a:off x="454449" y="979253"/>
            <a:ext cx="4714875" cy="1171575"/>
          </a:xfrm>
        </p:spPr>
      </p:pic>
      <p:pic>
        <p:nvPicPr>
          <p:cNvPr id="6" name="Picture 6" descr="A close-up of a brain&#10;&#10;Description automatically generated">
            <a:extLst>
              <a:ext uri="{FF2B5EF4-FFF2-40B4-BE49-F238E27FC236}">
                <a16:creationId xmlns:a16="http://schemas.microsoft.com/office/drawing/2014/main" id="{4E4FB9CA-D6DF-5ED6-EDFC-614CC4E44A66}"/>
              </a:ext>
            </a:extLst>
          </p:cNvPr>
          <p:cNvPicPr>
            <a:picLocks noChangeAspect="1"/>
          </p:cNvPicPr>
          <p:nvPr/>
        </p:nvPicPr>
        <p:blipFill>
          <a:blip r:embed="rId3"/>
          <a:stretch>
            <a:fillRect/>
          </a:stretch>
        </p:blipFill>
        <p:spPr>
          <a:xfrm>
            <a:off x="120203" y="2877929"/>
            <a:ext cx="10771030" cy="2851522"/>
          </a:xfrm>
          <a:prstGeom prst="rect">
            <a:avLst/>
          </a:prstGeom>
        </p:spPr>
      </p:pic>
    </p:spTree>
    <p:extLst>
      <p:ext uri="{BB962C8B-B14F-4D97-AF65-F5344CB8AC3E}">
        <p14:creationId xmlns:p14="http://schemas.microsoft.com/office/powerpoint/2010/main" val="56039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9874-8F5C-0B30-CEB9-FA1BA15BCC70}"/>
              </a:ext>
            </a:extLst>
          </p:cNvPr>
          <p:cNvSpPr>
            <a:spLocks noGrp="1"/>
          </p:cNvSpPr>
          <p:nvPr>
            <p:ph type="title"/>
          </p:nvPr>
        </p:nvSpPr>
        <p:spPr/>
        <p:txBody>
          <a:bodyPr/>
          <a:lstStyle/>
          <a:p>
            <a:r>
              <a:rPr lang="en-US" sz="3400" b="1" dirty="0">
                <a:latin typeface="Times New Roman"/>
                <a:cs typeface="Times New Roman"/>
              </a:rPr>
              <a:t>References</a:t>
            </a:r>
            <a:endParaRPr lang="en-US" dirty="0"/>
          </a:p>
        </p:txBody>
      </p:sp>
      <p:sp>
        <p:nvSpPr>
          <p:cNvPr id="3" name="Content Placeholder 2">
            <a:extLst>
              <a:ext uri="{FF2B5EF4-FFF2-40B4-BE49-F238E27FC236}">
                <a16:creationId xmlns:a16="http://schemas.microsoft.com/office/drawing/2014/main" id="{5E7DB44D-6C2F-567B-6A04-BF7600DE56A4}"/>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sz="1700" dirty="0">
                <a:ea typeface="+mn-lt"/>
                <a:cs typeface="+mn-lt"/>
              </a:rPr>
              <a:t>•</a:t>
            </a:r>
            <a:r>
              <a:rPr lang="en-US" sz="1700" b="1" dirty="0">
                <a:cs typeface="Calibri"/>
              </a:rPr>
              <a:t>AMRAN HOSSAIN 1 , (Member, IEEE), MOHAMMAD TARIQUL ISLAM 1 , (Senior Member, IEEE), MOHAMMAD SHAHIDUL ISLAM 1 , (Graduate Student Member, IEEE), MUHAMMAD E. H. CHOWDHURY 2 , (Senior Member, IEEE), ALI F. ALMUTAIRI 3 , (Senior Member, IEEE), QUTAIBA A. RAZOUQI3 , (Member, IEEE), AND NORBAHIAH MISRAN 1 , (Senior Member, IEEE) 1Department of Electrical, Electronic and Systems Engineering, Faculty of Engineering and Built Environment, Universiti </a:t>
            </a:r>
            <a:r>
              <a:rPr lang="en-US" sz="1700" b="1" err="1">
                <a:cs typeface="Calibri"/>
              </a:rPr>
              <a:t>Kebangsaan</a:t>
            </a:r>
            <a:r>
              <a:rPr lang="en-US" sz="1700" b="1" dirty="0">
                <a:cs typeface="Calibri"/>
              </a:rPr>
              <a:t> Malaysia, Bangi 43600, Malaysia 2Department of Electrical Engineering, Qatar University, Doha, Qatar 3Electrical Engineering Department, Kuwait University, Kuwait City 13060, Kuwait Corresponding authors: Amran Hossain (</a:t>
            </a:r>
            <a:r>
              <a:rPr lang="en-US" sz="1700" b="1" dirty="0">
                <a:cs typeface="Calibri"/>
                <a:hlinkClick r:id="rId2">
                  <a:extLst>
                    <a:ext uri="{A12FA001-AC4F-418D-AE19-62706E023703}">
                      <ahyp:hlinkClr xmlns:ahyp="http://schemas.microsoft.com/office/drawing/2018/hyperlinkcolor" val="tx"/>
                    </a:ext>
                  </a:extLst>
                </a:hlinkClick>
              </a:rPr>
              <a:t>amranhossain38@gmail.com</a:t>
            </a:r>
            <a:r>
              <a:rPr lang="en-US" sz="1700" b="1" dirty="0">
                <a:cs typeface="Calibri"/>
              </a:rPr>
              <a:t>), Mohammad Tariqul Islam (</a:t>
            </a:r>
            <a:r>
              <a:rPr lang="en-US" sz="1700" b="1" dirty="0">
                <a:cs typeface="Calibri"/>
                <a:hlinkClick r:id="rId3">
                  <a:extLst>
                    <a:ext uri="{A12FA001-AC4F-418D-AE19-62706E023703}">
                      <ahyp:hlinkClr xmlns:ahyp="http://schemas.microsoft.com/office/drawing/2018/hyperlinkcolor" val="tx"/>
                    </a:ext>
                  </a:extLst>
                </a:hlinkClick>
              </a:rPr>
              <a:t>tariqul@ukm.edu.my</a:t>
            </a:r>
            <a:r>
              <a:rPr lang="en-US" sz="1700" b="1" dirty="0">
                <a:cs typeface="Calibri"/>
              </a:rPr>
              <a:t>), and Ali F. Almutairi (</a:t>
            </a:r>
            <a:r>
              <a:rPr lang="en-US" sz="1700" b="1" dirty="0">
                <a:cs typeface="Calibri"/>
                <a:hlinkClick r:id="rId4">
                  <a:extLst>
                    <a:ext uri="{A12FA001-AC4F-418D-AE19-62706E023703}">
                      <ahyp:hlinkClr xmlns:ahyp="http://schemas.microsoft.com/office/drawing/2018/hyperlinkcolor" val="tx"/>
                    </a:ext>
                  </a:extLst>
                </a:hlinkClick>
              </a:rPr>
              <a:t>ali.almut@ku.edu.kw</a:t>
            </a:r>
            <a:r>
              <a:rPr lang="en-US" sz="1700" b="1" dirty="0">
                <a:cs typeface="Calibri"/>
              </a:rPr>
              <a:t>)</a:t>
            </a:r>
            <a:endParaRPr lang="en-US" b="1">
              <a:cs typeface="Calibri" panose="020F0502020204030204"/>
            </a:endParaRPr>
          </a:p>
          <a:p>
            <a:pPr marL="0" indent="0">
              <a:buNone/>
            </a:pPr>
            <a:r>
              <a:rPr lang="en-US" sz="1700" b="1" dirty="0">
                <a:ea typeface="+mn-lt"/>
                <a:cs typeface="+mn-lt"/>
              </a:rPr>
              <a:t>•</a:t>
            </a:r>
            <a:r>
              <a:rPr lang="en-US" sz="1700" b="1" dirty="0">
                <a:cs typeface="Calibri"/>
              </a:rPr>
              <a:t>MING LI 1 , LISHAN KUANG 2 , SHUHUA XU 2 , AND ZHANGUO SHA 2 1Department of Nuclear Medicine, Rizhao People’s Hospital, Rizhao 276826, China 2Department of Radiology, Rizhao People’s Hospital, Rizhao 276826, China Corresponding author: </a:t>
            </a:r>
            <a:r>
              <a:rPr lang="en-US" sz="1700" b="1" err="1">
                <a:cs typeface="Calibri"/>
              </a:rPr>
              <a:t>Zhanguo</a:t>
            </a:r>
            <a:r>
              <a:rPr lang="en-US" sz="1700" b="1" dirty="0">
                <a:cs typeface="Calibri"/>
              </a:rPr>
              <a:t> Sha (</a:t>
            </a:r>
            <a:r>
              <a:rPr lang="en-US" sz="1700" b="1" dirty="0">
                <a:cs typeface="Calibri"/>
                <a:hlinkClick r:id="rId5">
                  <a:extLst>
                    <a:ext uri="{A12FA001-AC4F-418D-AE19-62706E023703}">
                      <ahyp:hlinkClr xmlns:ahyp="http://schemas.microsoft.com/office/drawing/2018/hyperlinkcolor" val="tx"/>
                    </a:ext>
                  </a:extLst>
                </a:hlinkClick>
              </a:rPr>
              <a:t>shazhanguo@126.com</a:t>
            </a:r>
            <a:r>
              <a:rPr lang="en-US" sz="1700" b="1" dirty="0">
                <a:cs typeface="Calibri"/>
              </a:rPr>
              <a:t>).</a:t>
            </a:r>
            <a:endParaRPr lang="en-US" b="1">
              <a:cs typeface="Calibri" panose="020F0502020204030204"/>
            </a:endParaRPr>
          </a:p>
          <a:p>
            <a:pPr marL="0" indent="0">
              <a:buNone/>
            </a:pPr>
            <a:r>
              <a:rPr lang="en-US" sz="1700" b="1" dirty="0">
                <a:ea typeface="+mn-lt"/>
                <a:cs typeface="+mn-lt"/>
              </a:rPr>
              <a:t>•</a:t>
            </a:r>
            <a:r>
              <a:rPr lang="en-US" sz="1700" b="1" dirty="0">
                <a:cs typeface="Calibri"/>
              </a:rPr>
              <a:t>MOHAMMAD ASHRAF OTTOM 1,2, HANIF ABDUL RAHMAN 2,3, AND IVO D. DINOV 2 1Department of Information Systems, Yarmouk University, Irbid 21163, Jordan 2Statistics Online Computational Resource, Departments of Health Behavior and Biological Sciences and Computational Medicine and Bioinformatics, University of Michigan, Ann Arbor, MI 48109, USA 3PAPRSB Institute of Health Sciences, Universiti Brunei Darussalam, Gadong BE1410, Brunei Darussalam CORRESPONDING AUTHOR: MOHAMMAD ASHRAF OTTOM (</a:t>
            </a:r>
            <a:r>
              <a:rPr lang="en-US" sz="1700" b="1" dirty="0">
                <a:cs typeface="Calibri"/>
                <a:hlinkClick r:id="rId6">
                  <a:extLst>
                    <a:ext uri="{A12FA001-AC4F-418D-AE19-62706E023703}">
                      <ahyp:hlinkClr xmlns:ahyp="http://schemas.microsoft.com/office/drawing/2018/hyperlinkcolor" val="tx"/>
                    </a:ext>
                  </a:extLst>
                </a:hlinkClick>
              </a:rPr>
              <a:t>ottom.ma@yu.edu.jo</a:t>
            </a:r>
            <a:r>
              <a:rPr lang="en-US" sz="1700" b="1" dirty="0">
                <a:cs typeface="Calibri"/>
              </a:rPr>
              <a:t>)</a:t>
            </a:r>
            <a:endParaRPr lang="en-US" b="1">
              <a:cs typeface="Calibri" panose="020F0502020204030204"/>
            </a:endParaRPr>
          </a:p>
          <a:p>
            <a:pPr marL="0" indent="0">
              <a:buNone/>
            </a:pPr>
            <a:r>
              <a:rPr lang="en-US" sz="1700" b="1" dirty="0">
                <a:ea typeface="+mn-lt"/>
                <a:cs typeface="+mn-lt"/>
              </a:rPr>
              <a:t>•</a:t>
            </a:r>
            <a:r>
              <a:rPr lang="en-US" sz="1700" b="1" dirty="0">
                <a:cs typeface="Calibri"/>
              </a:rPr>
              <a:t>AHMED H. ABDEL-GAWAD 1 , LOBNA A. SAID 1 , (Senior Member, IEEE), AND AHMED G. RADWAN 2,3, (Senior Member, IEEE) 1Nanoelectronics Integrated Systems Center, Nile University, Giza 12588, Egypt 2Department of Engineering Mathematics and Physics, Cairo University, Giza 12613, Egypt 3School of Engineering and Applied Sciences (EAS), Nile University, Giza 12588, Egypt Corresponding author: Lobna A. Said (</a:t>
            </a:r>
            <a:r>
              <a:rPr lang="en-US" sz="1700" b="1" dirty="0">
                <a:cs typeface="Calibri"/>
                <a:hlinkClick r:id="rId7">
                  <a:extLst>
                    <a:ext uri="{A12FA001-AC4F-418D-AE19-62706E023703}">
                      <ahyp:hlinkClr xmlns:ahyp="http://schemas.microsoft.com/office/drawing/2018/hyperlinkcolor" val="tx"/>
                    </a:ext>
                  </a:extLst>
                </a:hlinkClick>
              </a:rPr>
              <a:t>l.a.said@ieee.org</a:t>
            </a:r>
            <a:r>
              <a:rPr lang="en-US" sz="1700" b="1" dirty="0">
                <a:cs typeface="Calibri"/>
              </a:rPr>
              <a:t>)</a:t>
            </a:r>
            <a:endParaRPr lang="en-US" b="1" dirty="0">
              <a:cs typeface="Calibri"/>
            </a:endParaRPr>
          </a:p>
          <a:p>
            <a:endParaRPr lang="en-US" b="1" dirty="0">
              <a:cs typeface="Calibri"/>
            </a:endParaRPr>
          </a:p>
        </p:txBody>
      </p:sp>
    </p:spTree>
    <p:extLst>
      <p:ext uri="{BB962C8B-B14F-4D97-AF65-F5344CB8AC3E}">
        <p14:creationId xmlns:p14="http://schemas.microsoft.com/office/powerpoint/2010/main" val="995089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2BABD-AB7B-6706-D848-E40FB450A1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3A7C83-4461-F32F-4AA7-9777E8A870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5524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730EE-E5C6-88D8-FA4C-2EF902774B05}"/>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Calibri Light"/>
                <a:cs typeface="Calibri Light"/>
              </a:rPr>
              <a:t>Motivation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4264A6-7EE7-9566-705F-6B3E6B726AD4}"/>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200" dirty="0">
                <a:ea typeface="+mn-lt"/>
                <a:cs typeface="+mn-lt"/>
              </a:rPr>
              <a:t>•</a:t>
            </a:r>
            <a:r>
              <a:rPr lang="en-US" sz="2200" dirty="0">
                <a:latin typeface="Times New Roman"/>
                <a:cs typeface="Times New Roman"/>
              </a:rPr>
              <a:t>In the medical field, various computer-added tools are utilized today. The outcome is quick and precise with these tools. The most widely used imaging method for examining the internal structure of the human body is magnetic resonance imaging (MRI)</a:t>
            </a:r>
            <a:endParaRPr lang="en-US" sz="2200">
              <a:cs typeface="Calibri" panose="020F0502020204030204"/>
            </a:endParaRPr>
          </a:p>
          <a:p>
            <a:pPr marL="0" indent="0">
              <a:buNone/>
            </a:pPr>
            <a:r>
              <a:rPr lang="en-US" sz="2200" dirty="0">
                <a:ea typeface="+mn-lt"/>
                <a:cs typeface="+mn-lt"/>
              </a:rPr>
              <a:t>•</a:t>
            </a:r>
            <a:r>
              <a:rPr lang="en-US" sz="2200" dirty="0">
                <a:latin typeface="Times New Roman"/>
                <a:cs typeface="Times New Roman"/>
              </a:rPr>
              <a:t>A tumor is a cell that grows quickly and uncontrollably. The tumor is typically categorized as benign, malignant, or premalignant. When a tumor is found to be malignant, it becomes cancer. Even in the diagnosis of the most severe medical conditions, such as brain tumors, the MRI is utilized and there are some limitations to it.</a:t>
            </a:r>
            <a:endParaRPr lang="en-US" sz="2200">
              <a:cs typeface="Calibri"/>
            </a:endParaRPr>
          </a:p>
          <a:p>
            <a:pPr marL="0" indent="0">
              <a:buNone/>
            </a:pPr>
            <a:r>
              <a:rPr lang="en-US" sz="2200" dirty="0">
                <a:ea typeface="+mn-lt"/>
                <a:cs typeface="+mn-lt"/>
              </a:rPr>
              <a:t>•</a:t>
            </a:r>
            <a:r>
              <a:rPr lang="en-US" sz="2200" dirty="0">
                <a:latin typeface="Times New Roman"/>
                <a:cs typeface="Times New Roman"/>
              </a:rPr>
              <a:t>A classifier based on a Convolution Neural Network (CNN) is suggested as a means of overcoming these limitations. The CNN-based classifier (RESNET) compares the trained and test data to arrive at the simplest possible result.</a:t>
            </a:r>
            <a:endParaRPr lang="en-US" sz="2200">
              <a:cs typeface="Calibri" panose="020F0502020204030204"/>
            </a:endParaRPr>
          </a:p>
          <a:p>
            <a:endParaRPr lang="en-US" sz="2200">
              <a:cs typeface="Calibri" panose="020F0502020204030204"/>
            </a:endParaRPr>
          </a:p>
        </p:txBody>
      </p:sp>
    </p:spTree>
    <p:extLst>
      <p:ext uri="{BB962C8B-B14F-4D97-AF65-F5344CB8AC3E}">
        <p14:creationId xmlns:p14="http://schemas.microsoft.com/office/powerpoint/2010/main" val="1348709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B59E-CC11-639B-7F6A-F49FF6208833}"/>
              </a:ext>
            </a:extLst>
          </p:cNvPr>
          <p:cNvSpPr>
            <a:spLocks noGrp="1"/>
          </p:cNvSpPr>
          <p:nvPr>
            <p:ph type="title"/>
          </p:nvPr>
        </p:nvSpPr>
        <p:spPr/>
        <p:txBody>
          <a:bodyPr/>
          <a:lstStyle/>
          <a:p>
            <a:r>
              <a:rPr lang="en-US" dirty="0">
                <a:solidFill>
                  <a:srgbClr val="000000"/>
                </a:solidFill>
                <a:latin typeface="Calibri Light"/>
                <a:cs typeface="Calibri Light"/>
              </a:rPr>
              <a:t>Objectives</a:t>
            </a:r>
            <a:endParaRPr lang="en-US" dirty="0"/>
          </a:p>
        </p:txBody>
      </p:sp>
      <p:sp>
        <p:nvSpPr>
          <p:cNvPr id="3" name="Content Placeholder 2">
            <a:extLst>
              <a:ext uri="{FF2B5EF4-FFF2-40B4-BE49-F238E27FC236}">
                <a16:creationId xmlns:a16="http://schemas.microsoft.com/office/drawing/2014/main" id="{3960ADAD-D767-11C0-F9A5-7ACA38721934}"/>
              </a:ext>
            </a:extLst>
          </p:cNvPr>
          <p:cNvSpPr>
            <a:spLocks noGrp="1"/>
          </p:cNvSpPr>
          <p:nvPr>
            <p:ph idx="1"/>
          </p:nvPr>
        </p:nvSpPr>
        <p:spPr/>
        <p:txBody>
          <a:bodyPr vert="horz" lIns="91440" tIns="45720" rIns="91440" bIns="45720" rtlCol="0" anchor="t">
            <a:normAutofit/>
          </a:bodyPr>
          <a:lstStyle/>
          <a:p>
            <a:pPr marL="0" indent="0" algn="just">
              <a:buNone/>
            </a:pPr>
            <a:r>
              <a:rPr lang="en-US" dirty="0">
                <a:ea typeface="+mn-lt"/>
                <a:cs typeface="+mn-lt"/>
              </a:rPr>
              <a:t>•</a:t>
            </a:r>
            <a:r>
              <a:rPr lang="en-US" dirty="0">
                <a:latin typeface="Times New Roman"/>
                <a:cs typeface="Times New Roman"/>
              </a:rPr>
              <a:t>CNN based classifier RESNET compares the trained and test data to arrive at the simplest possible result.</a:t>
            </a:r>
            <a:endParaRPr lang="en-US" dirty="0">
              <a:cs typeface="Calibri" panose="020F0502020204030204"/>
            </a:endParaRPr>
          </a:p>
          <a:p>
            <a:pPr marL="0" indent="0" algn="just">
              <a:buNone/>
            </a:pPr>
            <a:r>
              <a:rPr lang="en-US" dirty="0">
                <a:ea typeface="+mn-lt"/>
                <a:cs typeface="+mn-lt"/>
              </a:rPr>
              <a:t>•</a:t>
            </a:r>
            <a:r>
              <a:rPr lang="en-US" dirty="0">
                <a:latin typeface="Times New Roman"/>
                <a:cs typeface="Times New Roman"/>
              </a:rPr>
              <a:t>Residual </a:t>
            </a:r>
            <a:r>
              <a:rPr lang="en-US" dirty="0" err="1">
                <a:latin typeface="Times New Roman"/>
                <a:cs typeface="Times New Roman"/>
              </a:rPr>
              <a:t>Netwok</a:t>
            </a:r>
            <a:r>
              <a:rPr lang="en-US" dirty="0">
                <a:latin typeface="Times New Roman"/>
                <a:cs typeface="Times New Roman"/>
              </a:rPr>
              <a:t> (ResNet) uses more layers in a deep neural networks to reduce the error rate and increase the efficiency and accuracy.</a:t>
            </a:r>
            <a:endParaRPr lang="en-US" dirty="0">
              <a:cs typeface="Calibri"/>
            </a:endParaRPr>
          </a:p>
          <a:p>
            <a:endParaRPr lang="en-US" dirty="0">
              <a:cs typeface="Calibri"/>
            </a:endParaRPr>
          </a:p>
        </p:txBody>
      </p:sp>
    </p:spTree>
    <p:extLst>
      <p:ext uri="{BB962C8B-B14F-4D97-AF65-F5344CB8AC3E}">
        <p14:creationId xmlns:p14="http://schemas.microsoft.com/office/powerpoint/2010/main" val="134360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A0BCC-D6C6-C978-CDBC-CCFD8515653A}"/>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latin typeface="Times New Roman"/>
                <a:cs typeface="Times New Roman"/>
              </a:rPr>
              <a:t>Related Work</a:t>
            </a:r>
            <a:endParaRPr lang="en-US" dirty="0"/>
          </a:p>
        </p:txBody>
      </p:sp>
      <p:sp>
        <p:nvSpPr>
          <p:cNvPr id="28"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388605B-7B24-6921-0A58-3F327B4F0DD6}"/>
              </a:ext>
            </a:extLst>
          </p:cNvPr>
          <p:cNvSpPr>
            <a:spLocks noGrp="1"/>
          </p:cNvSpPr>
          <p:nvPr>
            <p:ph idx="1"/>
          </p:nvPr>
        </p:nvSpPr>
        <p:spPr>
          <a:xfrm>
            <a:off x="5370153" y="1526033"/>
            <a:ext cx="5536397" cy="3935281"/>
          </a:xfrm>
        </p:spPr>
        <p:txBody>
          <a:bodyPr vert="horz" lIns="91440" tIns="45720" rIns="91440" bIns="45720" rtlCol="0" anchor="t">
            <a:normAutofit fontScale="92500"/>
          </a:bodyPr>
          <a:lstStyle/>
          <a:p>
            <a:pPr marL="0" indent="0" algn="just">
              <a:buNone/>
            </a:pPr>
            <a:r>
              <a:rPr lang="en-US" sz="2200" dirty="0">
                <a:ea typeface="+mn-lt"/>
                <a:cs typeface="+mn-lt"/>
              </a:rPr>
              <a:t>•</a:t>
            </a:r>
            <a:r>
              <a:rPr lang="en-US" sz="2200" dirty="0">
                <a:latin typeface="Times New Roman"/>
                <a:cs typeface="Times New Roman"/>
              </a:rPr>
              <a:t>Medical imaging techniques, such as Magnetic Resonance Imaging (MRI), Computed Tomography (CT) scan, and Positron Emission Tomography (PET) scan, are commonly used for brain tumor detection. </a:t>
            </a:r>
            <a:endParaRPr lang="en-US">
              <a:latin typeface="Calibri" panose="020F0502020204030204"/>
              <a:cs typeface="Calibri" panose="020F0502020204030204"/>
            </a:endParaRPr>
          </a:p>
          <a:p>
            <a:pPr marL="0" indent="0" algn="just">
              <a:buNone/>
            </a:pPr>
            <a:r>
              <a:rPr lang="en-US" sz="2200" dirty="0">
                <a:latin typeface="Times New Roman"/>
                <a:cs typeface="Times New Roman"/>
              </a:rPr>
              <a:t>These imaging modalities can provide detailed cross-sectional images of the brain, allowing radiologists and clinicians to identify abnormalities, such as tumors, based on their size, location, shape, and characteristics.</a:t>
            </a:r>
            <a:r>
              <a:rPr lang="en-US" sz="2200" dirty="0">
                <a:cs typeface="Calibri"/>
              </a:rPr>
              <a:t> </a:t>
            </a:r>
            <a:endParaRPr lang="en-US">
              <a:cs typeface="Calibri" panose="020F0502020204030204"/>
            </a:endParaRPr>
          </a:p>
          <a:p>
            <a:pPr marL="0" indent="0" algn="just">
              <a:buNone/>
            </a:pPr>
            <a:r>
              <a:rPr lang="en-US" sz="2200" dirty="0">
                <a:ea typeface="+mn-lt"/>
                <a:cs typeface="+mn-lt"/>
              </a:rPr>
              <a:t>•</a:t>
            </a:r>
            <a:r>
              <a:rPr lang="en-US" sz="2200" dirty="0">
                <a:latin typeface="Times New Roman"/>
                <a:cs typeface="Times New Roman"/>
              </a:rPr>
              <a:t>Traditional methods of brain tumor detection often rely on manual visual inspection by radiologists, which can be subjective and time-consuming.</a:t>
            </a:r>
            <a:endParaRPr lang="en-US" dirty="0">
              <a:cs typeface="Calibri" panose="020F0502020204030204"/>
            </a:endParaRPr>
          </a:p>
          <a:p>
            <a:endParaRPr lang="en-US" dirty="0">
              <a:cs typeface="Calibri"/>
            </a:endParaRPr>
          </a:p>
        </p:txBody>
      </p:sp>
    </p:spTree>
    <p:extLst>
      <p:ext uri="{BB962C8B-B14F-4D97-AF65-F5344CB8AC3E}">
        <p14:creationId xmlns:p14="http://schemas.microsoft.com/office/powerpoint/2010/main" val="235619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CF161E-9F0D-4B95-66D1-64CD58025A5F}"/>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latin typeface="Times New Roman"/>
                <a:cs typeface="Times New Roman"/>
              </a:rPr>
              <a:t>Problem Statement</a:t>
            </a:r>
            <a:endParaRPr lang="en-US" dirty="0"/>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36E9D01-1792-E73F-36E4-FF1B5D0EFDB2}"/>
              </a:ext>
            </a:extLst>
          </p:cNvPr>
          <p:cNvSpPr>
            <a:spLocks noGrp="1"/>
          </p:cNvSpPr>
          <p:nvPr>
            <p:ph idx="1"/>
          </p:nvPr>
        </p:nvSpPr>
        <p:spPr>
          <a:xfrm>
            <a:off x="5370153" y="1526033"/>
            <a:ext cx="5536397" cy="3935281"/>
          </a:xfrm>
        </p:spPr>
        <p:txBody>
          <a:bodyPr vert="horz" lIns="91440" tIns="45720" rIns="91440" bIns="45720" rtlCol="0" anchor="t">
            <a:normAutofit fontScale="92500" lnSpcReduction="10000"/>
          </a:bodyPr>
          <a:lstStyle/>
          <a:p>
            <a:pPr marL="0" indent="0" algn="just">
              <a:buNone/>
            </a:pPr>
            <a:r>
              <a:rPr lang="en-US" sz="2200" dirty="0">
                <a:ea typeface="+mn-lt"/>
                <a:cs typeface="+mn-lt"/>
              </a:rPr>
              <a:t>•</a:t>
            </a:r>
            <a:r>
              <a:rPr lang="en-US" sz="2200" dirty="0">
                <a:latin typeface="Times New Roman"/>
                <a:cs typeface="Times New Roman"/>
              </a:rPr>
              <a:t>The current techniques works on manual approach of identifying the tumor and has accuracy issues.</a:t>
            </a:r>
            <a:endParaRPr lang="en-US" dirty="0">
              <a:cs typeface="Calibri" panose="020F0502020204030204"/>
            </a:endParaRPr>
          </a:p>
          <a:p>
            <a:pPr marL="0" indent="0" algn="just">
              <a:buNone/>
            </a:pPr>
            <a:r>
              <a:rPr lang="en-US" sz="2200" dirty="0">
                <a:ea typeface="+mn-lt"/>
                <a:cs typeface="+mn-lt"/>
              </a:rPr>
              <a:t>•</a:t>
            </a:r>
            <a:r>
              <a:rPr lang="en-US" sz="2200" dirty="0">
                <a:latin typeface="Times New Roman"/>
                <a:cs typeface="Times New Roman"/>
              </a:rPr>
              <a:t>Brain tumor detection can be challenging due to various factors, including the complexity of brain anatomy, variability in tumor characteristics, overlapping features with normal brain tissues, and potential imaging artifacts.</a:t>
            </a:r>
            <a:endParaRPr lang="en-US" dirty="0">
              <a:cs typeface="Calibri" panose="020F0502020204030204"/>
            </a:endParaRPr>
          </a:p>
          <a:p>
            <a:pPr marL="0" indent="0" algn="just">
              <a:buNone/>
            </a:pPr>
            <a:r>
              <a:rPr lang="en-US" sz="2200" dirty="0">
                <a:ea typeface="+mn-lt"/>
                <a:cs typeface="+mn-lt"/>
              </a:rPr>
              <a:t>•</a:t>
            </a:r>
            <a:r>
              <a:rPr lang="en-US" sz="2200" dirty="0">
                <a:latin typeface="Times New Roman"/>
                <a:cs typeface="Times New Roman"/>
              </a:rPr>
              <a:t>Traditional methods of brain tumor detection often rely on manual visual inspection by radiologists, which can be subjective and time-consuming. Therefore, there is a growing interest in developing automated and computer-aided methods for brain tumor detection to improve accuracy, efficiency, and consistency.</a:t>
            </a:r>
            <a:endParaRPr lang="en-US" dirty="0">
              <a:cs typeface="Calibri"/>
            </a:endParaRPr>
          </a:p>
          <a:p>
            <a:endParaRPr lang="en-US" dirty="0">
              <a:cs typeface="Calibri"/>
            </a:endParaRPr>
          </a:p>
        </p:txBody>
      </p:sp>
    </p:spTree>
    <p:extLst>
      <p:ext uri="{BB962C8B-B14F-4D97-AF65-F5344CB8AC3E}">
        <p14:creationId xmlns:p14="http://schemas.microsoft.com/office/powerpoint/2010/main" val="424102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C385D-F0B3-27D7-E8EC-A90CFA2E7F9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latin typeface="Times New Roman"/>
                <a:cs typeface="Times New Roman"/>
              </a:rPr>
              <a:t>Proposed Solution</a:t>
            </a:r>
            <a:endParaRPr lang="en-US" dirty="0"/>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C759815-C40E-9478-C4EA-B4BC8E3EFED2}"/>
              </a:ext>
            </a:extLst>
          </p:cNvPr>
          <p:cNvSpPr>
            <a:spLocks noGrp="1"/>
          </p:cNvSpPr>
          <p:nvPr>
            <p:ph idx="1"/>
          </p:nvPr>
        </p:nvSpPr>
        <p:spPr>
          <a:xfrm>
            <a:off x="5370153" y="1526033"/>
            <a:ext cx="5536397" cy="3935281"/>
          </a:xfrm>
        </p:spPr>
        <p:txBody>
          <a:bodyPr vert="horz" lIns="91440" tIns="45720" rIns="91440" bIns="45720" rtlCol="0" anchor="t">
            <a:normAutofit fontScale="92500"/>
          </a:bodyPr>
          <a:lstStyle/>
          <a:p>
            <a:pPr marL="0" indent="0" algn="just">
              <a:buNone/>
            </a:pPr>
            <a:r>
              <a:rPr lang="en-US" sz="2200">
                <a:ea typeface="+mn-lt"/>
                <a:cs typeface="+mn-lt"/>
              </a:rPr>
              <a:t>•</a:t>
            </a:r>
            <a:r>
              <a:rPr lang="en-US" sz="2200">
                <a:latin typeface="Times New Roman"/>
                <a:cs typeface="Times New Roman"/>
              </a:rPr>
              <a:t>Deep learning, specifically convolutional neural networks (CNNs) and Residual Neural Networks (</a:t>
            </a:r>
            <a:r>
              <a:rPr lang="en-US" sz="2200" err="1">
                <a:latin typeface="Times New Roman"/>
                <a:cs typeface="Times New Roman"/>
              </a:rPr>
              <a:t>ResNets</a:t>
            </a:r>
            <a:r>
              <a:rPr lang="en-US" sz="2200">
                <a:latin typeface="Times New Roman"/>
                <a:cs typeface="Times New Roman"/>
              </a:rPr>
              <a:t>), has shown promising results in brain tumor detection from medical images. These models can learn complex patterns and features from large datasets, leading to high accuracy and potential for automation.</a:t>
            </a:r>
            <a:endParaRPr lang="en-US">
              <a:cs typeface="Calibri" panose="020F0502020204030204"/>
            </a:endParaRPr>
          </a:p>
          <a:p>
            <a:pPr marL="0" indent="0" algn="just">
              <a:buNone/>
            </a:pPr>
            <a:r>
              <a:rPr lang="en-US" sz="2200">
                <a:ea typeface="+mn-lt"/>
                <a:cs typeface="+mn-lt"/>
              </a:rPr>
              <a:t>•</a:t>
            </a:r>
            <a:r>
              <a:rPr lang="en-US" sz="2200">
                <a:latin typeface="Times New Roman"/>
                <a:cs typeface="Times New Roman"/>
              </a:rPr>
              <a:t>These models can learn complex patterns and features from large datasets and make predictions based on the learned representations. </a:t>
            </a:r>
            <a:endParaRPr lang="en-US">
              <a:cs typeface="Calibri" panose="020F0502020204030204"/>
            </a:endParaRPr>
          </a:p>
          <a:p>
            <a:pPr marL="0" indent="0" algn="just">
              <a:buNone/>
            </a:pPr>
            <a:r>
              <a:rPr lang="en-US" sz="2200">
                <a:ea typeface="+mn-lt"/>
                <a:cs typeface="+mn-lt"/>
              </a:rPr>
              <a:t>•</a:t>
            </a:r>
            <a:r>
              <a:rPr lang="en-US" sz="2200">
                <a:latin typeface="Times New Roman"/>
                <a:cs typeface="Times New Roman"/>
              </a:rPr>
              <a:t>These approaches often involve preprocessing of medical images, feature extraction, and training of deep learning models using labeled data.</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268780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57BF-8A59-81D8-4D1F-74D1CC567B47}"/>
              </a:ext>
            </a:extLst>
          </p:cNvPr>
          <p:cNvSpPr>
            <a:spLocks noGrp="1"/>
          </p:cNvSpPr>
          <p:nvPr>
            <p:ph type="title"/>
          </p:nvPr>
        </p:nvSpPr>
        <p:spPr/>
        <p:txBody>
          <a:bodyPr/>
          <a:lstStyle/>
          <a:p>
            <a:r>
              <a:rPr lang="en-US" sz="2400" dirty="0">
                <a:latin typeface="Times New Roman"/>
                <a:cs typeface="Times New Roman"/>
              </a:rPr>
              <a:t>Detail Design</a:t>
            </a:r>
            <a:endParaRPr lang="en-US" dirty="0"/>
          </a:p>
          <a:p>
            <a:r>
              <a:rPr lang="en-US" sz="1900" dirty="0">
                <a:latin typeface="Arial"/>
                <a:cs typeface="Arial"/>
              </a:rPr>
              <a:t>•</a:t>
            </a:r>
            <a:r>
              <a:rPr lang="en-US" sz="1900" dirty="0">
                <a:latin typeface="Times New Roman"/>
                <a:cs typeface="Times New Roman"/>
              </a:rPr>
              <a:t>In the Training Phase we provide the dataset to train the model </a:t>
            </a:r>
            <a:endParaRPr lang="en-US"/>
          </a:p>
          <a:p>
            <a:r>
              <a:rPr lang="en-US" sz="1900" dirty="0">
                <a:latin typeface="Arial"/>
                <a:cs typeface="Arial"/>
              </a:rPr>
              <a:t>•</a:t>
            </a:r>
            <a:r>
              <a:rPr lang="en-US" sz="1900" dirty="0">
                <a:latin typeface="Times New Roman"/>
                <a:cs typeface="Times New Roman"/>
              </a:rPr>
              <a:t>In the Testing Phase we provide the testing dataset to check the accuracy of the model</a:t>
            </a:r>
            <a:endParaRPr lang="en-US" dirty="0"/>
          </a:p>
          <a:p>
            <a:endParaRPr lang="en-US" dirty="0">
              <a:cs typeface="Calibri Light"/>
            </a:endParaRPr>
          </a:p>
        </p:txBody>
      </p:sp>
      <p:pic>
        <p:nvPicPr>
          <p:cNvPr id="4" name="Picture 4" descr="A diagram of a training process&#10;&#10;Description automatically generated">
            <a:extLst>
              <a:ext uri="{FF2B5EF4-FFF2-40B4-BE49-F238E27FC236}">
                <a16:creationId xmlns:a16="http://schemas.microsoft.com/office/drawing/2014/main" id="{DA6B5027-B775-5FE3-5F77-E24003598500}"/>
              </a:ext>
            </a:extLst>
          </p:cNvPr>
          <p:cNvPicPr>
            <a:picLocks noGrp="1" noChangeAspect="1"/>
          </p:cNvPicPr>
          <p:nvPr>
            <p:ph idx="1"/>
          </p:nvPr>
        </p:nvPicPr>
        <p:blipFill>
          <a:blip r:embed="rId2"/>
          <a:stretch>
            <a:fillRect/>
          </a:stretch>
        </p:blipFill>
        <p:spPr>
          <a:xfrm>
            <a:off x="2905999" y="1825625"/>
            <a:ext cx="6380002" cy="4351338"/>
          </a:xfrm>
        </p:spPr>
      </p:pic>
    </p:spTree>
    <p:extLst>
      <p:ext uri="{BB962C8B-B14F-4D97-AF65-F5344CB8AC3E}">
        <p14:creationId xmlns:p14="http://schemas.microsoft.com/office/powerpoint/2010/main" val="92714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760B-6B69-9141-7DB8-7C67BFE6AF8B}"/>
              </a:ext>
            </a:extLst>
          </p:cNvPr>
          <p:cNvSpPr>
            <a:spLocks noGrp="1"/>
          </p:cNvSpPr>
          <p:nvPr>
            <p:ph type="title"/>
          </p:nvPr>
        </p:nvSpPr>
        <p:spPr/>
        <p:txBody>
          <a:bodyPr/>
          <a:lstStyle/>
          <a:p>
            <a:r>
              <a:rPr lang="en-US" sz="2800" dirty="0">
                <a:latin typeface="Times New Roman"/>
                <a:cs typeface="Times New Roman"/>
              </a:rPr>
              <a:t>      Architecture</a:t>
            </a:r>
            <a:endParaRPr lang="en-US" dirty="0"/>
          </a:p>
        </p:txBody>
      </p:sp>
      <p:pic>
        <p:nvPicPr>
          <p:cNvPr id="4" name="Picture 4" descr="A diagram of a diagram&#10;&#10;Description automatically generated">
            <a:extLst>
              <a:ext uri="{FF2B5EF4-FFF2-40B4-BE49-F238E27FC236}">
                <a16:creationId xmlns:a16="http://schemas.microsoft.com/office/drawing/2014/main" id="{03CCB641-BC0F-8AED-852E-25FD6AFE0500}"/>
              </a:ext>
            </a:extLst>
          </p:cNvPr>
          <p:cNvPicPr>
            <a:picLocks noGrp="1" noChangeAspect="1"/>
          </p:cNvPicPr>
          <p:nvPr>
            <p:ph idx="1"/>
          </p:nvPr>
        </p:nvPicPr>
        <p:blipFill>
          <a:blip r:embed="rId2"/>
          <a:stretch>
            <a:fillRect/>
          </a:stretch>
        </p:blipFill>
        <p:spPr>
          <a:xfrm>
            <a:off x="1834926" y="1825625"/>
            <a:ext cx="8522148" cy="4351338"/>
          </a:xfrm>
        </p:spPr>
      </p:pic>
    </p:spTree>
    <p:extLst>
      <p:ext uri="{BB962C8B-B14F-4D97-AF65-F5344CB8AC3E}">
        <p14:creationId xmlns:p14="http://schemas.microsoft.com/office/powerpoint/2010/main" val="311266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12B0-4AC5-7145-86A1-03D3997D1CC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DDB8672-2C11-5A7E-EBA1-81E2D71F9C53}"/>
              </a:ext>
            </a:extLst>
          </p:cNvPr>
          <p:cNvPicPr>
            <a:picLocks noGrp="1" noChangeAspect="1"/>
          </p:cNvPicPr>
          <p:nvPr>
            <p:ph idx="1"/>
          </p:nvPr>
        </p:nvPicPr>
        <p:blipFill>
          <a:blip r:embed="rId2"/>
          <a:stretch>
            <a:fillRect/>
          </a:stretch>
        </p:blipFill>
        <p:spPr>
          <a:xfrm>
            <a:off x="5223361" y="1825625"/>
            <a:ext cx="2346292" cy="4351338"/>
          </a:xfrm>
        </p:spPr>
      </p:pic>
      <p:pic>
        <p:nvPicPr>
          <p:cNvPr id="7" name="Picture 7">
            <a:extLst>
              <a:ext uri="{FF2B5EF4-FFF2-40B4-BE49-F238E27FC236}">
                <a16:creationId xmlns:a16="http://schemas.microsoft.com/office/drawing/2014/main" id="{034AFBF7-0BA8-BE62-B65A-5EF152AF73D6}"/>
              </a:ext>
            </a:extLst>
          </p:cNvPr>
          <p:cNvPicPr>
            <a:picLocks noChangeAspect="1"/>
          </p:cNvPicPr>
          <p:nvPr/>
        </p:nvPicPr>
        <p:blipFill>
          <a:blip r:embed="rId3"/>
          <a:stretch>
            <a:fillRect/>
          </a:stretch>
        </p:blipFill>
        <p:spPr>
          <a:xfrm>
            <a:off x="517302" y="2298600"/>
            <a:ext cx="4256468" cy="3119391"/>
          </a:xfrm>
          <a:prstGeom prst="rect">
            <a:avLst/>
          </a:prstGeom>
        </p:spPr>
      </p:pic>
    </p:spTree>
    <p:extLst>
      <p:ext uri="{BB962C8B-B14F-4D97-AF65-F5344CB8AC3E}">
        <p14:creationId xmlns:p14="http://schemas.microsoft.com/office/powerpoint/2010/main" val="27398594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Brain Tumor Detection using Deep Learning Technique(ResNet)</vt:lpstr>
      <vt:lpstr>Motivation</vt:lpstr>
      <vt:lpstr>Objectives</vt:lpstr>
      <vt:lpstr>Related Work</vt:lpstr>
      <vt:lpstr>Problem Statement</vt:lpstr>
      <vt:lpstr>Proposed Solution</vt:lpstr>
      <vt:lpstr>Detail Design •In the Training Phase we provide the dataset to train the model  •In the Testing Phase we provide the testing dataset to check the accuracy of the model </vt:lpstr>
      <vt:lpstr>      Architecture</vt:lpstr>
      <vt:lpstr>PowerPoint Presentation</vt:lpstr>
      <vt:lpstr>Epochs                                              Model Summary                                                            </vt:lpstr>
      <vt:lpstr>Accuracy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93</cp:revision>
  <dcterms:created xsi:type="dcterms:W3CDTF">2023-08-03T02:21:12Z</dcterms:created>
  <dcterms:modified xsi:type="dcterms:W3CDTF">2023-08-03T02:53:35Z</dcterms:modified>
</cp:coreProperties>
</file>