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344" r:id="rId4"/>
    <p:sldId id="345" r:id="rId5"/>
    <p:sldId id="358" r:id="rId6"/>
    <p:sldId id="261" r:id="rId7"/>
    <p:sldId id="286" r:id="rId8"/>
    <p:sldId id="265" r:id="rId9"/>
    <p:sldId id="281" r:id="rId10"/>
    <p:sldId id="282" r:id="rId11"/>
    <p:sldId id="285" r:id="rId12"/>
    <p:sldId id="283" r:id="rId13"/>
    <p:sldId id="284" r:id="rId14"/>
    <p:sldId id="287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8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8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5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8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872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45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530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7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74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5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9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4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1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8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8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CF09AE-2617-47D7-9B86-E7560EF0F6C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70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5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76.e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7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e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8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9.emf"/><Relationship Id="rId11" Type="http://schemas.openxmlformats.org/officeDocument/2006/relationships/image" Target="../media/image85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84.jpeg"/><Relationship Id="rId4" Type="http://schemas.openxmlformats.org/officeDocument/2006/relationships/image" Target="../media/image80.wmf"/><Relationship Id="rId9" Type="http://schemas.openxmlformats.org/officeDocument/2006/relationships/image" Target="../media/image8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科学计算通识实验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00" dirty="0">
                <a:ln w="3175" cmpd="sng">
                  <a:noFill/>
                </a:ln>
                <a:solidFill>
                  <a:schemeClr val="bg1"/>
                </a:solidFill>
              </a:rPr>
              <a:t>冯成亮</a:t>
            </a:r>
            <a:endParaRPr lang="en-US" altLang="zh-CN" sz="1900" dirty="0">
              <a:ln w="3175" cmpd="sng">
                <a:noFill/>
              </a:ln>
              <a:solidFill>
                <a:schemeClr val="bg1"/>
              </a:solidFill>
            </a:endParaRPr>
          </a:p>
          <a:p>
            <a:r>
              <a:rPr lang="en-US" altLang="zh-CN" sz="1900" dirty="0">
                <a:ln w="3175" cmpd="sng">
                  <a:noFill/>
                </a:ln>
                <a:solidFill>
                  <a:schemeClr val="bg1"/>
                </a:solidFill>
              </a:rPr>
              <a:t>charlon_feng@buaa.edu.cn</a:t>
            </a:r>
          </a:p>
          <a:p>
            <a:r>
              <a:rPr lang="en-US" altLang="zh-CN" sz="1900" dirty="0">
                <a:ln w="3175" cmpd="sng">
                  <a:noFill/>
                </a:ln>
                <a:solidFill>
                  <a:schemeClr val="bg1"/>
                </a:solidFill>
              </a:rPr>
              <a:t>2024.7.4</a:t>
            </a:r>
            <a:endParaRPr lang="zh-CN" altLang="en-US" sz="1900" dirty="0">
              <a:ln w="3175" cmpd="sng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9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线性方程组的迭代求解法及其稳定性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Jacobi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Gauss-Seidel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430608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算法流程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123" y="2073956"/>
            <a:ext cx="3751295" cy="248810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293" y="2752977"/>
            <a:ext cx="4367687" cy="9256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633" y="2231378"/>
            <a:ext cx="2385868" cy="4497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414" y="2227326"/>
            <a:ext cx="1130174" cy="46842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519632" y="3750506"/>
            <a:ext cx="3847956" cy="414935"/>
            <a:chOff x="383485" y="5246775"/>
            <a:chExt cx="5143500" cy="5905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485" y="5246775"/>
              <a:ext cx="5143500" cy="59055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6"/>
            <a:srcRect l="40660" r="40730"/>
            <a:stretch/>
          </p:blipFill>
          <p:spPr>
            <a:xfrm>
              <a:off x="1068465" y="5246775"/>
              <a:ext cx="957185" cy="59055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3519632" y="4252142"/>
            <a:ext cx="3620122" cy="365385"/>
            <a:chOff x="509587" y="4372392"/>
            <a:chExt cx="6134100" cy="61912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9587" y="4372392"/>
              <a:ext cx="6134100" cy="61912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7"/>
            <a:srcRect l="88350" r="7438"/>
            <a:stretch/>
          </p:blipFill>
          <p:spPr>
            <a:xfrm>
              <a:off x="2591198" y="4372392"/>
              <a:ext cx="258366" cy="619125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9632" y="4658482"/>
            <a:ext cx="4754694" cy="18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4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线性方程组的迭代求解法及其稳定性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Jacobi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Gauss-Seidel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430608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实验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393" y="1864078"/>
            <a:ext cx="2925949" cy="13087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981" r="-1981"/>
          <a:stretch/>
        </p:blipFill>
        <p:spPr>
          <a:xfrm>
            <a:off x="5785776" y="3494126"/>
            <a:ext cx="1504901" cy="3382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2471"/>
          <a:stretch/>
        </p:blipFill>
        <p:spPr>
          <a:xfrm>
            <a:off x="4419393" y="3480221"/>
            <a:ext cx="1076947" cy="3521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185" y="4149558"/>
            <a:ext cx="7408197" cy="20171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662" y="1875037"/>
            <a:ext cx="4392452" cy="213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1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32" y="3745246"/>
            <a:ext cx="4380901" cy="39273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32" y="2754973"/>
            <a:ext cx="4380901" cy="914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线性方程组的迭代求解法及其稳定性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Jacobi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Gauss-Seidel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SOR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430608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算法流程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123" y="2073956"/>
            <a:ext cx="3751295" cy="24881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632" y="2158981"/>
            <a:ext cx="3999320" cy="53324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9632" y="4213384"/>
            <a:ext cx="1886404" cy="39273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9632" y="5136271"/>
            <a:ext cx="3620122" cy="34152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4550" y="4681522"/>
            <a:ext cx="3615204" cy="32764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0291" y="4645096"/>
            <a:ext cx="4508127" cy="203979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9632" y="5530903"/>
            <a:ext cx="3734552" cy="30336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9632" y="5881983"/>
            <a:ext cx="2190574" cy="35298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9632" y="6282679"/>
            <a:ext cx="2475720" cy="3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2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线性方程组的迭代求解法及其稳定性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Jacobi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Gauss-Seidel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SOR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430608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实验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981" r="-1981"/>
          <a:stretch/>
        </p:blipFill>
        <p:spPr>
          <a:xfrm>
            <a:off x="5859551" y="3099503"/>
            <a:ext cx="1504901" cy="3382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394" y="1710020"/>
            <a:ext cx="2762088" cy="13087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630" y="3485237"/>
            <a:ext cx="1005248" cy="3555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395" y="3296287"/>
            <a:ext cx="1366382" cy="3522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8226" y="1713853"/>
            <a:ext cx="4375405" cy="17501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394" y="3890664"/>
            <a:ext cx="7394237" cy="27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线性方程组的迭代求解法及其稳定性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Jacobi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Gauss-Seidel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SOR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430608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提问：怎么判断迭代到了我们要的结果？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提问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：如果不收敛，怎么办？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E0C981A-1740-413E-81D9-87DFF80F972C}"/>
                  </a:ext>
                </a:extLst>
              </p:cNvPr>
              <p:cNvSpPr/>
              <p:nvPr/>
            </p:nvSpPr>
            <p:spPr>
              <a:xfrm>
                <a:off x="8024150" y="2678370"/>
                <a:ext cx="2388923" cy="441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E0C981A-1740-413E-81D9-87DFF80F9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150" y="2678370"/>
                <a:ext cx="2388923" cy="441083"/>
              </a:xfrm>
              <a:prstGeom prst="rect">
                <a:avLst/>
              </a:prstGeom>
              <a:blipFill>
                <a:blip r:embed="rId2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469E30-175B-4B90-85F6-D689169232CF}"/>
                  </a:ext>
                </a:extLst>
              </p:cNvPr>
              <p:cNvSpPr/>
              <p:nvPr/>
            </p:nvSpPr>
            <p:spPr>
              <a:xfrm>
                <a:off x="4392803" y="2348497"/>
                <a:ext cx="2436886" cy="451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469E30-175B-4B90-85F6-D68916923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803" y="2348497"/>
                <a:ext cx="2436886" cy="451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C3C3BF4-2508-4114-BD5C-7CB319F417AC}"/>
                  </a:ext>
                </a:extLst>
              </p:cNvPr>
              <p:cNvSpPr/>
              <p:nvPr/>
            </p:nvSpPr>
            <p:spPr>
              <a:xfrm>
                <a:off x="4392803" y="3119453"/>
                <a:ext cx="2410147" cy="441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C3C3BF4-2508-4114-BD5C-7CB319F41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803" y="3119453"/>
                <a:ext cx="2410147" cy="441083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9E3B995-0725-4AD1-B187-73707347B10B}"/>
                  </a:ext>
                </a:extLst>
              </p:cNvPr>
              <p:cNvSpPr/>
              <p:nvPr/>
            </p:nvSpPr>
            <p:spPr>
              <a:xfrm>
                <a:off x="5841918" y="5082393"/>
                <a:ext cx="1975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终止</m:t>
                    </m:r>
                  </m:oMath>
                </a14:m>
                <a:r>
                  <a:rPr lang="zh-CN" altLang="en-US" dirty="0"/>
                  <a:t>！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9E3B995-0725-4AD1-B187-73707347B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18" y="5082393"/>
                <a:ext cx="1975541" cy="369332"/>
              </a:xfrm>
              <a:prstGeom prst="rect">
                <a:avLst/>
              </a:prstGeom>
              <a:blipFill>
                <a:blip r:embed="rId5"/>
                <a:stretch>
                  <a:fillRect l="-926" t="-13333" r="-154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B7F315C-315F-4DCB-80AD-D99B6BA7AA7B}"/>
                  </a:ext>
                </a:extLst>
              </p:cNvPr>
              <p:cNvSpPr/>
              <p:nvPr/>
            </p:nvSpPr>
            <p:spPr>
              <a:xfrm>
                <a:off x="5006113" y="5708434"/>
                <a:ext cx="3647152" cy="718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但</m:t>
                    </m:r>
                  </m:oMath>
                </a14:m>
                <a:r>
                  <a:rPr lang="zh-CN" altLang="en-US" dirty="0"/>
                  <a:t>要输出非收敛提示，并输出误差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B7F315C-315F-4DCB-80AD-D99B6BA7A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113" y="5708434"/>
                <a:ext cx="3647152" cy="718082"/>
              </a:xfrm>
              <a:prstGeom prst="rect">
                <a:avLst/>
              </a:prstGeom>
              <a:blipFill>
                <a:blip r:embed="rId6"/>
                <a:stretch>
                  <a:fillRect l="-502" t="-5932" r="-669" b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4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第三节  线性方程组的应用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两点边值问题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1DC3FF-CF1C-4A0C-B48A-A17AF9EAFD27}"/>
              </a:ext>
            </a:extLst>
          </p:cNvPr>
          <p:cNvSpPr/>
          <p:nvPr/>
        </p:nvSpPr>
        <p:spPr>
          <a:xfrm>
            <a:off x="4004670" y="32861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精确解：</a:t>
            </a:r>
            <a:endParaRPr lang="en-US" altLang="zh-CN" dirty="0">
              <a:solidFill>
                <a:schemeClr val="bg1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B7A054C-8AB0-4AAD-98E6-60193846C2E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317310" y="3195102"/>
          <a:ext cx="2381410" cy="443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3" imgW="1219200" imgH="228600" progId="Equation.DSMT4">
                  <p:embed/>
                </p:oleObj>
              </mc:Choice>
              <mc:Fallback>
                <p:oleObj name="Equation" r:id="rId3" imgW="121920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B7A054C-8AB0-4AAD-98E6-60193846C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310" y="3195102"/>
                        <a:ext cx="2381410" cy="4430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EB97C3C-BAF2-4B4D-B31A-0B2E8E2484B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264936" y="1773382"/>
          <a:ext cx="8022190" cy="1458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5" imgW="4622800" imgH="838200" progId="Equation.DSMT4">
                  <p:embed/>
                </p:oleObj>
              </mc:Choice>
              <mc:Fallback>
                <p:oleObj name="Equation" r:id="rId5" imgW="4622800" imgH="838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EB97C3C-BAF2-4B4D-B31A-0B2E8E248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936" y="1773382"/>
                        <a:ext cx="8022190" cy="14585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9E4E0F0-DC44-474A-969A-1633D26B0E8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13076" y="3709611"/>
          <a:ext cx="4676671" cy="443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7" imgW="2413292" imgH="228206" progId="Equation.DSMT4">
                  <p:embed/>
                </p:oleObj>
              </mc:Choice>
              <mc:Fallback>
                <p:oleObj name="Equation" r:id="rId7" imgW="2413292" imgH="228206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B9E4E0F0-DC44-474A-969A-1633D26B0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3076" y="3709611"/>
                        <a:ext cx="4676671" cy="443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BF69F5B6-C8CC-4BA3-A0D9-3A91613FFA7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99035" y="3548601"/>
          <a:ext cx="3072729" cy="765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9" imgW="1567921" imgH="389926" progId="Equation.DSMT4">
                  <p:embed/>
                </p:oleObj>
              </mc:Choice>
              <mc:Fallback>
                <p:oleObj name="Equation" r:id="rId9" imgW="1567921" imgH="389926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BF69F5B6-C8CC-4BA3-A0D9-3A91613FFA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035" y="3548601"/>
                        <a:ext cx="3072729" cy="765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B690DA11-5710-48F6-AD2A-026B376F54D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60740" y="4326984"/>
          <a:ext cx="6334605" cy="65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11" imgW="3867372" imgH="399270" progId="Equation.DSMT4">
                  <p:embed/>
                </p:oleObj>
              </mc:Choice>
              <mc:Fallback>
                <p:oleObj name="Equation" r:id="rId11" imgW="3867372" imgH="39927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B690DA11-5710-48F6-AD2A-026B376F54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60740" y="4326984"/>
                        <a:ext cx="6334605" cy="655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630FDF64-05B0-4619-A6F2-740CA3DB8F2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05069" y="4979351"/>
          <a:ext cx="1608007" cy="52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13" imgW="545760" imgH="177480" progId="Equation.DSMT4">
                  <p:embed/>
                </p:oleObj>
              </mc:Choice>
              <mc:Fallback>
                <p:oleObj name="Equation" r:id="rId13" imgW="545760" imgH="177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630FDF64-05B0-4619-A6F2-740CA3DB8F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05069" y="4979351"/>
                        <a:ext cx="1608007" cy="523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AA5B098-647D-41EE-A9DE-7CFBF4A921D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24606" y="5622887"/>
          <a:ext cx="10097783" cy="98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15" imgW="4874347" imgH="475459" progId="Equation.DSMT4">
                  <p:embed/>
                </p:oleObj>
              </mc:Choice>
              <mc:Fallback>
                <p:oleObj name="Equation" r:id="rId15" imgW="4874347" imgH="475459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3AA5B098-647D-41EE-A9DE-7CFBF4A921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24606" y="5622887"/>
                        <a:ext cx="10097783" cy="986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C797F4D6-3A43-4D66-AEFD-EAD4F7918B9E}"/>
              </a:ext>
            </a:extLst>
          </p:cNvPr>
          <p:cNvSpPr/>
          <p:nvPr/>
        </p:nvSpPr>
        <p:spPr>
          <a:xfrm>
            <a:off x="1798080" y="438908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差分方程：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9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第三节  线性方程组的应用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两点边值问题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630FDF64-05B0-4619-A6F2-740CA3DB8F2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12304" y="2169890"/>
          <a:ext cx="1608007" cy="52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545760" imgH="177480" progId="Equation.DSMT4">
                  <p:embed/>
                </p:oleObj>
              </mc:Choice>
              <mc:Fallback>
                <p:oleObj name="Equation" r:id="rId3" imgW="545760" imgH="177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630FDF64-05B0-4619-A6F2-740CA3DB8F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304" y="2169890"/>
                        <a:ext cx="1608007" cy="523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AA5B098-647D-41EE-A9DE-7CFBF4A921D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48403" y="1971635"/>
          <a:ext cx="9413388" cy="91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4874347" imgH="475459" progId="Equation.DSMT4">
                  <p:embed/>
                </p:oleObj>
              </mc:Choice>
              <mc:Fallback>
                <p:oleObj name="Equation" r:id="rId5" imgW="4874347" imgH="475459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3AA5B098-647D-41EE-A9DE-7CFBF4A921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8403" y="1971635"/>
                        <a:ext cx="9413388" cy="91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 descr="F:\2020偏微分方程数值解\实验题3.1-10.jpg">
            <a:extLst>
              <a:ext uri="{FF2B5EF4-FFF2-40B4-BE49-F238E27FC236}">
                <a16:creationId xmlns:a16="http://schemas.microsoft.com/office/drawing/2014/main" id="{BAFDE703-504B-4822-A7EF-ADAABE17C46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498" y="2946877"/>
            <a:ext cx="2390767" cy="159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F:\2020偏微分方程数值解\实验题3.1-20.jpg">
            <a:extLst>
              <a:ext uri="{FF2B5EF4-FFF2-40B4-BE49-F238E27FC236}">
                <a16:creationId xmlns:a16="http://schemas.microsoft.com/office/drawing/2014/main" id="{D3C44BA3-2C1D-4963-B273-4462F45D5630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249" y="2946805"/>
            <a:ext cx="2390767" cy="159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F:\2020偏微分方程数值解\实验题3.1-40.jpg">
            <a:extLst>
              <a:ext uri="{FF2B5EF4-FFF2-40B4-BE49-F238E27FC236}">
                <a16:creationId xmlns:a16="http://schemas.microsoft.com/office/drawing/2014/main" id="{D8D63204-A06F-4D51-8D7C-A4E7AE1277C3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46878"/>
            <a:ext cx="2391143" cy="159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F:\2020偏微分方程数值解\实验题3.1-80.jpg">
            <a:extLst>
              <a:ext uri="{FF2B5EF4-FFF2-40B4-BE49-F238E27FC236}">
                <a16:creationId xmlns:a16="http://schemas.microsoft.com/office/drawing/2014/main" id="{2336D232-8E32-4F5A-926C-C8978718BB26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107" y="2947078"/>
            <a:ext cx="2391143" cy="15932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37062C-6408-49BE-B18A-6261398D6EBA}"/>
              </a:ext>
            </a:extLst>
          </p:cNvPr>
          <p:cNvSpPr/>
          <p:nvPr/>
        </p:nvSpPr>
        <p:spPr>
          <a:xfrm>
            <a:off x="1917812" y="4541545"/>
            <a:ext cx="720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N=10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2CBF3E-C4F7-4C79-A7DC-10BD0D1634F0}"/>
              </a:ext>
            </a:extLst>
          </p:cNvPr>
          <p:cNvSpPr/>
          <p:nvPr/>
        </p:nvSpPr>
        <p:spPr>
          <a:xfrm>
            <a:off x="4385572" y="4541545"/>
            <a:ext cx="720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N=20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6ECD04-E2CD-492A-A5C6-5C2236AA1835}"/>
              </a:ext>
            </a:extLst>
          </p:cNvPr>
          <p:cNvSpPr/>
          <p:nvPr/>
        </p:nvSpPr>
        <p:spPr>
          <a:xfrm>
            <a:off x="6853332" y="4541545"/>
            <a:ext cx="720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N=40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430CEA0-EEDC-4CFA-84C7-B8721DEBE6E7}"/>
              </a:ext>
            </a:extLst>
          </p:cNvPr>
          <p:cNvSpPr/>
          <p:nvPr/>
        </p:nvSpPr>
        <p:spPr>
          <a:xfrm>
            <a:off x="9321092" y="4541545"/>
            <a:ext cx="720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N=80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50DCF1-3FCD-4822-A87A-DA821663C9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63344" y="4910593"/>
            <a:ext cx="7853185" cy="21947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3747C73-B355-4DBE-9AA4-B7C8D8CFD0C7}"/>
              </a:ext>
            </a:extLst>
          </p:cNvPr>
          <p:cNvSpPr/>
          <p:nvPr/>
        </p:nvSpPr>
        <p:spPr>
          <a:xfrm>
            <a:off x="6524804" y="5361615"/>
            <a:ext cx="3641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（尝试比较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N=160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时，直接求解法与迭代求解法的计算时间）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5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596" y="3124045"/>
            <a:ext cx="9796873" cy="1507067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    第三章  线性方程组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迭代求解法</a:t>
            </a:r>
          </a:p>
        </p:txBody>
      </p:sp>
    </p:spTree>
    <p:extLst>
      <p:ext uri="{BB962C8B-B14F-4D97-AF65-F5344CB8AC3E}">
        <p14:creationId xmlns:p14="http://schemas.microsoft.com/office/powerpoint/2010/main" val="169329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437F8C-A957-4F1B-BB0B-B1C4AAF12816}"/>
              </a:ext>
            </a:extLst>
          </p:cNvPr>
          <p:cNvSpPr txBox="1"/>
          <p:nvPr/>
        </p:nvSpPr>
        <p:spPr>
          <a:xfrm>
            <a:off x="2063552" y="332656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直接求解法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860877D-7ECE-4CC5-B040-BB57A9940127}"/>
                  </a:ext>
                </a:extLst>
              </p:cNvPr>
              <p:cNvSpPr txBox="1"/>
              <p:nvPr/>
            </p:nvSpPr>
            <p:spPr>
              <a:xfrm>
                <a:off x="3647728" y="980726"/>
                <a:ext cx="33340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860877D-7ECE-4CC5-B040-BB57A9940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28" y="980726"/>
                <a:ext cx="3334056" cy="707886"/>
              </a:xfrm>
              <a:prstGeom prst="rect">
                <a:avLst/>
              </a:prstGeom>
              <a:blipFill>
                <a:blip r:embed="rId2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B5755A-15B6-4C8F-A72C-BF2BC0932D38}"/>
                  </a:ext>
                </a:extLst>
              </p:cNvPr>
              <p:cNvSpPr txBox="1"/>
              <p:nvPr/>
            </p:nvSpPr>
            <p:spPr>
              <a:xfrm>
                <a:off x="6456040" y="1125539"/>
                <a:ext cx="42702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B5755A-15B6-4C8F-A72C-BF2BC0932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1125539"/>
                <a:ext cx="4270242" cy="400110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32CC31-30C3-42B8-AD44-55EF97471D5A}"/>
                  </a:ext>
                </a:extLst>
              </p:cNvPr>
              <p:cNvSpPr txBox="1"/>
              <p:nvPr/>
            </p:nvSpPr>
            <p:spPr>
              <a:xfrm>
                <a:off x="4236713" y="2060848"/>
                <a:ext cx="3718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32CC31-30C3-42B8-AD44-55EF97471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13" y="2060848"/>
                <a:ext cx="3718575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1A013D2-FEF7-441E-B94F-27C8BDD22E8F}"/>
                  </a:ext>
                </a:extLst>
              </p:cNvPr>
              <p:cNvSpPr txBox="1"/>
              <p:nvPr/>
            </p:nvSpPr>
            <p:spPr>
              <a:xfrm>
                <a:off x="2153616" y="2500168"/>
                <a:ext cx="8360192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1A013D2-FEF7-441E-B94F-27C8BDD22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616" y="2500168"/>
                <a:ext cx="8360192" cy="411651"/>
              </a:xfrm>
              <a:prstGeom prst="rect">
                <a:avLst/>
              </a:prstGeom>
              <a:blipFill>
                <a:blip r:embed="rId5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91BEAE8-F0CF-4B0C-BC7B-559F70C5A1B7}"/>
              </a:ext>
            </a:extLst>
          </p:cNvPr>
          <p:cNvSpPr/>
          <p:nvPr/>
        </p:nvSpPr>
        <p:spPr>
          <a:xfrm>
            <a:off x="1732351" y="1135408"/>
            <a:ext cx="1787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ea typeface="黑体" pitchFamily="2" charset="-122"/>
              </a:rPr>
              <a:t>顺序</a:t>
            </a:r>
            <a:r>
              <a:rPr lang="en-US" altLang="zh-CN" dirty="0">
                <a:ea typeface="黑体" pitchFamily="2" charset="-122"/>
              </a:rPr>
              <a:t>Gauss</a:t>
            </a:r>
            <a:r>
              <a:rPr lang="zh-CN" altLang="en-US" dirty="0">
                <a:ea typeface="黑体" pitchFamily="2" charset="-122"/>
              </a:rPr>
              <a:t>消去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D46B8E-80E5-48A7-9773-66F7E548B268}"/>
              </a:ext>
            </a:extLst>
          </p:cNvPr>
          <p:cNvSpPr/>
          <p:nvPr/>
        </p:nvSpPr>
        <p:spPr>
          <a:xfrm>
            <a:off x="1767619" y="1959481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itchFamily="2" charset="-122"/>
              </a:rPr>
              <a:t>列主元</a:t>
            </a:r>
            <a:r>
              <a:rPr lang="en-US" altLang="zh-CN" dirty="0">
                <a:ea typeface="黑体" pitchFamily="2" charset="-122"/>
              </a:rPr>
              <a:t>Gauss</a:t>
            </a:r>
            <a:r>
              <a:rPr lang="zh-CN" altLang="en-US" dirty="0">
                <a:ea typeface="黑体" pitchFamily="2" charset="-122"/>
              </a:rPr>
              <a:t>消去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DF6D57-1C2D-4383-8F3C-0F31D3A66F7D}"/>
              </a:ext>
            </a:extLst>
          </p:cNvPr>
          <p:cNvSpPr txBox="1"/>
          <p:nvPr/>
        </p:nvSpPr>
        <p:spPr>
          <a:xfrm>
            <a:off x="2063552" y="3239039"/>
            <a:ext cx="348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间接求解法（迭代法）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21391E-B8F6-4873-AF44-E68CBF51F228}"/>
                  </a:ext>
                </a:extLst>
              </p:cNvPr>
              <p:cNvSpPr txBox="1"/>
              <p:nvPr/>
            </p:nvSpPr>
            <p:spPr>
              <a:xfrm>
                <a:off x="3484754" y="3907027"/>
                <a:ext cx="50595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→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𝑄𝑏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21391E-B8F6-4873-AF44-E68CBF51F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754" y="3907027"/>
                <a:ext cx="5059518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019904-3FB7-48C7-95FC-FEED1679E38D}"/>
                  </a:ext>
                </a:extLst>
              </p:cNvPr>
              <p:cNvSpPr txBox="1"/>
              <p:nvPr/>
            </p:nvSpPr>
            <p:spPr>
              <a:xfrm>
                <a:off x="4236712" y="426640"/>
                <a:ext cx="48836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→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: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019904-3FB7-48C7-95FC-FEED1679E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12" y="426640"/>
                <a:ext cx="4883624" cy="400110"/>
              </a:xfrm>
              <a:prstGeom prst="rect">
                <a:avLst/>
              </a:prstGeom>
              <a:blipFill>
                <a:blip r:embed="rId7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E58E63F-731A-423F-8E37-75FB8550C50F}"/>
                  </a:ext>
                </a:extLst>
              </p:cNvPr>
              <p:cNvSpPr/>
              <p:nvPr/>
            </p:nvSpPr>
            <p:spPr>
              <a:xfrm>
                <a:off x="8609817" y="1811724"/>
                <a:ext cx="18155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  <a:ea typeface="黑体" pitchFamily="2" charset="-122"/>
                  </a:rPr>
                  <a:t>运算量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E58E63F-731A-423F-8E37-75FB8550C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817" y="1811724"/>
                <a:ext cx="1815562" cy="461665"/>
              </a:xfrm>
              <a:prstGeom prst="rect">
                <a:avLst/>
              </a:prstGeom>
              <a:blipFill>
                <a:blip r:embed="rId8"/>
                <a:stretch>
                  <a:fillRect l="-5034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4C5FA20-C316-4792-93BF-A6B70AC4A9CC}"/>
                  </a:ext>
                </a:extLst>
              </p:cNvPr>
              <p:cNvSpPr/>
              <p:nvPr/>
            </p:nvSpPr>
            <p:spPr>
              <a:xfrm>
                <a:off x="3870212" y="4301329"/>
                <a:ext cx="5171656" cy="439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𝑄𝑏</m:t>
                    </m:r>
                  </m:oMath>
                </a14:m>
                <a:r>
                  <a:rPr lang="zh-CN" alt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: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4C5FA20-C316-4792-93BF-A6B70AC4A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12" y="4301329"/>
                <a:ext cx="5171656" cy="439736"/>
              </a:xfrm>
              <a:prstGeom prst="rect">
                <a:avLst/>
              </a:prstGeom>
              <a:blipFill>
                <a:blip r:embed="rId9"/>
                <a:stretch>
                  <a:fillRect t="-694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86490CD-6E35-43A6-918E-C968C0C3BBDC}"/>
                  </a:ext>
                </a:extLst>
              </p:cNvPr>
              <p:cNvSpPr/>
              <p:nvPr/>
            </p:nvSpPr>
            <p:spPr>
              <a:xfrm>
                <a:off x="8476661" y="3848625"/>
                <a:ext cx="21587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  <a:ea typeface="黑体" pitchFamily="2" charset="-122"/>
                  </a:rPr>
                  <a:t>运算量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86490CD-6E35-43A6-918E-C968C0C3B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661" y="3848625"/>
                <a:ext cx="2158796" cy="461665"/>
              </a:xfrm>
              <a:prstGeom prst="rect">
                <a:avLst/>
              </a:prstGeom>
              <a:blipFill>
                <a:blip r:embed="rId10"/>
                <a:stretch>
                  <a:fillRect l="-4520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5F2237B-FE46-494E-A696-836DF39657A6}"/>
              </a:ext>
            </a:extLst>
          </p:cNvPr>
          <p:cNvSpPr/>
          <p:nvPr/>
        </p:nvSpPr>
        <p:spPr bwMode="auto">
          <a:xfrm>
            <a:off x="6600056" y="3848625"/>
            <a:ext cx="1584176" cy="408623"/>
          </a:xfrm>
          <a:prstGeom prst="roundRect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35741D8-10D2-4096-AFB5-C00C518A99F3}"/>
              </a:ext>
            </a:extLst>
          </p:cNvPr>
          <p:cNvSpPr/>
          <p:nvPr/>
        </p:nvSpPr>
        <p:spPr>
          <a:xfrm>
            <a:off x="7184395" y="3342998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FEB9185-AF61-41B8-97BE-A4C6363F453F}"/>
              </a:ext>
            </a:extLst>
          </p:cNvPr>
          <p:cNvSpPr txBox="1"/>
          <p:nvPr/>
        </p:nvSpPr>
        <p:spPr>
          <a:xfrm>
            <a:off x="2430052" y="494188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、是否可写成该形式？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AC88D5-0A99-4989-AAB2-4C1EAF83B309}"/>
              </a:ext>
            </a:extLst>
          </p:cNvPr>
          <p:cNvSpPr txBox="1"/>
          <p:nvPr/>
        </p:nvSpPr>
        <p:spPr>
          <a:xfrm>
            <a:off x="6479715" y="494188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、该形式效果怎么样？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50DA705-2B84-43CE-A6CC-A726F5135177}"/>
              </a:ext>
            </a:extLst>
          </p:cNvPr>
          <p:cNvSpPr txBox="1"/>
          <p:nvPr/>
        </p:nvSpPr>
        <p:spPr>
          <a:xfrm>
            <a:off x="2414113" y="565046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、什么条件下能用？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FEF90C0-1E1C-46BC-9F3B-FE492C7CC26D}"/>
              </a:ext>
            </a:extLst>
          </p:cNvPr>
          <p:cNvSpPr txBox="1"/>
          <p:nvPr/>
        </p:nvSpPr>
        <p:spPr>
          <a:xfrm>
            <a:off x="6479715" y="559732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、常用的有哪些？</a:t>
            </a:r>
          </a:p>
        </p:txBody>
      </p:sp>
    </p:spTree>
    <p:extLst>
      <p:ext uri="{BB962C8B-B14F-4D97-AF65-F5344CB8AC3E}">
        <p14:creationId xmlns:p14="http://schemas.microsoft.com/office/powerpoint/2010/main" val="259173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614F2748-EF8F-44ED-B35C-6B9E6E77DBA5}"/>
              </a:ext>
            </a:extLst>
          </p:cNvPr>
          <p:cNvSpPr txBox="1"/>
          <p:nvPr/>
        </p:nvSpPr>
        <p:spPr>
          <a:xfrm>
            <a:off x="1775520" y="40466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、是否可写成该形式？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C18BA4F-C744-4C23-8892-27015F4972F4}"/>
                  </a:ext>
                </a:extLst>
              </p:cNvPr>
              <p:cNvSpPr/>
              <p:nvPr/>
            </p:nvSpPr>
            <p:spPr>
              <a:xfrm>
                <a:off x="5519936" y="404664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𝐺𝑥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𝑄𝑏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C18BA4F-C744-4C23-8892-27015F497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404664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7477FFB-02E0-4015-B665-16AD23211726}"/>
                  </a:ext>
                </a:extLst>
              </p:cNvPr>
              <p:cNvSpPr/>
              <p:nvPr/>
            </p:nvSpPr>
            <p:spPr>
              <a:xfrm>
                <a:off x="5702350" y="1706080"/>
                <a:ext cx="4443846" cy="70788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7477FFB-02E0-4015-B665-16AD23211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350" y="1706080"/>
                <a:ext cx="4443846" cy="707886"/>
              </a:xfrm>
              <a:prstGeom prst="rect">
                <a:avLst/>
              </a:prstGeom>
              <a:blipFill>
                <a:blip r:embed="rId4"/>
                <a:stretch>
                  <a:fillRect b="-50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BA63550-1670-4030-ABFB-878486454EAC}"/>
                  </a:ext>
                </a:extLst>
              </p:cNvPr>
              <p:cNvSpPr/>
              <p:nvPr/>
            </p:nvSpPr>
            <p:spPr>
              <a:xfrm>
                <a:off x="1675204" y="1190354"/>
                <a:ext cx="30288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BA63550-1670-4030-ABFB-878486454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204" y="1190354"/>
                <a:ext cx="3028841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E2D2FFF-B562-4339-8E25-E4A75289B8AE}"/>
                  </a:ext>
                </a:extLst>
              </p:cNvPr>
              <p:cNvSpPr/>
              <p:nvPr/>
            </p:nvSpPr>
            <p:spPr>
              <a:xfrm>
                <a:off x="5688309" y="5033566"/>
                <a:ext cx="4471931" cy="4397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𝑘𝐵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E2D2FFF-B562-4339-8E25-E4A75289B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309" y="5033566"/>
                <a:ext cx="4471931" cy="439736"/>
              </a:xfrm>
              <a:prstGeom prst="rect">
                <a:avLst/>
              </a:prstGeom>
              <a:blipFill>
                <a:blip r:embed="rId6"/>
                <a:stretch>
                  <a:fillRect b="-81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A6AEF61-028D-4D00-A8C5-CDE2FBF200C4}"/>
                  </a:ext>
                </a:extLst>
              </p:cNvPr>
              <p:cNvSpPr/>
              <p:nvPr/>
            </p:nvSpPr>
            <p:spPr>
              <a:xfrm>
                <a:off x="5702350" y="3295396"/>
                <a:ext cx="4443846" cy="7475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/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A6AEF61-028D-4D00-A8C5-CDE2FBF20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350" y="3295396"/>
                <a:ext cx="4443846" cy="747512"/>
              </a:xfrm>
              <a:prstGeom prst="rect">
                <a:avLst/>
              </a:prstGeom>
              <a:blipFill>
                <a:blip r:embed="rId7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0B3AFE54-DE5D-4121-9F00-D5396AC36144}"/>
              </a:ext>
            </a:extLst>
          </p:cNvPr>
          <p:cNvGrpSpPr/>
          <p:nvPr/>
        </p:nvGrpSpPr>
        <p:grpSpPr>
          <a:xfrm>
            <a:off x="2351584" y="1694702"/>
            <a:ext cx="2436308" cy="550360"/>
            <a:chOff x="77905" y="4939544"/>
            <a:chExt cx="2436308" cy="550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7E5DE14-8536-4BA5-B2A0-6E85F0182D64}"/>
                    </a:ext>
                  </a:extLst>
                </p:cNvPr>
                <p:cNvSpPr/>
                <p:nvPr/>
              </p:nvSpPr>
              <p:spPr>
                <a:xfrm>
                  <a:off x="77905" y="4980519"/>
                  <a:ext cx="24363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/>
                    <a:t>①</a:t>
                  </a:r>
                  <a14:m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𝑞𝑥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𝑞𝑥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7E5DE14-8536-4BA5-B2A0-6E85F0182D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5" y="4980519"/>
                  <a:ext cx="2436308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2757" t="-12308" r="-501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3B4D6B0D-8B0A-4ABF-AA88-E453C8E6C3B5}"/>
                </a:ext>
              </a:extLst>
            </p:cNvPr>
            <p:cNvSpPr/>
            <p:nvPr/>
          </p:nvSpPr>
          <p:spPr bwMode="auto">
            <a:xfrm>
              <a:off x="112582" y="4939544"/>
              <a:ext cx="2394298" cy="55036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AADDFE6-CE3D-4D4D-A8BA-4C2F673DE904}"/>
              </a:ext>
            </a:extLst>
          </p:cNvPr>
          <p:cNvGrpSpPr/>
          <p:nvPr/>
        </p:nvGrpSpPr>
        <p:grpSpPr>
          <a:xfrm>
            <a:off x="2021874" y="2932520"/>
            <a:ext cx="3102140" cy="781850"/>
            <a:chOff x="77905" y="5289830"/>
            <a:chExt cx="3102140" cy="781850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2DA135D-4CEF-4CAE-A910-B2FFE442FBA2}"/>
                </a:ext>
              </a:extLst>
            </p:cNvPr>
            <p:cNvGrpSpPr/>
            <p:nvPr/>
          </p:nvGrpSpPr>
          <p:grpSpPr>
            <a:xfrm>
              <a:off x="77905" y="5289830"/>
              <a:ext cx="3102140" cy="683227"/>
              <a:chOff x="77905" y="5289830"/>
              <a:chExt cx="3102140" cy="683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89FC2448-9845-452B-9445-4B8376C8036E}"/>
                      </a:ext>
                    </a:extLst>
                  </p:cNvPr>
                  <p:cNvSpPr/>
                  <p:nvPr/>
                </p:nvSpPr>
                <p:spPr>
                  <a:xfrm>
                    <a:off x="77905" y="5289830"/>
                    <a:ext cx="1833772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dirty="0"/>
                      <a:t>②</a:t>
                    </a:r>
                    <a14:m>
                      <m:oMath xmlns:m="http://schemas.openxmlformats.org/officeDocument/2006/math"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𝑞𝑥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89FC2448-9845-452B-9445-4B8376C803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5" y="5289830"/>
                    <a:ext cx="1833772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667" t="-10606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8EA06239-7882-4EE7-B908-5AFE7F1B16FD}"/>
                      </a:ext>
                    </a:extLst>
                  </p:cNvPr>
                  <p:cNvSpPr/>
                  <p:nvPr/>
                </p:nvSpPr>
                <p:spPr>
                  <a:xfrm>
                    <a:off x="473855" y="5572947"/>
                    <a:ext cx="270619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𝑞𝑥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8EA06239-7882-4EE7-B908-5AFE7F1B16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855" y="5572947"/>
                    <a:ext cx="2706190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A5F6AD9B-62C2-4342-A103-496ED911B3F1}"/>
                </a:ext>
              </a:extLst>
            </p:cNvPr>
            <p:cNvSpPr/>
            <p:nvPr/>
          </p:nvSpPr>
          <p:spPr bwMode="auto">
            <a:xfrm>
              <a:off x="112582" y="5289830"/>
              <a:ext cx="2941995" cy="78185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9D4D473-3E58-49A5-95A3-63C4D084986F}"/>
              </a:ext>
            </a:extLst>
          </p:cNvPr>
          <p:cNvGrpSpPr/>
          <p:nvPr/>
        </p:nvGrpSpPr>
        <p:grpSpPr>
          <a:xfrm>
            <a:off x="1945409" y="4877831"/>
            <a:ext cx="3255070" cy="791622"/>
            <a:chOff x="77905" y="5908898"/>
            <a:chExt cx="3255070" cy="791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1CAAA10-8299-4EEE-9DE0-B1A85EEEED4A}"/>
                    </a:ext>
                  </a:extLst>
                </p:cNvPr>
                <p:cNvSpPr/>
                <p:nvPr/>
              </p:nvSpPr>
              <p:spPr>
                <a:xfrm>
                  <a:off x="77905" y="5908898"/>
                  <a:ext cx="197483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/>
                    <a:t>③</a:t>
                  </a:r>
                  <a14:m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𝑞𝑥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𝑘𝑔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1CAAA10-8299-4EEE-9DE0-B1A85EEEED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5" y="5908898"/>
                  <a:ext cx="1974836" cy="400110"/>
                </a:xfrm>
                <a:prstGeom prst="rect">
                  <a:avLst/>
                </a:prstGeom>
                <a:blipFill>
                  <a:blip r:embed="rId11"/>
                  <a:stretch>
                    <a:fillRect l="-3086" t="-10606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816F98EA-7084-44E2-8324-A6889B554236}"/>
                    </a:ext>
                  </a:extLst>
                </p:cNvPr>
                <p:cNvSpPr/>
                <p:nvPr/>
              </p:nvSpPr>
              <p:spPr>
                <a:xfrm>
                  <a:off x="478219" y="6222503"/>
                  <a:ext cx="285475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𝑞𝑥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816F98EA-7084-44E2-8324-A6889B5542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19" y="6222503"/>
                  <a:ext cx="2854756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3092372A-FE5A-45EC-8B28-F5157DC29D11}"/>
                </a:ext>
              </a:extLst>
            </p:cNvPr>
            <p:cNvSpPr/>
            <p:nvPr/>
          </p:nvSpPr>
          <p:spPr bwMode="auto">
            <a:xfrm>
              <a:off x="112582" y="5908898"/>
              <a:ext cx="3163274" cy="79162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D811E73-C490-4987-A1EE-4EB2F0EFD3A7}"/>
                  </a:ext>
                </a:extLst>
              </p:cNvPr>
              <p:cNvSpPr/>
              <p:nvPr/>
            </p:nvSpPr>
            <p:spPr>
              <a:xfrm>
                <a:off x="5702350" y="2649417"/>
                <a:ext cx="4443846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D811E73-C490-4987-A1EE-4EB2F0EFD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350" y="2649417"/>
                <a:ext cx="4443846" cy="400110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911592D-97D6-4E87-A1EE-B5A19D444321}"/>
                  </a:ext>
                </a:extLst>
              </p:cNvPr>
              <p:cNvSpPr/>
              <p:nvPr/>
            </p:nvSpPr>
            <p:spPr>
              <a:xfrm>
                <a:off x="5702350" y="4386049"/>
                <a:ext cx="4443846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911592D-97D6-4E87-A1EE-B5A19D444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350" y="4386049"/>
                <a:ext cx="4443846" cy="400110"/>
              </a:xfrm>
              <a:prstGeom prst="rect">
                <a:avLst/>
              </a:prstGeom>
              <a:blipFill>
                <a:blip r:embed="rId14"/>
                <a:stretch>
                  <a:fillRect b="-121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03EC476-DB58-4E0B-9813-77BFD03036D6}"/>
                  </a:ext>
                </a:extLst>
              </p:cNvPr>
              <p:cNvSpPr/>
              <p:nvPr/>
            </p:nvSpPr>
            <p:spPr>
              <a:xfrm>
                <a:off x="5652274" y="5720262"/>
                <a:ext cx="4543998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𝑘𝐵</m:t>
                          </m:r>
                        </m:e>
                      </m:d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𝑘𝐴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𝑘𝐵</m:t>
                          </m:r>
                        </m:e>
                      </m:d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𝑘𝑏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03EC476-DB58-4E0B-9813-77BFD0303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274" y="5720262"/>
                <a:ext cx="4543998" cy="400110"/>
              </a:xfrm>
              <a:prstGeom prst="rect">
                <a:avLst/>
              </a:prstGeom>
              <a:blipFill>
                <a:blip r:embed="rId15"/>
                <a:stretch>
                  <a:fillRect b="-121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60804441-CCFF-4A0A-B69E-89A99FC1CAC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536160" y="1041967"/>
          <a:ext cx="2209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16" imgW="2209851" imgH="447607" progId="Equation.DSMT4">
                  <p:embed/>
                </p:oleObj>
              </mc:Choice>
              <mc:Fallback>
                <p:oleObj name="Equation" r:id="rId16" imgW="2209851" imgH="447607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60804441-CCFF-4A0A-B69E-89A99FC1CA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36160" y="1041967"/>
                        <a:ext cx="22098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09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/>
      <p:bldP spid="40" grpId="0" animBg="1"/>
      <p:bldP spid="42" grpId="0" animBg="1"/>
      <p:bldP spid="54" grpId="0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614F2748-EF8F-44ED-B35C-6B9E6E77DBA5}"/>
              </a:ext>
            </a:extLst>
          </p:cNvPr>
          <p:cNvSpPr txBox="1"/>
          <p:nvPr/>
        </p:nvSpPr>
        <p:spPr>
          <a:xfrm>
            <a:off x="1775520" y="40466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、常用的有哪些？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7477FFB-02E0-4015-B665-16AD23211726}"/>
                  </a:ext>
                </a:extLst>
              </p:cNvPr>
              <p:cNvSpPr/>
              <p:nvPr/>
            </p:nvSpPr>
            <p:spPr>
              <a:xfrm>
                <a:off x="5702350" y="1706080"/>
                <a:ext cx="4443846" cy="70788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7477FFB-02E0-4015-B665-16AD23211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350" y="1706080"/>
                <a:ext cx="4443846" cy="707886"/>
              </a:xfrm>
              <a:prstGeom prst="rect">
                <a:avLst/>
              </a:prstGeom>
              <a:blipFill>
                <a:blip r:embed="rId3"/>
                <a:stretch>
                  <a:fillRect b="-50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BA63550-1670-4030-ABFB-878486454EAC}"/>
                  </a:ext>
                </a:extLst>
              </p:cNvPr>
              <p:cNvSpPr/>
              <p:nvPr/>
            </p:nvSpPr>
            <p:spPr>
              <a:xfrm>
                <a:off x="1675204" y="1190354"/>
                <a:ext cx="30288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BA63550-1670-4030-ABFB-878486454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204" y="1190354"/>
                <a:ext cx="3028841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E2D2FFF-B562-4339-8E25-E4A75289B8AE}"/>
                  </a:ext>
                </a:extLst>
              </p:cNvPr>
              <p:cNvSpPr/>
              <p:nvPr/>
            </p:nvSpPr>
            <p:spPr>
              <a:xfrm>
                <a:off x="5688309" y="5033566"/>
                <a:ext cx="4471931" cy="4397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𝑘𝐵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E2D2FFF-B562-4339-8E25-E4A75289B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309" y="5033566"/>
                <a:ext cx="4471931" cy="439736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A6AEF61-028D-4D00-A8C5-CDE2FBF200C4}"/>
                  </a:ext>
                </a:extLst>
              </p:cNvPr>
              <p:cNvSpPr/>
              <p:nvPr/>
            </p:nvSpPr>
            <p:spPr>
              <a:xfrm>
                <a:off x="5702350" y="3295396"/>
                <a:ext cx="4443846" cy="7475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/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A6AEF61-028D-4D00-A8C5-CDE2FBF20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350" y="3295396"/>
                <a:ext cx="4443846" cy="747512"/>
              </a:xfrm>
              <a:prstGeom prst="rect">
                <a:avLst/>
              </a:prstGeom>
              <a:blipFill>
                <a:blip r:embed="rId6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0B3AFE54-DE5D-4121-9F00-D5396AC36144}"/>
              </a:ext>
            </a:extLst>
          </p:cNvPr>
          <p:cNvGrpSpPr/>
          <p:nvPr/>
        </p:nvGrpSpPr>
        <p:grpSpPr>
          <a:xfrm>
            <a:off x="2351584" y="1694702"/>
            <a:ext cx="2436308" cy="550360"/>
            <a:chOff x="77905" y="4939544"/>
            <a:chExt cx="2436308" cy="550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7E5DE14-8536-4BA5-B2A0-6E85F0182D64}"/>
                    </a:ext>
                  </a:extLst>
                </p:cNvPr>
                <p:cNvSpPr/>
                <p:nvPr/>
              </p:nvSpPr>
              <p:spPr>
                <a:xfrm>
                  <a:off x="77905" y="4980519"/>
                  <a:ext cx="24363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/>
                    <a:t>①</a:t>
                  </a:r>
                  <a14:m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𝑞𝑥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𝑞𝑥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7E5DE14-8536-4BA5-B2A0-6E85F0182D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5" y="4980519"/>
                  <a:ext cx="2436308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2757" t="-12308" r="-501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3B4D6B0D-8B0A-4ABF-AA88-E453C8E6C3B5}"/>
                </a:ext>
              </a:extLst>
            </p:cNvPr>
            <p:cNvSpPr/>
            <p:nvPr/>
          </p:nvSpPr>
          <p:spPr bwMode="auto">
            <a:xfrm>
              <a:off x="112582" y="4939544"/>
              <a:ext cx="2394298" cy="55036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AADDFE6-CE3D-4D4D-A8BA-4C2F673DE904}"/>
              </a:ext>
            </a:extLst>
          </p:cNvPr>
          <p:cNvGrpSpPr/>
          <p:nvPr/>
        </p:nvGrpSpPr>
        <p:grpSpPr>
          <a:xfrm>
            <a:off x="2021874" y="2932520"/>
            <a:ext cx="3102140" cy="781850"/>
            <a:chOff x="77905" y="5289830"/>
            <a:chExt cx="3102140" cy="781850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2DA135D-4CEF-4CAE-A910-B2FFE442FBA2}"/>
                </a:ext>
              </a:extLst>
            </p:cNvPr>
            <p:cNvGrpSpPr/>
            <p:nvPr/>
          </p:nvGrpSpPr>
          <p:grpSpPr>
            <a:xfrm>
              <a:off x="77905" y="5289830"/>
              <a:ext cx="3102140" cy="683227"/>
              <a:chOff x="77905" y="5289830"/>
              <a:chExt cx="3102140" cy="683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89FC2448-9845-452B-9445-4B8376C8036E}"/>
                      </a:ext>
                    </a:extLst>
                  </p:cNvPr>
                  <p:cNvSpPr/>
                  <p:nvPr/>
                </p:nvSpPr>
                <p:spPr>
                  <a:xfrm>
                    <a:off x="77905" y="5289830"/>
                    <a:ext cx="1833772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dirty="0"/>
                      <a:t>②</a:t>
                    </a:r>
                    <a14:m>
                      <m:oMath xmlns:m="http://schemas.openxmlformats.org/officeDocument/2006/math"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𝑞𝑥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89FC2448-9845-452B-9445-4B8376C803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5" y="5289830"/>
                    <a:ext cx="1833772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667" t="-10606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8EA06239-7882-4EE7-B908-5AFE7F1B16FD}"/>
                      </a:ext>
                    </a:extLst>
                  </p:cNvPr>
                  <p:cNvSpPr/>
                  <p:nvPr/>
                </p:nvSpPr>
                <p:spPr>
                  <a:xfrm>
                    <a:off x="473855" y="5572947"/>
                    <a:ext cx="270619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𝑞𝑥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8EA06239-7882-4EE7-B908-5AFE7F1B16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855" y="5572947"/>
                    <a:ext cx="2706190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A5F6AD9B-62C2-4342-A103-496ED911B3F1}"/>
                </a:ext>
              </a:extLst>
            </p:cNvPr>
            <p:cNvSpPr/>
            <p:nvPr/>
          </p:nvSpPr>
          <p:spPr bwMode="auto">
            <a:xfrm>
              <a:off x="112582" y="5289830"/>
              <a:ext cx="2941995" cy="78185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9D4D473-3E58-49A5-95A3-63C4D084986F}"/>
              </a:ext>
            </a:extLst>
          </p:cNvPr>
          <p:cNvGrpSpPr/>
          <p:nvPr/>
        </p:nvGrpSpPr>
        <p:grpSpPr>
          <a:xfrm>
            <a:off x="1945409" y="4877831"/>
            <a:ext cx="3255070" cy="791622"/>
            <a:chOff x="77905" y="5908898"/>
            <a:chExt cx="3255070" cy="791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1CAAA10-8299-4EEE-9DE0-B1A85EEEED4A}"/>
                    </a:ext>
                  </a:extLst>
                </p:cNvPr>
                <p:cNvSpPr/>
                <p:nvPr/>
              </p:nvSpPr>
              <p:spPr>
                <a:xfrm>
                  <a:off x="77905" y="5908898"/>
                  <a:ext cx="197483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/>
                    <a:t>③</a:t>
                  </a:r>
                  <a14:m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𝑞𝑥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𝑘𝑔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1CAAA10-8299-4EEE-9DE0-B1A85EEEED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5" y="5908898"/>
                  <a:ext cx="1974836" cy="400110"/>
                </a:xfrm>
                <a:prstGeom prst="rect">
                  <a:avLst/>
                </a:prstGeom>
                <a:blipFill>
                  <a:blip r:embed="rId10"/>
                  <a:stretch>
                    <a:fillRect l="-3086" t="-10606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816F98EA-7084-44E2-8324-A6889B554236}"/>
                    </a:ext>
                  </a:extLst>
                </p:cNvPr>
                <p:cNvSpPr/>
                <p:nvPr/>
              </p:nvSpPr>
              <p:spPr>
                <a:xfrm>
                  <a:off x="478219" y="6222503"/>
                  <a:ext cx="285475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𝑞𝑥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816F98EA-7084-44E2-8324-A6889B5542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19" y="6222503"/>
                  <a:ext cx="2854756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3092372A-FE5A-45EC-8B28-F5157DC29D11}"/>
                </a:ext>
              </a:extLst>
            </p:cNvPr>
            <p:cNvSpPr/>
            <p:nvPr/>
          </p:nvSpPr>
          <p:spPr bwMode="auto">
            <a:xfrm>
              <a:off x="112582" y="5908898"/>
              <a:ext cx="3163274" cy="79162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D811E73-C490-4987-A1EE-4EB2F0EFD3A7}"/>
                  </a:ext>
                </a:extLst>
              </p:cNvPr>
              <p:cNvSpPr/>
              <p:nvPr/>
            </p:nvSpPr>
            <p:spPr>
              <a:xfrm>
                <a:off x="5702350" y="2649417"/>
                <a:ext cx="4443846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D811E73-C490-4987-A1EE-4EB2F0EFD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350" y="2649417"/>
                <a:ext cx="4443846" cy="400110"/>
              </a:xfrm>
              <a:prstGeom prst="rect">
                <a:avLst/>
              </a:prstGeom>
              <a:blipFill>
                <a:blip r:embed="rId12"/>
                <a:stretch>
                  <a:fillRect b="-123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911592D-97D6-4E87-A1EE-B5A19D444321}"/>
                  </a:ext>
                </a:extLst>
              </p:cNvPr>
              <p:cNvSpPr/>
              <p:nvPr/>
            </p:nvSpPr>
            <p:spPr>
              <a:xfrm>
                <a:off x="5702350" y="4386049"/>
                <a:ext cx="4443846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911592D-97D6-4E87-A1EE-B5A19D444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350" y="4386049"/>
                <a:ext cx="4443846" cy="400110"/>
              </a:xfrm>
              <a:prstGeom prst="rect">
                <a:avLst/>
              </a:prstGeom>
              <a:blipFill>
                <a:blip r:embed="rId13"/>
                <a:stretch>
                  <a:fillRect b="-121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03EC476-DB58-4E0B-9813-77BFD03036D6}"/>
                  </a:ext>
                </a:extLst>
              </p:cNvPr>
              <p:cNvSpPr/>
              <p:nvPr/>
            </p:nvSpPr>
            <p:spPr>
              <a:xfrm>
                <a:off x="5652274" y="5720262"/>
                <a:ext cx="4543998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𝑘𝐵</m:t>
                          </m:r>
                        </m:e>
                      </m:d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𝑘𝐴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𝑘𝐵</m:t>
                          </m:r>
                        </m:e>
                      </m:d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𝑘𝑏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03EC476-DB58-4E0B-9813-77BFD0303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274" y="5720262"/>
                <a:ext cx="4543998" cy="400110"/>
              </a:xfrm>
              <a:prstGeom prst="rect">
                <a:avLst/>
              </a:prstGeom>
              <a:blipFill>
                <a:blip r:embed="rId14"/>
                <a:stretch>
                  <a:fillRect b="-121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D418B410-B48D-4226-AB6A-D91C7A2BF79C}"/>
              </a:ext>
            </a:extLst>
          </p:cNvPr>
          <p:cNvSpPr txBox="1"/>
          <p:nvPr/>
        </p:nvSpPr>
        <p:spPr>
          <a:xfrm>
            <a:off x="9404201" y="2880250"/>
            <a:ext cx="11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Jacobi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0D8663D-EB03-4589-83A2-C5CF1A25525E}"/>
              </a:ext>
            </a:extLst>
          </p:cNvPr>
          <p:cNvSpPr txBox="1"/>
          <p:nvPr/>
        </p:nvSpPr>
        <p:spPr>
          <a:xfrm>
            <a:off x="9080166" y="4679957"/>
            <a:ext cx="195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Gauss-Seidel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0D0D46B-8487-42A0-A38F-CA58FB5E1997}"/>
              </a:ext>
            </a:extLst>
          </p:cNvPr>
          <p:cNvSpPr txBox="1"/>
          <p:nvPr/>
        </p:nvSpPr>
        <p:spPr>
          <a:xfrm>
            <a:off x="9085803" y="6002617"/>
            <a:ext cx="195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SOR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8024AA8-94D5-456E-A33E-4623A47B61F5}"/>
                  </a:ext>
                </a:extLst>
              </p:cNvPr>
              <p:cNvSpPr/>
              <p:nvPr/>
            </p:nvSpPr>
            <p:spPr>
              <a:xfrm>
                <a:off x="5519936" y="404664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𝐺𝑥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𝑄𝑏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8024AA8-94D5-456E-A33E-4623A47B6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404664"/>
                <a:ext cx="4572000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89FCD21A-D572-4788-BC23-CB8DF9DA4E4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536160" y="1041967"/>
          <a:ext cx="2209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16" imgW="2209851" imgH="447607" progId="Equation.DSMT4">
                  <p:embed/>
                </p:oleObj>
              </mc:Choice>
              <mc:Fallback>
                <p:oleObj name="Equation" r:id="rId16" imgW="2209851" imgH="447607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89FCD21A-D572-4788-BC23-CB8DF9DA4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36160" y="1041967"/>
                        <a:ext cx="22098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26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线性方程组迭代法的基本思想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>
                <a:solidFill>
                  <a:schemeClr val="bg1"/>
                </a:solidFill>
              </a:rPr>
              <a:t>迭代思路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2173"/>
          <a:stretch/>
        </p:blipFill>
        <p:spPr>
          <a:xfrm>
            <a:off x="4435129" y="1809344"/>
            <a:ext cx="1476375" cy="5772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77" y="1802680"/>
            <a:ext cx="1666875" cy="5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129" y="2624880"/>
            <a:ext cx="1695450" cy="438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129" y="3301283"/>
            <a:ext cx="4391025" cy="733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129" y="4272961"/>
            <a:ext cx="4229100" cy="962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5129" y="5473239"/>
            <a:ext cx="5934075" cy="5238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6F8004-A68F-45B6-8E37-EDDD421D02CF}"/>
              </a:ext>
            </a:extLst>
          </p:cNvPr>
          <p:cNvSpPr/>
          <p:nvPr/>
        </p:nvSpPr>
        <p:spPr>
          <a:xfrm>
            <a:off x="907594" y="373574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计算复杂度</a:t>
            </a:r>
            <a:endParaRPr lang="en-US" altLang="zh-C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D8C771B-AACA-45FD-8261-36F8FA97F5BD}"/>
                  </a:ext>
                </a:extLst>
              </p:cNvPr>
              <p:cNvSpPr/>
              <p:nvPr/>
            </p:nvSpPr>
            <p:spPr>
              <a:xfrm>
                <a:off x="615847" y="5063094"/>
                <a:ext cx="368434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总计算量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D8C771B-AACA-45FD-8261-36F8FA97F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47" y="5063094"/>
                <a:ext cx="3684342" cy="404983"/>
              </a:xfrm>
              <a:prstGeom prst="rect">
                <a:avLst/>
              </a:prstGeom>
              <a:blipFill>
                <a:blip r:embed="rId8"/>
                <a:stretch>
                  <a:fillRect l="-1325" t="-909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7ACA62C-B1F2-40ED-B9E7-A80799292EDA}"/>
                  </a:ext>
                </a:extLst>
              </p:cNvPr>
              <p:cNvSpPr/>
              <p:nvPr/>
            </p:nvSpPr>
            <p:spPr>
              <a:xfrm>
                <a:off x="753192" y="4644950"/>
                <a:ext cx="298645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单次迭代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e>
                    </m:d>
                    <m: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7ACA62C-B1F2-40ED-B9E7-A80799292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92" y="4644950"/>
                <a:ext cx="2986459" cy="404983"/>
              </a:xfrm>
              <a:prstGeom prst="rect">
                <a:avLst/>
              </a:prstGeom>
              <a:blipFill>
                <a:blip r:embed="rId9"/>
                <a:stretch>
                  <a:fillRect l="-1840" t="-909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86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线性方程组迭代法的基本思想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>
                <a:solidFill>
                  <a:schemeClr val="bg1"/>
                </a:solidFill>
              </a:rPr>
              <a:t>迭代思路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迭代示例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24" y="1749920"/>
            <a:ext cx="2630305" cy="12303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745" y="1749920"/>
            <a:ext cx="4743035" cy="12387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424" y="3196132"/>
            <a:ext cx="1307448" cy="4313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424" y="3805732"/>
            <a:ext cx="3805629" cy="15165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6215" y="3719891"/>
            <a:ext cx="3569565" cy="16023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423" y="5500538"/>
            <a:ext cx="1773317" cy="41677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3160423" y="6026101"/>
            <a:ext cx="4697387" cy="465084"/>
            <a:chOff x="2372300" y="894303"/>
            <a:chExt cx="6526941" cy="6462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8"/>
            <a:srcRect t="5771"/>
            <a:stretch/>
          </p:blipFill>
          <p:spPr>
            <a:xfrm>
              <a:off x="2372300" y="894303"/>
              <a:ext cx="4543425" cy="64622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9"/>
            <a:srcRect l="6175"/>
            <a:stretch/>
          </p:blipFill>
          <p:spPr>
            <a:xfrm>
              <a:off x="6772589" y="894304"/>
              <a:ext cx="2126652" cy="646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19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线性方程组的迭代求解法及其稳定性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Jacobi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430608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算法流程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38" y="1795661"/>
            <a:ext cx="3751295" cy="24881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32" y="2233435"/>
            <a:ext cx="3667125" cy="447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293" y="2752977"/>
            <a:ext cx="4367687" cy="92566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292" y="3746727"/>
            <a:ext cx="3442295" cy="31897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/>
          <a:srcRect l="8164"/>
          <a:stretch/>
        </p:blipFill>
        <p:spPr>
          <a:xfrm>
            <a:off x="7220597" y="3745830"/>
            <a:ext cx="680837" cy="35398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540" y="4133428"/>
            <a:ext cx="2684317" cy="49709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9632" y="4681955"/>
            <a:ext cx="4859055" cy="18633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5876" y="4376479"/>
            <a:ext cx="3125857" cy="21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3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线性方程组的迭代求解法及其稳定性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Jacobi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430608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实验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393" y="1864078"/>
            <a:ext cx="2925949" cy="13087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227" y="1864078"/>
            <a:ext cx="2985248" cy="15395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1981" r="-1981"/>
          <a:stretch/>
        </p:blipFill>
        <p:spPr>
          <a:xfrm>
            <a:off x="5785776" y="3310252"/>
            <a:ext cx="1504901" cy="3382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186" y="3772021"/>
            <a:ext cx="6004081" cy="27257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l="2471"/>
          <a:stretch/>
        </p:blipFill>
        <p:spPr>
          <a:xfrm>
            <a:off x="4419393" y="3296347"/>
            <a:ext cx="1076947" cy="3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03203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656</Words>
  <Application>Microsoft Office PowerPoint</Application>
  <PresentationFormat>宽屏</PresentationFormat>
  <Paragraphs>175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黑体</vt:lpstr>
      <vt:lpstr>宋体</vt:lpstr>
      <vt:lpstr>幼圆</vt:lpstr>
      <vt:lpstr>Calibri</vt:lpstr>
      <vt:lpstr>Cambria Math</vt:lpstr>
      <vt:lpstr>Century Gothic</vt:lpstr>
      <vt:lpstr>Times New Roman</vt:lpstr>
      <vt:lpstr>Wingdings 3</vt:lpstr>
      <vt:lpstr>切片</vt:lpstr>
      <vt:lpstr>Equation</vt:lpstr>
      <vt:lpstr>科学计算通识实验</vt:lpstr>
      <vt:lpstr>    第三章  线性方程组-迭代求解法</vt:lpstr>
      <vt:lpstr>PowerPoint 演示文稿</vt:lpstr>
      <vt:lpstr>PowerPoint 演示文稿</vt:lpstr>
      <vt:lpstr>PowerPoint 演示文稿</vt:lpstr>
      <vt:lpstr>第一节  线性方程组迭代法的基本思想</vt:lpstr>
      <vt:lpstr>第一节  线性方程组迭代法的基本思想</vt:lpstr>
      <vt:lpstr>第二节  线性方程组的迭代求解法及其稳定性</vt:lpstr>
      <vt:lpstr>第二节  线性方程组的迭代求解法及其稳定性</vt:lpstr>
      <vt:lpstr>第二节  线性方程组的迭代求解法及其稳定性</vt:lpstr>
      <vt:lpstr>第二节  线性方程组的迭代求解法及其稳定性</vt:lpstr>
      <vt:lpstr>第二节  线性方程组的迭代求解法及其稳定性</vt:lpstr>
      <vt:lpstr>第二节  线性方程组的迭代求解法及其稳定性</vt:lpstr>
      <vt:lpstr>第二节  线性方程组的迭代求解法及其稳定性</vt:lpstr>
      <vt:lpstr>第三节  线性方程组的应用</vt:lpstr>
      <vt:lpstr>第三节  线性方程组的应用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科学计算通识实验</dc:title>
  <dc:creator>401</dc:creator>
  <cp:lastModifiedBy>FengCL</cp:lastModifiedBy>
  <cp:revision>182</cp:revision>
  <dcterms:created xsi:type="dcterms:W3CDTF">2021-07-09T17:14:09Z</dcterms:created>
  <dcterms:modified xsi:type="dcterms:W3CDTF">2024-07-04T00:27:13Z</dcterms:modified>
</cp:coreProperties>
</file>