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06" r:id="rId4"/>
    <p:sldId id="314" r:id="rId5"/>
    <p:sldId id="313" r:id="rId6"/>
    <p:sldId id="310" r:id="rId7"/>
    <p:sldId id="316" r:id="rId8"/>
    <p:sldId id="315" r:id="rId9"/>
    <p:sldId id="317" r:id="rId10"/>
    <p:sldId id="309" r:id="rId11"/>
    <p:sldId id="320" r:id="rId12"/>
    <p:sldId id="326" r:id="rId13"/>
    <p:sldId id="324" r:id="rId14"/>
    <p:sldId id="32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8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8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87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4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3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7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7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8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7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5.wmf"/><Relationship Id="rId11" Type="http://schemas.openxmlformats.org/officeDocument/2006/relationships/image" Target="../media/image6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科学计算通识实验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bg1"/>
                </a:solidFill>
              </a:rPr>
              <a:t>冯成亮，王怡博</a:t>
            </a:r>
            <a:endParaRPr lang="en-US" altLang="zh-CN" sz="1900" dirty="0">
              <a:ln w="3175" cmpd="sng">
                <a:noFill/>
              </a:ln>
              <a:solidFill>
                <a:schemeClr val="bg1"/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charlon_feng@buaa.edu.cn</a:t>
            </a: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2023.7.6</a:t>
            </a:r>
            <a:endParaRPr lang="zh-CN" altLang="en-US" sz="1900" dirty="0">
              <a:ln w="3175" cmpd="sng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9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FAB536B5-4350-47C8-8BAB-9DCF33C5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918" y="5371277"/>
            <a:ext cx="2387461" cy="7580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8428B5-8603-4806-933D-309D60ED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918" y="4288191"/>
            <a:ext cx="2387461" cy="7580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FFCDC38-8E73-4BC9-B189-A568FD0D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73" y="4279530"/>
            <a:ext cx="3672923" cy="18411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22E7718-231F-4FBC-8DC6-9113D5A6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84" y="5371277"/>
            <a:ext cx="3672923" cy="7580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627177A-FFBC-4AC7-B28C-1DB19EB6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84" y="4449157"/>
            <a:ext cx="3672923" cy="7580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C229EC-20CA-4D81-B2E2-678518AB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84" y="3525370"/>
            <a:ext cx="3672923" cy="7580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A6163F-D789-41D0-A0BB-F6829CD2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84" y="2599381"/>
            <a:ext cx="3672923" cy="7580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高斯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勒让德积分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逼近原理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73" y="1464175"/>
            <a:ext cx="6591906" cy="2627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7213"/>
          <a:stretch/>
        </p:blipFill>
        <p:spPr>
          <a:xfrm>
            <a:off x="882684" y="2654055"/>
            <a:ext cx="3672923" cy="703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31" y="3529241"/>
            <a:ext cx="3615029" cy="7502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285" y="4484945"/>
            <a:ext cx="3517721" cy="686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56" y="5500099"/>
            <a:ext cx="3625578" cy="467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6473" y="4288191"/>
            <a:ext cx="3484760" cy="18411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636" y="4413003"/>
            <a:ext cx="1724025" cy="485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3636" y="6265444"/>
            <a:ext cx="4124325" cy="4381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F13FB4-2ED3-4C4A-AD9B-046734CB9B89}"/>
              </a:ext>
            </a:extLst>
          </p:cNvPr>
          <p:cNvGrpSpPr/>
          <p:nvPr/>
        </p:nvGrpSpPr>
        <p:grpSpPr>
          <a:xfrm>
            <a:off x="9332636" y="5369826"/>
            <a:ext cx="1724025" cy="742950"/>
            <a:chOff x="9417084" y="5109345"/>
            <a:chExt cx="1724025" cy="74295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12409" y="5109345"/>
              <a:ext cx="1028700" cy="74295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17084" y="5179425"/>
              <a:ext cx="1038225" cy="5905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69D9E94-4E52-452C-B12E-8852FF773FC8}"/>
                  </a:ext>
                </a:extLst>
              </p:cNvPr>
              <p:cNvSpPr txBox="1"/>
              <p:nvPr/>
            </p:nvSpPr>
            <p:spPr>
              <a:xfrm>
                <a:off x="2495981" y="1739078"/>
                <a:ext cx="18823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))≈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69D9E94-4E52-452C-B12E-8852FF773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81" y="1739078"/>
                <a:ext cx="1882310" cy="553998"/>
              </a:xfrm>
              <a:prstGeom prst="rect">
                <a:avLst/>
              </a:prstGeom>
              <a:blipFill>
                <a:blip r:embed="rId13"/>
                <a:stretch>
                  <a:fillRect l="-4207" r="-5502" b="-18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4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高斯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勒让德积分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逼近原理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高斯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勒让德积分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6B2797-C75E-4510-9521-ADAC82683DCD}"/>
              </a:ext>
            </a:extLst>
          </p:cNvPr>
          <p:cNvGrpSpPr/>
          <p:nvPr/>
        </p:nvGrpSpPr>
        <p:grpSpPr>
          <a:xfrm>
            <a:off x="3683075" y="2522168"/>
            <a:ext cx="7751364" cy="1599750"/>
            <a:chOff x="3301335" y="1863026"/>
            <a:chExt cx="8206453" cy="169367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765A76B-9241-4389-B112-C085214B7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335" y="1863026"/>
              <a:ext cx="8206453" cy="169367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8213" y="1990725"/>
              <a:ext cx="7343775" cy="1438275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AFB859-B766-4D7D-AC02-C99C579BFAB9}"/>
              </a:ext>
            </a:extLst>
          </p:cNvPr>
          <p:cNvGrpSpPr/>
          <p:nvPr/>
        </p:nvGrpSpPr>
        <p:grpSpPr>
          <a:xfrm>
            <a:off x="3683075" y="4408197"/>
            <a:ext cx="7751364" cy="1599750"/>
            <a:chOff x="3301335" y="3935486"/>
            <a:chExt cx="8206453" cy="169367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29D0B8C-1541-40FD-B422-665BB87B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335" y="3935486"/>
              <a:ext cx="8206453" cy="169367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8213" y="4082235"/>
              <a:ext cx="802957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57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高斯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勒让德积分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逼近原理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高斯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勒让德积分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91" y="3429000"/>
            <a:ext cx="6948151" cy="2442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4" y="6080838"/>
            <a:ext cx="5419725" cy="3810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04ED93D-B4B0-4C63-9703-163F3E175A61}"/>
              </a:ext>
            </a:extLst>
          </p:cNvPr>
          <p:cNvSpPr txBox="1">
            <a:spLocks/>
          </p:cNvSpPr>
          <p:nvPr/>
        </p:nvSpPr>
        <p:spPr>
          <a:xfrm>
            <a:off x="3776181" y="1781743"/>
            <a:ext cx="7374172" cy="1724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实验五：利用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点高斯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勒让德公式逼近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6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结果与</a:t>
            </a:r>
            <a:r>
              <a:rPr lang="en-US" altLang="zh-CN" dirty="0">
                <a:solidFill>
                  <a:schemeClr val="bg1"/>
                </a:solidFill>
              </a:rPr>
              <a:t>h=2</a:t>
            </a:r>
            <a:r>
              <a:rPr lang="zh-CN" altLang="en-US" dirty="0">
                <a:solidFill>
                  <a:schemeClr val="bg1"/>
                </a:solidFill>
              </a:rPr>
              <a:t>的组合梯形公式和</a:t>
            </a:r>
            <a:r>
              <a:rPr lang="en-US" altLang="zh-CN" dirty="0">
                <a:solidFill>
                  <a:schemeClr val="bg1"/>
                </a:solidFill>
              </a:rPr>
              <a:t>h=1</a:t>
            </a:r>
            <a:r>
              <a:rPr lang="zh-CN" altLang="en-US" dirty="0">
                <a:solidFill>
                  <a:schemeClr val="bg1"/>
                </a:solidFill>
              </a:rPr>
              <a:t>的辛普森公式比较。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1486" t="26908" r="18130" b="32518"/>
          <a:stretch/>
        </p:blipFill>
        <p:spPr>
          <a:xfrm>
            <a:off x="5513455" y="2204510"/>
            <a:ext cx="3500761" cy="6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8E81924-948D-4800-818F-9AE31F02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29" y="1773383"/>
            <a:ext cx="6143625" cy="13189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C00137-93E1-4EF3-87F1-AC69E454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29" y="3236450"/>
            <a:ext cx="6143625" cy="13189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FB3B57-275E-4963-9105-9BA1FCC7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29" y="4738857"/>
            <a:ext cx="6143625" cy="13189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高斯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勒让德积分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逼近原理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高斯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勒让德积分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高斯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勒让德变换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229" y="1794697"/>
            <a:ext cx="5457825" cy="127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66" y="3286339"/>
            <a:ext cx="592455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329" y="4812559"/>
            <a:ext cx="6143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C79E11D-F274-4903-9A45-0AC72315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79" y="5413259"/>
            <a:ext cx="7134020" cy="6786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CBB91C-D6E4-423D-9A86-32928EBB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57" y="3406733"/>
            <a:ext cx="7134020" cy="17525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第二节  </a:t>
            </a:r>
            <a:r>
              <a:rPr lang="zh-CN" altLang="en-US" sz="2800" dirty="0">
                <a:solidFill>
                  <a:schemeClr val="bg1"/>
                </a:solidFill>
              </a:rPr>
              <a:t>高斯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勒让德积分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逼近原理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高斯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勒让德积分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高斯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勒让德变换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92" y="3498319"/>
            <a:ext cx="6991350" cy="1323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486" y="5547993"/>
            <a:ext cx="217170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993" y="4689866"/>
            <a:ext cx="970863" cy="439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r="3898" b="240"/>
          <a:stretch/>
        </p:blipFill>
        <p:spPr>
          <a:xfrm>
            <a:off x="9144490" y="5616811"/>
            <a:ext cx="1009266" cy="36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A89B75-7CCB-42D8-95E8-48B690DD8FF8}"/>
              </a:ext>
            </a:extLst>
          </p:cNvPr>
          <p:cNvSpPr txBox="1"/>
          <p:nvPr/>
        </p:nvSpPr>
        <p:spPr>
          <a:xfrm>
            <a:off x="8437035" y="4746086"/>
            <a:ext cx="7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误差：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98FA69-E9BF-49B4-BD4D-8F7C519D14D0}"/>
              </a:ext>
            </a:extLst>
          </p:cNvPr>
          <p:cNvSpPr txBox="1"/>
          <p:nvPr/>
        </p:nvSpPr>
        <p:spPr>
          <a:xfrm>
            <a:off x="8437035" y="5644281"/>
            <a:ext cx="7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误差：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BB3CD0C-B15B-4F08-8BB2-E60B60DA52F5}"/>
              </a:ext>
            </a:extLst>
          </p:cNvPr>
          <p:cNvSpPr txBox="1">
            <a:spLocks/>
          </p:cNvSpPr>
          <p:nvPr/>
        </p:nvSpPr>
        <p:spPr>
          <a:xfrm>
            <a:off x="3892827" y="1763872"/>
            <a:ext cx="7374172" cy="1724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实验六：利用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点高斯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勒让德公式逼近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6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结果与</a:t>
            </a:r>
            <a:r>
              <a:rPr lang="en-US" altLang="zh-CN" dirty="0">
                <a:solidFill>
                  <a:schemeClr val="bg1"/>
                </a:solidFill>
              </a:rPr>
              <a:t>h=1/2</a:t>
            </a:r>
            <a:r>
              <a:rPr lang="zh-CN" altLang="en-US" dirty="0">
                <a:solidFill>
                  <a:schemeClr val="bg1"/>
                </a:solidFill>
              </a:rPr>
              <a:t>的组合布尔公式的结果相比较。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l="40328" t="29620" r="1938" b="30827"/>
          <a:stretch/>
        </p:blipFill>
        <p:spPr>
          <a:xfrm>
            <a:off x="5789055" y="2148981"/>
            <a:ext cx="3821868" cy="6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4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第三节  数值积分的应用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7696308" cy="42345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、曲线弧长积分：给定参数路径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通过均匀间距的参数进行定义：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弧长积分公式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、二维翼型的升阻力积分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  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6F637-7A6B-4F24-9986-03F72905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088" y="1773382"/>
            <a:ext cx="2781300" cy="2190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0335C6-4260-4F4D-A7F3-BD9DF68A9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500" y="2207673"/>
            <a:ext cx="4305300" cy="93345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2FD273D-920D-46FD-941F-1EDFC354E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27812"/>
              </p:ext>
            </p:extLst>
          </p:nvPr>
        </p:nvGraphicFramePr>
        <p:xfrm>
          <a:off x="4831982" y="1773382"/>
          <a:ext cx="2528035" cy="40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1982" y="1773382"/>
                        <a:ext cx="2528035" cy="40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5544DDF-865C-49F3-939B-D0069138F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19893"/>
              </p:ext>
            </p:extLst>
          </p:nvPr>
        </p:nvGraphicFramePr>
        <p:xfrm>
          <a:off x="4411515" y="3372214"/>
          <a:ext cx="2175692" cy="34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1282680" imgH="203040" progId="Equation.DSMT4">
                  <p:embed/>
                </p:oleObj>
              </mc:Choice>
              <mc:Fallback>
                <p:oleObj name="Equation" r:id="rId7" imgW="1282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1515" y="3372214"/>
                        <a:ext cx="2175692" cy="344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7A8238AE-3B76-4806-88E4-35993BD64A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2943" y="3693560"/>
            <a:ext cx="2437143" cy="809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C36E5A-D0DE-4AE3-9BA5-40B25ECBB0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30" y="4679179"/>
            <a:ext cx="2340379" cy="20720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132D65-55FB-4C22-A3BF-EE8C7C33B1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9508" y="4692056"/>
            <a:ext cx="2369163" cy="20591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40277B-43F4-4155-89EF-E27C36B124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8612" y="4679179"/>
            <a:ext cx="2369163" cy="2048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DFCCDA-1536-4D57-9790-0B0184791EF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36703"/>
          <a:stretch/>
        </p:blipFill>
        <p:spPr>
          <a:xfrm>
            <a:off x="1581254" y="5050554"/>
            <a:ext cx="2431001" cy="14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7" y="3124045"/>
            <a:ext cx="8534400" cy="150706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第七章  数值积分</a:t>
            </a:r>
          </a:p>
        </p:txBody>
      </p:sp>
    </p:spTree>
    <p:extLst>
      <p:ext uri="{BB962C8B-B14F-4D97-AF65-F5344CB8AC3E}">
        <p14:creationId xmlns:p14="http://schemas.microsoft.com/office/powerpoint/2010/main" val="16932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闭型积分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闭型牛顿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科特斯面积公式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</a:t>
            </a:r>
            <a:r>
              <a:rPr lang="en-US" altLang="zh-CN" dirty="0">
                <a:solidFill>
                  <a:schemeClr val="bg1"/>
                </a:solidFill>
              </a:rPr>
              <a:t>3/8</a:t>
            </a:r>
            <a:r>
              <a:rPr lang="zh-CN" altLang="en-US" dirty="0">
                <a:solidFill>
                  <a:schemeClr val="bg1"/>
                </a:solidFill>
              </a:rPr>
              <a:t>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布尔公式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81" y="2383261"/>
            <a:ext cx="5117630" cy="3254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89B0DC-0599-49D7-8AA1-86FDF796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09" y="4010484"/>
            <a:ext cx="4697312" cy="23942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870F8B-3B2B-4D51-9A07-BEC4C738C3F5}"/>
              </a:ext>
            </a:extLst>
          </p:cNvPr>
          <p:cNvSpPr txBox="1"/>
          <p:nvPr/>
        </p:nvSpPr>
        <p:spPr>
          <a:xfrm>
            <a:off x="7989902" y="3737499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≥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阶（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CB487E-1AAC-403B-9097-BA9C9664A068}"/>
              </a:ext>
            </a:extLst>
          </p:cNvPr>
          <p:cNvSpPr txBox="1"/>
          <p:nvPr/>
        </p:nvSpPr>
        <p:spPr>
          <a:xfrm>
            <a:off x="10418815" y="3737499"/>
            <a:ext cx="12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≥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阶（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D10507-96A8-4C2F-ACAA-D6C4A5339900}"/>
              </a:ext>
            </a:extLst>
          </p:cNvPr>
          <p:cNvSpPr txBox="1"/>
          <p:nvPr/>
        </p:nvSpPr>
        <p:spPr>
          <a:xfrm>
            <a:off x="7936961" y="529100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≥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阶（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6E0FB4-B684-4F82-B382-0A4DC92483E7}"/>
              </a:ext>
            </a:extLst>
          </p:cNvPr>
          <p:cNvSpPr txBox="1"/>
          <p:nvPr/>
        </p:nvSpPr>
        <p:spPr>
          <a:xfrm>
            <a:off x="10418816" y="5291002"/>
            <a:ext cx="10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≥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阶（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F4EBC4D-5165-45D4-9361-574642962E19}"/>
                  </a:ext>
                </a:extLst>
              </p:cNvPr>
              <p:cNvSpPr txBox="1"/>
              <p:nvPr/>
            </p:nvSpPr>
            <p:spPr>
              <a:xfrm>
                <a:off x="3951919" y="2748099"/>
                <a:ext cx="18823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))≈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F4EBC4D-5165-45D4-9361-57464296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19" y="2748099"/>
                <a:ext cx="1882310" cy="553998"/>
              </a:xfrm>
              <a:prstGeom prst="rect">
                <a:avLst/>
              </a:prstGeom>
              <a:blipFill>
                <a:blip r:embed="rId4"/>
                <a:stretch>
                  <a:fillRect l="-4207" r="-5502" b="-18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88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闭型积分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闭型牛顿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科特斯面积公式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</a:t>
            </a:r>
            <a:r>
              <a:rPr lang="en-US" altLang="zh-CN" dirty="0">
                <a:solidFill>
                  <a:schemeClr val="bg1"/>
                </a:solidFill>
              </a:rPr>
              <a:t>3/8</a:t>
            </a:r>
            <a:r>
              <a:rPr lang="zh-CN" altLang="en-US" dirty="0">
                <a:solidFill>
                  <a:schemeClr val="bg1"/>
                </a:solidFill>
              </a:rPr>
              <a:t>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布尔公式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09" y="4010484"/>
            <a:ext cx="4697312" cy="2394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773" t="7187" b="-1"/>
          <a:stretch/>
        </p:blipFill>
        <p:spPr>
          <a:xfrm>
            <a:off x="7727896" y="2238112"/>
            <a:ext cx="2481913" cy="4331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118" y="3599197"/>
            <a:ext cx="5209470" cy="280558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B3B9B2-0BCB-40DD-831A-DF852653A2A7}"/>
              </a:ext>
            </a:extLst>
          </p:cNvPr>
          <p:cNvGrpSpPr/>
          <p:nvPr/>
        </p:nvGrpSpPr>
        <p:grpSpPr>
          <a:xfrm>
            <a:off x="6364117" y="2941366"/>
            <a:ext cx="5209470" cy="390525"/>
            <a:chOff x="6294671" y="2825651"/>
            <a:chExt cx="5428313" cy="39052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64C3FCA-70F6-41ED-8045-D03119FB7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94671" y="2825651"/>
              <a:ext cx="5428313" cy="390525"/>
            </a:xfrm>
            <a:prstGeom prst="rect">
              <a:avLst/>
            </a:prstGeom>
          </p:spPr>
        </p:pic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4569A10F-58F7-4675-A14F-9EFF429E79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6177040"/>
                </p:ext>
              </p:extLst>
            </p:nvPr>
          </p:nvGraphicFramePr>
          <p:xfrm>
            <a:off x="6934519" y="2850296"/>
            <a:ext cx="4292038" cy="352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7" imgW="2666880" imgH="228600" progId="Equation.DSMT4">
                    <p:embed/>
                  </p:oleObj>
                </mc:Choice>
                <mc:Fallback>
                  <p:oleObj name="Equation" r:id="rId7" imgW="2666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34519" y="2850296"/>
                          <a:ext cx="4292038" cy="352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100B04D-13C7-459E-A441-B90804602E6F}"/>
                  </a:ext>
                </a:extLst>
              </p:cNvPr>
              <p:cNvSpPr txBox="1"/>
              <p:nvPr/>
            </p:nvSpPr>
            <p:spPr>
              <a:xfrm>
                <a:off x="3951919" y="2748099"/>
                <a:ext cx="18823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))≈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100B04D-13C7-459E-A441-B9080460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19" y="2748099"/>
                <a:ext cx="1882310" cy="553998"/>
              </a:xfrm>
              <a:prstGeom prst="rect">
                <a:avLst/>
              </a:prstGeom>
              <a:blipFill>
                <a:blip r:embed="rId9"/>
                <a:stretch>
                  <a:fillRect l="-4207" r="-5502" b="-18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0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CBDB9EB-D515-4CA5-BAA8-9362425F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07" y="3600197"/>
            <a:ext cx="7284492" cy="9548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DFF50DD-C21C-4C3D-A4ED-B1455828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07" y="4619666"/>
            <a:ext cx="7284492" cy="11855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824F612-A684-448B-95A6-B5179403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08" y="5867585"/>
            <a:ext cx="7284492" cy="884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闭型积分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闭型牛顿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科特斯面积公式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</a:t>
            </a:r>
            <a:r>
              <a:rPr lang="en-US" altLang="zh-CN" dirty="0">
                <a:solidFill>
                  <a:schemeClr val="bg1"/>
                </a:solidFill>
              </a:rPr>
              <a:t>3/8</a:t>
            </a:r>
            <a:r>
              <a:rPr lang="zh-CN" altLang="en-US" dirty="0">
                <a:solidFill>
                  <a:schemeClr val="bg1"/>
                </a:solidFill>
              </a:rPr>
              <a:t>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布尔公式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157"/>
          <a:stretch/>
        </p:blipFill>
        <p:spPr>
          <a:xfrm>
            <a:off x="8611340" y="1788243"/>
            <a:ext cx="2272683" cy="424689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7735452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实验一：体验四种积分公式对函数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[0,1]</a:t>
            </a:r>
            <a:r>
              <a:rPr lang="zh-CN" altLang="en-US" dirty="0">
                <a:solidFill>
                  <a:schemeClr val="bg1"/>
                </a:solidFill>
              </a:rPr>
              <a:t>上的积分，比较它们的误差。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307" y="2671916"/>
            <a:ext cx="3272360" cy="8636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336" y="2682898"/>
            <a:ext cx="3948463" cy="8526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236" y="3604827"/>
            <a:ext cx="5666634" cy="9455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6046" y="4629524"/>
            <a:ext cx="4745014" cy="116588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7670" y="5925164"/>
            <a:ext cx="5309332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5507377-28A3-43E5-A93D-7532BE0C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50" y="4390353"/>
            <a:ext cx="6210403" cy="21932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7B9DBAC-5E68-497F-AEF0-369F7591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51" y="1605192"/>
            <a:ext cx="6210403" cy="17764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闭型牛顿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科特斯面积公式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</a:t>
            </a:r>
            <a:r>
              <a:rPr lang="en-US" altLang="zh-CN" dirty="0">
                <a:solidFill>
                  <a:schemeClr val="bg1"/>
                </a:solidFill>
              </a:rPr>
              <a:t>3/8</a:t>
            </a:r>
            <a:r>
              <a:rPr lang="zh-CN" altLang="en-US" dirty="0">
                <a:solidFill>
                  <a:schemeClr val="bg1"/>
                </a:solidFill>
              </a:rPr>
              <a:t>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布尔公式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复化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组合型公式  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组合梯形公式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C7F3E6FB-5149-49F4-9304-71D5E0D3F56A}"/>
              </a:ext>
            </a:extLst>
          </p:cNvPr>
          <p:cNvSpPr txBox="1">
            <a:spLocks/>
          </p:cNvSpPr>
          <p:nvPr/>
        </p:nvSpPr>
        <p:spPr>
          <a:xfrm>
            <a:off x="4951412" y="3457813"/>
            <a:ext cx="5613015" cy="1105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100" dirty="0">
                <a:solidFill>
                  <a:schemeClr val="bg1"/>
                </a:solidFill>
              </a:rPr>
              <a:t>实验二：组合梯形公式和</a:t>
            </a:r>
            <a:r>
              <a:rPr lang="en-US" altLang="zh-CN" spc="100" dirty="0">
                <a:solidFill>
                  <a:schemeClr val="bg1"/>
                </a:solidFill>
              </a:rPr>
              <a:t>11</a:t>
            </a:r>
            <a:r>
              <a:rPr lang="zh-CN" altLang="en-US" spc="100" dirty="0">
                <a:solidFill>
                  <a:schemeClr val="bg1"/>
                </a:solidFill>
              </a:rPr>
              <a:t>个采样点</a:t>
            </a:r>
            <a:r>
              <a:rPr lang="zh-CN" altLang="en-US" kern="0" spc="100" dirty="0">
                <a:solidFill>
                  <a:schemeClr val="bg1"/>
                </a:solidFill>
              </a:rPr>
              <a:t>计算</a:t>
            </a:r>
            <a:endParaRPr lang="en-US" altLang="zh-CN" kern="0" spc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kern="0" spc="100" dirty="0">
                <a:solidFill>
                  <a:schemeClr val="bg1"/>
                </a:solidFill>
              </a:rPr>
              <a:t>                          在</a:t>
            </a:r>
            <a:r>
              <a:rPr lang="en-US" altLang="zh-CN" kern="0" spc="100" dirty="0">
                <a:solidFill>
                  <a:schemeClr val="bg1"/>
                </a:solidFill>
              </a:rPr>
              <a:t>[1,6]</a:t>
            </a:r>
            <a:r>
              <a:rPr lang="zh-CN" altLang="en-US" kern="0" spc="100" dirty="0">
                <a:solidFill>
                  <a:schemeClr val="bg1"/>
                </a:solidFill>
              </a:rPr>
              <a:t>上积分。</a:t>
            </a:r>
            <a:endParaRPr lang="en-US" altLang="zh-CN" kern="0" spc="1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闭型积分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-2529" r="9641" b="1907"/>
          <a:stretch/>
        </p:blipFill>
        <p:spPr>
          <a:xfrm>
            <a:off x="5118652" y="3901368"/>
            <a:ext cx="1974606" cy="373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2346" b="1"/>
          <a:stretch/>
        </p:blipFill>
        <p:spPr>
          <a:xfrm>
            <a:off x="5609757" y="4390353"/>
            <a:ext cx="5228189" cy="21932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-2304" t="10703" r="2012"/>
          <a:stretch/>
        </p:blipFill>
        <p:spPr>
          <a:xfrm>
            <a:off x="8985046" y="3923550"/>
            <a:ext cx="2344009" cy="361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FED10F-2388-42F0-B6C8-885D1BAEF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557" y="4849015"/>
            <a:ext cx="3541039" cy="15435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485BCE-8A2C-4843-877C-1CB649FD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39" y="1626039"/>
            <a:ext cx="5193196" cy="1755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0F17B0-8600-480D-9C9E-EEE92C855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254" y="1615254"/>
            <a:ext cx="5193196" cy="17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59CD01C0-9073-4586-8740-EAA02ABB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86" y="4391832"/>
            <a:ext cx="6210403" cy="232592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FCAB411-6BEE-4BE2-BD5E-EBB5A669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86" y="1605192"/>
            <a:ext cx="6210403" cy="17764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FE2BE-AA7A-42FA-A820-9EFA432D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89" y="1626039"/>
            <a:ext cx="5193196" cy="17555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闭型积分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闭型牛顿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科特斯面积公式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</a:t>
            </a:r>
            <a:r>
              <a:rPr lang="en-US" altLang="zh-CN" dirty="0">
                <a:solidFill>
                  <a:schemeClr val="bg1"/>
                </a:solidFill>
              </a:rPr>
              <a:t>3/8</a:t>
            </a:r>
            <a:r>
              <a:rPr lang="zh-CN" altLang="en-US" dirty="0">
                <a:solidFill>
                  <a:schemeClr val="bg1"/>
                </a:solidFill>
              </a:rPr>
              <a:t>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布尔公式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复化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组合型公式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组合梯形公式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组合辛普森公式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89" y="4391832"/>
            <a:ext cx="5193196" cy="23147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7266D4-0D50-430B-BDCB-830894F8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80" y="1700509"/>
            <a:ext cx="3325215" cy="4759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1BB748C-6936-4D49-A769-A6794E602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679" y="2230158"/>
            <a:ext cx="3120017" cy="56513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9C04FDF-8FF6-4C89-895D-18F3CC254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201" y="2886310"/>
            <a:ext cx="4288973" cy="475992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2D69B5-F381-4ABB-B199-2A092604680A}"/>
              </a:ext>
            </a:extLst>
          </p:cNvPr>
          <p:cNvSpPr txBox="1">
            <a:spLocks/>
          </p:cNvSpPr>
          <p:nvPr/>
        </p:nvSpPr>
        <p:spPr>
          <a:xfrm>
            <a:off x="4844880" y="3410608"/>
            <a:ext cx="5613015" cy="1105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100" dirty="0">
                <a:solidFill>
                  <a:schemeClr val="bg1"/>
                </a:solidFill>
              </a:rPr>
              <a:t>实验三：组合辛普森公式和</a:t>
            </a:r>
            <a:r>
              <a:rPr lang="en-US" altLang="zh-CN" spc="100" dirty="0">
                <a:solidFill>
                  <a:schemeClr val="bg1"/>
                </a:solidFill>
              </a:rPr>
              <a:t>11</a:t>
            </a:r>
            <a:r>
              <a:rPr lang="zh-CN" altLang="en-US" spc="100" dirty="0">
                <a:solidFill>
                  <a:schemeClr val="bg1"/>
                </a:solidFill>
              </a:rPr>
              <a:t>个采样点</a:t>
            </a:r>
            <a:r>
              <a:rPr lang="zh-CN" altLang="en-US" kern="0" spc="100" dirty="0">
                <a:solidFill>
                  <a:schemeClr val="bg1"/>
                </a:solidFill>
              </a:rPr>
              <a:t>计算</a:t>
            </a:r>
            <a:endParaRPr lang="en-US" altLang="zh-CN" kern="0" spc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kern="0" spc="100" dirty="0">
                <a:solidFill>
                  <a:schemeClr val="bg1"/>
                </a:solidFill>
              </a:rPr>
              <a:t>                          在</a:t>
            </a:r>
            <a:r>
              <a:rPr lang="en-US" altLang="zh-CN" kern="0" spc="100" dirty="0">
                <a:solidFill>
                  <a:schemeClr val="bg1"/>
                </a:solidFill>
              </a:rPr>
              <a:t>[1,6]</a:t>
            </a:r>
            <a:r>
              <a:rPr lang="zh-CN" altLang="en-US" kern="0" spc="100" dirty="0">
                <a:solidFill>
                  <a:schemeClr val="bg1"/>
                </a:solidFill>
              </a:rPr>
              <a:t>上积分。</a:t>
            </a:r>
            <a:endParaRPr lang="en-US" altLang="zh-CN" kern="0" spc="100" dirty="0">
              <a:solidFill>
                <a:schemeClr val="bg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815491B-2AFC-4F88-891D-2C53B157E4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2529" r="9641" b="1907"/>
          <a:stretch/>
        </p:blipFill>
        <p:spPr>
          <a:xfrm>
            <a:off x="5012120" y="3854163"/>
            <a:ext cx="1974606" cy="37385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2F4E09A-633B-4F5C-B161-F7D2239AF76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481"/>
          <a:stretch/>
        </p:blipFill>
        <p:spPr>
          <a:xfrm>
            <a:off x="8939813" y="3900069"/>
            <a:ext cx="2179643" cy="3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245E40D-7414-4591-845E-4C4E31608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28" y="2027527"/>
            <a:ext cx="6991350" cy="1104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B6A1B8-9974-4195-8F60-82A41FEA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28" y="3227823"/>
            <a:ext cx="6991350" cy="11047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EC5531-41D0-41BD-9C4F-D148070D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28" y="4438021"/>
            <a:ext cx="6991350" cy="1104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ECA24C-90CE-422A-815E-C20166B6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28" y="5633169"/>
            <a:ext cx="6991350" cy="1104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闭型积分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闭型牛顿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科特斯面积公式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</a:t>
            </a:r>
            <a:r>
              <a:rPr lang="en-US" altLang="zh-CN" dirty="0">
                <a:solidFill>
                  <a:schemeClr val="bg1"/>
                </a:solidFill>
              </a:rPr>
              <a:t>3/8</a:t>
            </a:r>
            <a:r>
              <a:rPr lang="zh-CN" altLang="en-US" dirty="0">
                <a:solidFill>
                  <a:schemeClr val="bg1"/>
                </a:solidFill>
              </a:rPr>
              <a:t>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布尔公式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复化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组合型公式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组合梯形公式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组合辛普森公式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误差分析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03" y="3351568"/>
            <a:ext cx="4648200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480" y="5785489"/>
            <a:ext cx="4714875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728" y="4528429"/>
            <a:ext cx="6991350" cy="92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816" y="2027447"/>
            <a:ext cx="4829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实验四：组合梯形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辛普森公式，计算函数在</a:t>
            </a:r>
            <a:r>
              <a:rPr lang="en-US" altLang="zh-CN" dirty="0">
                <a:solidFill>
                  <a:schemeClr val="bg1"/>
                </a:solidFill>
              </a:rPr>
              <a:t>[1,6]</a:t>
            </a:r>
            <a:r>
              <a:rPr lang="zh-CN" altLang="en-US" dirty="0">
                <a:solidFill>
                  <a:schemeClr val="bg1"/>
                </a:solidFill>
              </a:rPr>
              <a:t>上的积分。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闭型积分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闭型牛顿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科特斯面积公式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辛普森</a:t>
            </a:r>
            <a:r>
              <a:rPr lang="en-US" altLang="zh-CN" dirty="0">
                <a:solidFill>
                  <a:schemeClr val="bg1"/>
                </a:solidFill>
              </a:rPr>
              <a:t>3/8</a:t>
            </a:r>
            <a:r>
              <a:rPr lang="zh-CN" altLang="en-US" dirty="0">
                <a:solidFill>
                  <a:schemeClr val="bg1"/>
                </a:solidFill>
              </a:rPr>
              <a:t>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布尔公式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复化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组合型公式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组合梯形公式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组合辛普森公式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误差分析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57" y="2405300"/>
            <a:ext cx="4448175" cy="752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25442"/>
          <a:stretch/>
        </p:blipFill>
        <p:spPr>
          <a:xfrm>
            <a:off x="5631957" y="3341412"/>
            <a:ext cx="4448175" cy="752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127" y="4542169"/>
            <a:ext cx="3896347" cy="15882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135" y="4542169"/>
            <a:ext cx="4253887" cy="15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3319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</TotalTime>
  <Words>623</Words>
  <Application>Microsoft Office PowerPoint</Application>
  <PresentationFormat>宽屏</PresentationFormat>
  <Paragraphs>137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仿宋</vt:lpstr>
      <vt:lpstr>幼圆</vt:lpstr>
      <vt:lpstr>Cambria Math</vt:lpstr>
      <vt:lpstr>Century Gothic</vt:lpstr>
      <vt:lpstr>Wingdings 3</vt:lpstr>
      <vt:lpstr>切片</vt:lpstr>
      <vt:lpstr>Equation</vt:lpstr>
      <vt:lpstr>MathType 7.0 Equation</vt:lpstr>
      <vt:lpstr>科学计算通识实验</vt:lpstr>
      <vt:lpstr>    第七章  数值积分</vt:lpstr>
      <vt:lpstr>第一节  闭型积分</vt:lpstr>
      <vt:lpstr>第一节  闭型积分</vt:lpstr>
      <vt:lpstr>第一节  闭型积分</vt:lpstr>
      <vt:lpstr>第一节  闭型积分</vt:lpstr>
      <vt:lpstr>第一节  闭型积分</vt:lpstr>
      <vt:lpstr>第一节  闭型积分</vt:lpstr>
      <vt:lpstr>第一节  闭型积分</vt:lpstr>
      <vt:lpstr>第二节  高斯-勒让德积分</vt:lpstr>
      <vt:lpstr>第二节  高斯-勒让德积分</vt:lpstr>
      <vt:lpstr>第二节  高斯-勒让德积分</vt:lpstr>
      <vt:lpstr>第二节  高斯-勒让德积分</vt:lpstr>
      <vt:lpstr>第二节  高斯-勒让德积分</vt:lpstr>
      <vt:lpstr>第三节  数值积分的应用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FengCL</cp:lastModifiedBy>
  <cp:revision>364</cp:revision>
  <dcterms:created xsi:type="dcterms:W3CDTF">2021-07-09T17:14:09Z</dcterms:created>
  <dcterms:modified xsi:type="dcterms:W3CDTF">2023-07-05T23:58:00Z</dcterms:modified>
</cp:coreProperties>
</file>