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42" r:id="rId4"/>
    <p:sldId id="343" r:id="rId5"/>
    <p:sldId id="344" r:id="rId6"/>
    <p:sldId id="34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冯成亮，王怡博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2023.7.8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第九章  课程回顾与大作业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课程回顾</a:t>
            </a:r>
          </a:p>
        </p:txBody>
      </p:sp>
      <p:grpSp>
        <p:nvGrpSpPr>
          <p:cNvPr id="150" name="组合 149"/>
          <p:cNvGrpSpPr/>
          <p:nvPr/>
        </p:nvGrpSpPr>
        <p:grpSpPr>
          <a:xfrm>
            <a:off x="790989" y="1453210"/>
            <a:ext cx="4195768" cy="1784860"/>
            <a:chOff x="790989" y="1453210"/>
            <a:chExt cx="4195768" cy="1784860"/>
          </a:xfrm>
        </p:grpSpPr>
        <p:cxnSp>
          <p:nvCxnSpPr>
            <p:cNvPr id="8" name="肘形连接符 7"/>
            <p:cNvCxnSpPr>
              <a:stCxn id="12" idx="3"/>
              <a:endCxn id="14" idx="1"/>
            </p:cNvCxnSpPr>
            <p:nvPr/>
          </p:nvCxnSpPr>
          <p:spPr>
            <a:xfrm flipV="1">
              <a:off x="2359090" y="1629295"/>
              <a:ext cx="1025184" cy="239262"/>
            </a:xfrm>
            <a:prstGeom prst="bentConnector3">
              <a:avLst>
                <a:gd name="adj1" fmla="val 51939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790989" y="1692472"/>
              <a:ext cx="1585292" cy="352169"/>
              <a:chOff x="0" y="0"/>
              <a:chExt cx="1585292" cy="35216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sz="1400" kern="1200" dirty="0"/>
                  <a:t>误差（舍入误差）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384274" y="1453210"/>
              <a:ext cx="1585292" cy="352169"/>
              <a:chOff x="0" y="0"/>
              <a:chExt cx="1585292" cy="35216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①近数作差</a:t>
                </a:r>
                <a:endParaRPr lang="zh-CN" sz="14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84274" y="1931734"/>
              <a:ext cx="1585292" cy="352169"/>
              <a:chOff x="0" y="0"/>
              <a:chExt cx="1585292" cy="35216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②大数吃小数</a:t>
                </a:r>
                <a:endParaRPr lang="zh-CN" sz="1400" kern="12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384274" y="2405197"/>
              <a:ext cx="1585292" cy="352169"/>
              <a:chOff x="0" y="0"/>
              <a:chExt cx="1585292" cy="352169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③小数被除</a:t>
                </a:r>
                <a:endParaRPr lang="zh-CN" sz="1400" kern="12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401465" y="2885901"/>
              <a:ext cx="1585292" cy="352169"/>
              <a:chOff x="0" y="0"/>
              <a:chExt cx="1585292" cy="352169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④复杂重复计算</a:t>
                </a:r>
                <a:endParaRPr lang="zh-CN" sz="1400" kern="1200" dirty="0"/>
              </a:p>
            </p:txBody>
          </p:sp>
        </p:grpSp>
        <p:cxnSp>
          <p:nvCxnSpPr>
            <p:cNvPr id="27" name="肘形连接符 26"/>
            <p:cNvCxnSpPr>
              <a:stCxn id="12" idx="3"/>
              <a:endCxn id="18" idx="1"/>
            </p:cNvCxnSpPr>
            <p:nvPr/>
          </p:nvCxnSpPr>
          <p:spPr>
            <a:xfrm>
              <a:off x="2359090" y="1868557"/>
              <a:ext cx="1042375" cy="23926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2" idx="3"/>
              <a:endCxn id="22" idx="1"/>
            </p:cNvCxnSpPr>
            <p:nvPr/>
          </p:nvCxnSpPr>
          <p:spPr>
            <a:xfrm>
              <a:off x="2359090" y="1868557"/>
              <a:ext cx="1042375" cy="71272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2" idx="3"/>
              <a:endCxn id="25" idx="1"/>
            </p:cNvCxnSpPr>
            <p:nvPr/>
          </p:nvCxnSpPr>
          <p:spPr>
            <a:xfrm>
              <a:off x="2359090" y="1868557"/>
              <a:ext cx="1059566" cy="119342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矩形 130"/>
          <p:cNvSpPr/>
          <p:nvPr/>
        </p:nvSpPr>
        <p:spPr>
          <a:xfrm>
            <a:off x="9535912" y="540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32" name="矩形 131"/>
          <p:cNvSpPr/>
          <p:nvPr/>
        </p:nvSpPr>
        <p:spPr>
          <a:xfrm>
            <a:off x="9919773" y="540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133" name="矩形 132"/>
          <p:cNvSpPr/>
          <p:nvPr/>
        </p:nvSpPr>
        <p:spPr>
          <a:xfrm>
            <a:off x="10268710" y="525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34" name="矩形 133"/>
          <p:cNvSpPr/>
          <p:nvPr/>
        </p:nvSpPr>
        <p:spPr>
          <a:xfrm>
            <a:off x="9120414" y="5580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grpSp>
        <p:nvGrpSpPr>
          <p:cNvPr id="151" name="组合 150"/>
          <p:cNvGrpSpPr/>
          <p:nvPr/>
        </p:nvGrpSpPr>
        <p:grpSpPr>
          <a:xfrm>
            <a:off x="773798" y="2070219"/>
            <a:ext cx="10667796" cy="4174833"/>
            <a:chOff x="773798" y="2070219"/>
            <a:chExt cx="10667796" cy="4174833"/>
          </a:xfrm>
        </p:grpSpPr>
        <p:grpSp>
          <p:nvGrpSpPr>
            <p:cNvPr id="37" name="组合 36"/>
            <p:cNvGrpSpPr/>
            <p:nvPr/>
          </p:nvGrpSpPr>
          <p:grpSpPr>
            <a:xfrm>
              <a:off x="773798" y="3988411"/>
              <a:ext cx="1585292" cy="352169"/>
              <a:chOff x="0" y="0"/>
              <a:chExt cx="1585292" cy="352169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线性方程组</a:t>
                </a:r>
                <a:endParaRPr lang="zh-CN" sz="1400" kern="12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401465" y="3541148"/>
              <a:ext cx="1585292" cy="352169"/>
              <a:chOff x="0" y="0"/>
              <a:chExt cx="1585292" cy="352169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普通型</a:t>
                </a:r>
                <a:endParaRPr lang="zh-CN" sz="1400" kern="12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384274" y="4130751"/>
              <a:ext cx="1585292" cy="352169"/>
              <a:chOff x="0" y="0"/>
              <a:chExt cx="1585292" cy="352169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稀疏型</a:t>
                </a:r>
                <a:endParaRPr lang="zh-CN" sz="1400" kern="12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401465" y="4718378"/>
              <a:ext cx="1585292" cy="352169"/>
              <a:chOff x="0" y="0"/>
              <a:chExt cx="1585292" cy="35216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超定型</a:t>
                </a:r>
                <a:endParaRPr lang="zh-CN" sz="1400" kern="1200" dirty="0"/>
              </a:p>
            </p:txBody>
          </p:sp>
        </p:grpSp>
        <p:cxnSp>
          <p:nvCxnSpPr>
            <p:cNvPr id="50" name="直接箭头连接符 49"/>
            <p:cNvCxnSpPr>
              <a:stCxn id="39" idx="3"/>
              <a:endCxn id="42" idx="1"/>
            </p:cNvCxnSpPr>
            <p:nvPr/>
          </p:nvCxnSpPr>
          <p:spPr>
            <a:xfrm flipV="1">
              <a:off x="2341899" y="3717233"/>
              <a:ext cx="1076757" cy="44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8" idx="3"/>
              <a:endCxn id="45" idx="1"/>
            </p:cNvCxnSpPr>
            <p:nvPr/>
          </p:nvCxnSpPr>
          <p:spPr>
            <a:xfrm>
              <a:off x="2359090" y="4164496"/>
              <a:ext cx="1042375" cy="142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3"/>
              <a:endCxn id="47" idx="1"/>
            </p:cNvCxnSpPr>
            <p:nvPr/>
          </p:nvCxnSpPr>
          <p:spPr>
            <a:xfrm>
              <a:off x="2341899" y="4164496"/>
              <a:ext cx="1059566" cy="7299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6040516" y="2885901"/>
              <a:ext cx="1585292" cy="352169"/>
              <a:chOff x="0" y="0"/>
              <a:chExt cx="1585292" cy="35216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高斯消元法</a:t>
                </a:r>
                <a:endParaRPr lang="zh-CN" sz="1400" kern="12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793444" y="2070219"/>
              <a:ext cx="1585292" cy="352169"/>
              <a:chOff x="0" y="0"/>
              <a:chExt cx="1585292" cy="352169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列主元高斯消去</a:t>
                </a:r>
                <a:endParaRPr lang="zh-CN" sz="1400" kern="12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793444" y="2766874"/>
              <a:ext cx="1585292" cy="352169"/>
              <a:chOff x="0" y="0"/>
              <a:chExt cx="1585292" cy="35216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kern="1200" dirty="0"/>
                  <a:t>LU</a:t>
                </a:r>
                <a:r>
                  <a:rPr lang="zh-CN" altLang="en-US" sz="1400" kern="1200" dirty="0"/>
                  <a:t>分解</a:t>
                </a:r>
                <a:endParaRPr lang="zh-CN" sz="1400" kern="12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56879" y="2201517"/>
              <a:ext cx="384715" cy="1188092"/>
              <a:chOff x="0" y="0"/>
              <a:chExt cx="1585292" cy="352169"/>
            </a:xfrm>
            <a:solidFill>
              <a:schemeClr val="tx2"/>
            </a:solidFill>
          </p:grpSpPr>
          <p:sp>
            <p:nvSpPr>
              <p:cNvPr id="73" name="圆角矩形 7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  <a:grpFill/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eaVert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直接求解型</a:t>
                </a:r>
                <a:endParaRPr lang="zh-CN" sz="1400" kern="1200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8810635" y="3443604"/>
              <a:ext cx="1585292" cy="352169"/>
              <a:chOff x="0" y="0"/>
              <a:chExt cx="1585292" cy="35216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追赶法</a:t>
                </a:r>
                <a:endParaRPr lang="zh-CN" sz="1400" kern="12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023325" y="4482920"/>
              <a:ext cx="1585292" cy="352169"/>
              <a:chOff x="0" y="0"/>
              <a:chExt cx="1585292" cy="352169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kern="1200" dirty="0"/>
                  <a:t>Jacobi</a:t>
                </a:r>
                <a:r>
                  <a:rPr lang="zh-CN" altLang="en-US" sz="1400" kern="1200" dirty="0"/>
                  <a:t>迭代</a:t>
                </a:r>
                <a:endParaRPr lang="zh-CN" sz="1400" kern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827826" y="4517147"/>
              <a:ext cx="1585292" cy="352169"/>
              <a:chOff x="0" y="0"/>
              <a:chExt cx="1585292" cy="352169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kern="1200" dirty="0"/>
                  <a:t>G-S</a:t>
                </a:r>
                <a:r>
                  <a:rPr lang="zh-CN" altLang="en-US" sz="1400" kern="1200" dirty="0"/>
                  <a:t>迭代</a:t>
                </a:r>
                <a:endParaRPr lang="zh-CN" sz="1400" kern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6057707" y="5552493"/>
              <a:ext cx="4121875" cy="361317"/>
              <a:chOff x="0" y="-9148"/>
              <a:chExt cx="4121875" cy="361317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最小二乘</a:t>
                </a:r>
                <a:endParaRPr lang="zh-CN" sz="1400" kern="1200" dirty="0"/>
              </a:p>
            </p:txBody>
          </p:sp>
          <p:sp>
            <p:nvSpPr>
              <p:cNvPr id="107" name="圆角矩形 87">
                <a:extLst>
                  <a:ext uri="{FF2B5EF4-FFF2-40B4-BE49-F238E27FC236}">
                    <a16:creationId xmlns:a16="http://schemas.microsoft.com/office/drawing/2014/main" id="{88E28F43-74BE-4D19-8F00-9DB304AB0E40}"/>
                  </a:ext>
                </a:extLst>
              </p:cNvPr>
              <p:cNvSpPr/>
              <p:nvPr/>
            </p:nvSpPr>
            <p:spPr>
              <a:xfrm>
                <a:off x="2536583" y="-9148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8" name="圆角矩形 4">
                <a:extLst>
                  <a:ext uri="{FF2B5EF4-FFF2-40B4-BE49-F238E27FC236}">
                    <a16:creationId xmlns:a16="http://schemas.microsoft.com/office/drawing/2014/main" id="{FDE96D9F-28DE-428A-B8DF-5A22CF8837E3}"/>
                  </a:ext>
                </a:extLst>
              </p:cNvPr>
              <p:cNvSpPr txBox="1"/>
              <p:nvPr/>
            </p:nvSpPr>
            <p:spPr>
              <a:xfrm>
                <a:off x="2554567" y="0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非线性最小二乘</a:t>
                </a:r>
                <a:endParaRPr lang="zh-CN" sz="1400" kern="1200" dirty="0"/>
              </a:p>
            </p:txBody>
          </p:sp>
        </p:grpSp>
        <p:cxnSp>
          <p:nvCxnSpPr>
            <p:cNvPr id="90" name="直接箭头连接符 89"/>
            <p:cNvCxnSpPr>
              <a:stCxn id="42" idx="3"/>
              <a:endCxn id="59" idx="1"/>
            </p:cNvCxnSpPr>
            <p:nvPr/>
          </p:nvCxnSpPr>
          <p:spPr>
            <a:xfrm flipV="1">
              <a:off x="4969566" y="3061986"/>
              <a:ext cx="1088141" cy="65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42" idx="3"/>
              <a:endCxn id="80" idx="1"/>
            </p:cNvCxnSpPr>
            <p:nvPr/>
          </p:nvCxnSpPr>
          <p:spPr>
            <a:xfrm>
              <a:off x="4969566" y="3717233"/>
              <a:ext cx="1070950" cy="94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59" idx="3"/>
              <a:endCxn id="68" idx="1"/>
            </p:cNvCxnSpPr>
            <p:nvPr/>
          </p:nvCxnSpPr>
          <p:spPr>
            <a:xfrm flipV="1">
              <a:off x="7608617" y="2246304"/>
              <a:ext cx="1202018" cy="81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58" idx="3"/>
              <a:endCxn id="71" idx="1"/>
            </p:cNvCxnSpPr>
            <p:nvPr/>
          </p:nvCxnSpPr>
          <p:spPr>
            <a:xfrm flipV="1">
              <a:off x="7625808" y="2942959"/>
              <a:ext cx="1184827" cy="1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71" idx="2"/>
              <a:endCxn id="76" idx="0"/>
            </p:cNvCxnSpPr>
            <p:nvPr/>
          </p:nvCxnSpPr>
          <p:spPr>
            <a:xfrm>
              <a:off x="9586090" y="3101852"/>
              <a:ext cx="17191" cy="34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45" idx="3"/>
              <a:endCxn id="77" idx="1"/>
            </p:cNvCxnSpPr>
            <p:nvPr/>
          </p:nvCxnSpPr>
          <p:spPr>
            <a:xfrm flipV="1">
              <a:off x="4952375" y="3619689"/>
              <a:ext cx="3875451" cy="68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45" idx="3"/>
              <a:endCxn id="79" idx="1"/>
            </p:cNvCxnSpPr>
            <p:nvPr/>
          </p:nvCxnSpPr>
          <p:spPr>
            <a:xfrm>
              <a:off x="4952375" y="4306836"/>
              <a:ext cx="1070950" cy="352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0" idx="3"/>
              <a:endCxn id="83" idx="1"/>
            </p:cNvCxnSpPr>
            <p:nvPr/>
          </p:nvCxnSpPr>
          <p:spPr>
            <a:xfrm>
              <a:off x="7591426" y="4659005"/>
              <a:ext cx="1253591" cy="3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48" idx="3"/>
              <a:endCxn id="88" idx="1"/>
            </p:cNvCxnSpPr>
            <p:nvPr/>
          </p:nvCxnSpPr>
          <p:spPr>
            <a:xfrm>
              <a:off x="4969566" y="4894463"/>
              <a:ext cx="1088141" cy="84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11056879" y="4007198"/>
              <a:ext cx="384715" cy="933168"/>
              <a:chOff x="0" y="0"/>
              <a:chExt cx="1585292" cy="352169"/>
            </a:xfrm>
            <a:solidFill>
              <a:schemeClr val="tx2"/>
            </a:solidFill>
          </p:grpSpPr>
          <p:sp>
            <p:nvSpPr>
              <p:cNvPr id="123" name="圆角矩形 12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  <a:grpFill/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eaVert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迭代型</a:t>
                </a:r>
                <a:endParaRPr lang="zh-CN" sz="1400" kern="1200" dirty="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1056879" y="5307499"/>
              <a:ext cx="384715" cy="933168"/>
              <a:chOff x="0" y="0"/>
              <a:chExt cx="1585292" cy="352169"/>
            </a:xfrm>
            <a:solidFill>
              <a:schemeClr val="tx2"/>
            </a:solidFill>
          </p:grpSpPr>
          <p:sp>
            <p:nvSpPr>
              <p:cNvPr id="126" name="圆角矩形 12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  <a:grpFill/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eaVert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预处理</a:t>
                </a:r>
                <a:endParaRPr lang="zh-CN" altLang="zh-CN" sz="1400" dirty="0"/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7829464" y="250269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161602" y="232918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161602" y="2761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9386936" y="30742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7099074" y="370339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010472" y="465042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369422" y="4843209"/>
              <a:ext cx="846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不动点</a:t>
              </a: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6357636" y="597905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二次型优化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7658072" y="4383711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隐式加速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180863" y="43872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6280139" y="2522455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稳定性</a:t>
              </a: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72073" y="4204119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收敛性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017931C-EDCC-49F7-B129-95E819AA6F87}"/>
                </a:ext>
              </a:extLst>
            </p:cNvPr>
            <p:cNvSpPr txBox="1"/>
            <p:nvPr/>
          </p:nvSpPr>
          <p:spPr>
            <a:xfrm>
              <a:off x="8860943" y="5983442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二次型优化</a:t>
              </a: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DC6A231-CBAC-4C62-8FDF-7104D1C06F11}"/>
                </a:ext>
              </a:extLst>
            </p:cNvPr>
            <p:cNvCxnSpPr>
              <a:cxnSpLocks/>
              <a:stCxn id="88" idx="3"/>
              <a:endCxn id="108" idx="1"/>
            </p:cNvCxnSpPr>
            <p:nvPr/>
          </p:nvCxnSpPr>
          <p:spPr>
            <a:xfrm flipV="1">
              <a:off x="7642999" y="5720535"/>
              <a:ext cx="969275" cy="17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9218612" y="961227"/>
            <a:ext cx="2842991" cy="588070"/>
            <a:chOff x="9218612" y="961227"/>
            <a:chExt cx="2842991" cy="588070"/>
          </a:xfrm>
        </p:grpSpPr>
        <p:grpSp>
          <p:nvGrpSpPr>
            <p:cNvPr id="152" name="组合 151"/>
            <p:cNvGrpSpPr/>
            <p:nvPr/>
          </p:nvGrpSpPr>
          <p:grpSpPr>
            <a:xfrm>
              <a:off x="9218612" y="1001326"/>
              <a:ext cx="1960896" cy="547971"/>
              <a:chOff x="9218612" y="1001326"/>
              <a:chExt cx="1960896" cy="547971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9218612" y="1001326"/>
                <a:ext cx="10519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rgbClr val="FF0000"/>
                    </a:solidFill>
                  </a:rPr>
                  <a:t>稳定性</a:t>
                </a: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0127522" y="1015745"/>
                <a:ext cx="10519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rgbClr val="FF0000"/>
                    </a:solidFill>
                  </a:rPr>
                  <a:t>收敛性</a:t>
                </a: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9218612" y="1287687"/>
                <a:ext cx="10519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rgbClr val="FF0000"/>
                    </a:solidFill>
                  </a:rPr>
                  <a:t>隐式加速</a:t>
                </a:r>
              </a:p>
            </p:txBody>
          </p:sp>
        </p:grpSp>
        <p:sp>
          <p:nvSpPr>
            <p:cNvPr id="153" name="文本框 152"/>
            <p:cNvSpPr txBox="1"/>
            <p:nvPr/>
          </p:nvSpPr>
          <p:spPr>
            <a:xfrm>
              <a:off x="11009617" y="96122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收敛速度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5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课程回顾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9120414" y="525143"/>
            <a:ext cx="2059094" cy="1024154"/>
            <a:chOff x="9120414" y="525143"/>
            <a:chExt cx="2059094" cy="1024154"/>
          </a:xfrm>
        </p:grpSpPr>
        <p:sp>
          <p:nvSpPr>
            <p:cNvPr id="131" name="矩形 130"/>
            <p:cNvSpPr/>
            <p:nvPr/>
          </p:nvSpPr>
          <p:spPr>
            <a:xfrm>
              <a:off x="9535912" y="54089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919773" y="54089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268710" y="5251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9120414" y="5580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9218612" y="100132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稳定性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127522" y="1015745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收敛性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218612" y="128768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隐式加速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07977" y="1317159"/>
            <a:ext cx="10623424" cy="2624574"/>
            <a:chOff x="907977" y="1317159"/>
            <a:chExt cx="10623424" cy="2624574"/>
          </a:xfrm>
        </p:grpSpPr>
        <p:grpSp>
          <p:nvGrpSpPr>
            <p:cNvPr id="37" name="组合 36"/>
            <p:cNvGrpSpPr/>
            <p:nvPr/>
          </p:nvGrpSpPr>
          <p:grpSpPr>
            <a:xfrm>
              <a:off x="907977" y="2170779"/>
              <a:ext cx="1585292" cy="352169"/>
              <a:chOff x="0" y="0"/>
              <a:chExt cx="1585292" cy="352169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非线性方程</a:t>
                </a:r>
                <a:endParaRPr lang="zh-CN" sz="1400" kern="12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401465" y="1716948"/>
              <a:ext cx="1585292" cy="352169"/>
              <a:chOff x="0" y="0"/>
              <a:chExt cx="1585292" cy="352169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区间型</a:t>
                </a:r>
                <a:endParaRPr lang="zh-CN" sz="1400" kern="12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384274" y="2362892"/>
              <a:ext cx="1585292" cy="352169"/>
              <a:chOff x="0" y="0"/>
              <a:chExt cx="1585292" cy="352169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不动点型</a:t>
                </a:r>
                <a:endParaRPr lang="zh-CN" sz="1400" kern="12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401465" y="3110575"/>
              <a:ext cx="1585292" cy="352169"/>
              <a:chOff x="0" y="0"/>
              <a:chExt cx="1585292" cy="35216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牛顿型</a:t>
                </a:r>
                <a:endParaRPr lang="zh-CN" sz="1400" kern="1200" dirty="0"/>
              </a:p>
            </p:txBody>
          </p:sp>
        </p:grpSp>
        <p:cxnSp>
          <p:nvCxnSpPr>
            <p:cNvPr id="50" name="直接箭头连接符 49"/>
            <p:cNvCxnSpPr>
              <a:stCxn id="39" idx="3"/>
              <a:endCxn id="42" idx="1"/>
            </p:cNvCxnSpPr>
            <p:nvPr/>
          </p:nvCxnSpPr>
          <p:spPr>
            <a:xfrm flipV="1">
              <a:off x="2476078" y="1893033"/>
              <a:ext cx="942578" cy="45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8" idx="3"/>
              <a:endCxn id="45" idx="1"/>
            </p:cNvCxnSpPr>
            <p:nvPr/>
          </p:nvCxnSpPr>
          <p:spPr>
            <a:xfrm>
              <a:off x="2493269" y="2346864"/>
              <a:ext cx="908196" cy="192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3"/>
              <a:endCxn id="47" idx="1"/>
            </p:cNvCxnSpPr>
            <p:nvPr/>
          </p:nvCxnSpPr>
          <p:spPr>
            <a:xfrm>
              <a:off x="2476078" y="2346864"/>
              <a:ext cx="925387" cy="93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6040516" y="1619340"/>
              <a:ext cx="1585292" cy="352169"/>
              <a:chOff x="0" y="0"/>
              <a:chExt cx="1585292" cy="35216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二分法</a:t>
                </a:r>
                <a:endParaRPr lang="zh-CN" sz="1400" kern="12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793444" y="1623821"/>
              <a:ext cx="1585292" cy="352169"/>
              <a:chOff x="0" y="0"/>
              <a:chExt cx="1585292" cy="352169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正割法</a:t>
                </a:r>
                <a:endParaRPr lang="zh-CN" sz="1400" kern="12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023325" y="2367472"/>
              <a:ext cx="1585292" cy="352169"/>
              <a:chOff x="0" y="0"/>
              <a:chExt cx="1585292" cy="352169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简单迭代法</a:t>
                </a:r>
                <a:endParaRPr lang="zh-CN" sz="1400" kern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827826" y="2357791"/>
              <a:ext cx="1585292" cy="352169"/>
              <a:chOff x="0" y="0"/>
              <a:chExt cx="1585292" cy="352169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加速迭代法</a:t>
                </a:r>
                <a:endParaRPr lang="zh-CN" sz="1400" kern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6040516" y="3189827"/>
              <a:ext cx="1585292" cy="352169"/>
              <a:chOff x="0" y="0"/>
              <a:chExt cx="1585292" cy="35216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牛顿法</a:t>
                </a:r>
                <a:endParaRPr lang="zh-CN" sz="1400" kern="1200" dirty="0"/>
              </a:p>
            </p:txBody>
          </p:sp>
        </p:grpSp>
        <p:cxnSp>
          <p:nvCxnSpPr>
            <p:cNvPr id="90" name="直接箭头连接符 89"/>
            <p:cNvCxnSpPr>
              <a:stCxn id="42" idx="3"/>
              <a:endCxn id="59" idx="1"/>
            </p:cNvCxnSpPr>
            <p:nvPr/>
          </p:nvCxnSpPr>
          <p:spPr>
            <a:xfrm flipV="1">
              <a:off x="4969566" y="1795425"/>
              <a:ext cx="1088141" cy="97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58" idx="3"/>
              <a:endCxn id="68" idx="1"/>
            </p:cNvCxnSpPr>
            <p:nvPr/>
          </p:nvCxnSpPr>
          <p:spPr>
            <a:xfrm>
              <a:off x="7625808" y="1795425"/>
              <a:ext cx="1184827" cy="4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44" idx="3"/>
              <a:endCxn id="79" idx="1"/>
            </p:cNvCxnSpPr>
            <p:nvPr/>
          </p:nvCxnSpPr>
          <p:spPr>
            <a:xfrm>
              <a:off x="4969566" y="2538977"/>
              <a:ext cx="1053759" cy="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0" idx="3"/>
              <a:endCxn id="82" idx="1"/>
            </p:cNvCxnSpPr>
            <p:nvPr/>
          </p:nvCxnSpPr>
          <p:spPr>
            <a:xfrm flipV="1">
              <a:off x="7591426" y="2533876"/>
              <a:ext cx="1236400" cy="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48" idx="3"/>
              <a:endCxn id="88" idx="1"/>
            </p:cNvCxnSpPr>
            <p:nvPr/>
          </p:nvCxnSpPr>
          <p:spPr>
            <a:xfrm>
              <a:off x="4969566" y="3286660"/>
              <a:ext cx="1070950" cy="7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7692228" y="227965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隐式加速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8803596" y="3189827"/>
              <a:ext cx="1585292" cy="352169"/>
              <a:chOff x="0" y="0"/>
              <a:chExt cx="1585292" cy="352169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割线法法</a:t>
                </a:r>
                <a:endParaRPr lang="zh-CN" sz="1400" kern="1200" dirty="0"/>
              </a:p>
            </p:txBody>
          </p:sp>
        </p:grpSp>
        <p:cxnSp>
          <p:nvCxnSpPr>
            <p:cNvPr id="105" name="直接箭头连接符 104"/>
            <p:cNvCxnSpPr>
              <a:stCxn id="89" idx="3"/>
              <a:endCxn id="103" idx="1"/>
            </p:cNvCxnSpPr>
            <p:nvPr/>
          </p:nvCxnSpPr>
          <p:spPr>
            <a:xfrm>
              <a:off x="7608617" y="3365912"/>
              <a:ext cx="1194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7732863" y="1499635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精度提升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732863" y="1797430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加速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692228" y="3052944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简化计算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607057" y="15583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562013" y="234860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562013" y="315547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120414" y="267239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9596242" y="26693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9180744" y="19467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9886877" y="19467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531253" y="193847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9075619" y="357240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9781752" y="357240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9426128" y="356410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7768801" y="254168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精度提升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6247114" y="1317159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/>
                <p:cNvSpPr txBox="1"/>
                <p:nvPr/>
              </p:nvSpPr>
              <p:spPr>
                <a:xfrm>
                  <a:off x="10467522" y="1664619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</a:t>
                  </a:r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zh-CN" sz="1100" dirty="0"/>
                    <a:t>2</a:t>
                  </a:r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29" name="文本框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522" y="1664619"/>
                  <a:ext cx="105198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文本框 229"/>
            <p:cNvSpPr txBox="1"/>
            <p:nvPr/>
          </p:nvSpPr>
          <p:spPr>
            <a:xfrm>
              <a:off x="6247686" y="210252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10479415" y="2431159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 </a:t>
                  </a:r>
                  <a14:m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</m:oMath>
                  </a14:m>
                  <a:r>
                    <a:rPr lang="en-US" altLang="zh-CN" sz="1100" dirty="0"/>
                    <a:t>2</a:t>
                  </a:r>
                  <a:r>
                    <a:rPr lang="zh-CN" altLang="en-US" sz="1100" dirty="0"/>
                    <a:t>阶</a:t>
                  </a:r>
                </a:p>
              </p:txBody>
            </p:sp>
          </mc:Choice>
          <mc:Fallback>
            <p:sp>
              <p:nvSpPr>
                <p:cNvPr id="231" name="文本框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9415" y="2431159"/>
                  <a:ext cx="1051986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文本框 231"/>
            <p:cNvSpPr txBox="1"/>
            <p:nvPr/>
          </p:nvSpPr>
          <p:spPr>
            <a:xfrm>
              <a:off x="6247725" y="291102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文本框 232"/>
                <p:cNvSpPr txBox="1"/>
                <p:nvPr/>
              </p:nvSpPr>
              <p:spPr>
                <a:xfrm>
                  <a:off x="10460539" y="3235106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</a:t>
                  </a:r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zh-CN" sz="1100" dirty="0"/>
                    <a:t>1.6</a:t>
                  </a:r>
                  <a:r>
                    <a:rPr lang="zh-CN" altLang="en-US" sz="1100" dirty="0"/>
                    <a:t>阶</a:t>
                  </a:r>
                </a:p>
              </p:txBody>
            </p:sp>
          </mc:Choice>
          <mc:Fallback>
            <p:sp>
              <p:nvSpPr>
                <p:cNvPr id="233" name="文本框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539" y="3235106"/>
                  <a:ext cx="1051986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/>
          <p:cNvGrpSpPr/>
          <p:nvPr/>
        </p:nvGrpSpPr>
        <p:grpSpPr>
          <a:xfrm>
            <a:off x="890786" y="3830801"/>
            <a:ext cx="10628722" cy="2831626"/>
            <a:chOff x="890786" y="3830801"/>
            <a:chExt cx="10628722" cy="2831626"/>
          </a:xfrm>
        </p:grpSpPr>
        <p:grpSp>
          <p:nvGrpSpPr>
            <p:cNvPr id="155" name="组合 154"/>
            <p:cNvGrpSpPr/>
            <p:nvPr/>
          </p:nvGrpSpPr>
          <p:grpSpPr>
            <a:xfrm>
              <a:off x="890786" y="4661041"/>
              <a:ext cx="1585292" cy="352169"/>
              <a:chOff x="0" y="0"/>
              <a:chExt cx="1585292" cy="352169"/>
            </a:xfrm>
          </p:grpSpPr>
          <p:sp>
            <p:nvSpPr>
              <p:cNvPr id="156" name="圆角矩形 15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优化问题求解</a:t>
                </a:r>
                <a:endParaRPr lang="zh-CN" sz="1400" kern="1200" dirty="0"/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384274" y="4207210"/>
              <a:ext cx="1585292" cy="352169"/>
              <a:chOff x="0" y="0"/>
              <a:chExt cx="1585292" cy="352169"/>
            </a:xfrm>
          </p:grpSpPr>
          <p:sp>
            <p:nvSpPr>
              <p:cNvPr id="159" name="圆角矩形 158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0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区间型</a:t>
                </a:r>
                <a:endParaRPr lang="zh-CN" sz="1400" kern="1200" dirty="0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3349892" y="5126984"/>
              <a:ext cx="1585292" cy="352169"/>
              <a:chOff x="0" y="0"/>
              <a:chExt cx="1585292" cy="352169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点值型</a:t>
                </a:r>
                <a:endParaRPr lang="zh-CN" sz="1400" kern="1200" dirty="0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3367083" y="5874667"/>
              <a:ext cx="1585292" cy="352169"/>
              <a:chOff x="0" y="0"/>
              <a:chExt cx="1585292" cy="352169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6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多维型</a:t>
                </a:r>
                <a:endParaRPr lang="zh-CN" sz="1400" kern="1200" dirty="0"/>
              </a:p>
            </p:txBody>
          </p:sp>
        </p:grpSp>
        <p:cxnSp>
          <p:nvCxnSpPr>
            <p:cNvPr id="167" name="直接箭头连接符 166"/>
            <p:cNvCxnSpPr>
              <a:stCxn id="157" idx="3"/>
              <a:endCxn id="160" idx="1"/>
            </p:cNvCxnSpPr>
            <p:nvPr/>
          </p:nvCxnSpPr>
          <p:spPr>
            <a:xfrm flipV="1">
              <a:off x="2458887" y="4383295"/>
              <a:ext cx="942578" cy="45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56" idx="3"/>
              <a:endCxn id="163" idx="1"/>
            </p:cNvCxnSpPr>
            <p:nvPr/>
          </p:nvCxnSpPr>
          <p:spPr>
            <a:xfrm>
              <a:off x="2476078" y="4837126"/>
              <a:ext cx="891005" cy="46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57" idx="3"/>
              <a:endCxn id="165" idx="1"/>
            </p:cNvCxnSpPr>
            <p:nvPr/>
          </p:nvCxnSpPr>
          <p:spPr>
            <a:xfrm>
              <a:off x="2458887" y="4837126"/>
              <a:ext cx="908196" cy="121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组合 169"/>
            <p:cNvGrpSpPr/>
            <p:nvPr/>
          </p:nvGrpSpPr>
          <p:grpSpPr>
            <a:xfrm>
              <a:off x="6023325" y="4109602"/>
              <a:ext cx="1585292" cy="352169"/>
              <a:chOff x="0" y="0"/>
              <a:chExt cx="1585292" cy="352169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黄金分割法</a:t>
                </a:r>
                <a:endParaRPr lang="zh-CN" sz="1400" kern="1200" dirty="0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8776253" y="4114083"/>
              <a:ext cx="1585292" cy="352169"/>
              <a:chOff x="0" y="0"/>
              <a:chExt cx="1585292" cy="352169"/>
            </a:xfrm>
          </p:grpSpPr>
          <p:sp>
            <p:nvSpPr>
              <p:cNvPr id="174" name="圆角矩形 17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逐次抛物法</a:t>
                </a:r>
                <a:endParaRPr lang="zh-CN" sz="1400" kern="1200" dirty="0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6040516" y="5121883"/>
              <a:ext cx="1585292" cy="352169"/>
              <a:chOff x="0" y="0"/>
              <a:chExt cx="1585292" cy="352169"/>
            </a:xfrm>
          </p:grpSpPr>
          <p:sp>
            <p:nvSpPr>
              <p:cNvPr id="180" name="圆角矩形 17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1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牛顿法</a:t>
                </a:r>
                <a:endParaRPr lang="zh-CN" sz="1400" kern="1200" dirty="0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006134" y="5645821"/>
              <a:ext cx="1585292" cy="352169"/>
              <a:chOff x="0" y="0"/>
              <a:chExt cx="1585292" cy="352169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最速下降</a:t>
                </a:r>
                <a:r>
                  <a:rPr lang="zh-CN" altLang="en-US" sz="1400" kern="1200" dirty="0"/>
                  <a:t>法</a:t>
                </a:r>
                <a:endParaRPr lang="zh-CN" sz="1400" kern="1200" dirty="0"/>
              </a:p>
            </p:txBody>
          </p:sp>
        </p:grpSp>
        <p:cxnSp>
          <p:nvCxnSpPr>
            <p:cNvPr id="185" name="直接箭头连接符 184"/>
            <p:cNvCxnSpPr>
              <a:stCxn id="160" idx="3"/>
              <a:endCxn id="172" idx="1"/>
            </p:cNvCxnSpPr>
            <p:nvPr/>
          </p:nvCxnSpPr>
          <p:spPr>
            <a:xfrm flipV="1">
              <a:off x="4952375" y="4285687"/>
              <a:ext cx="1088141" cy="97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5" idx="1"/>
            </p:cNvCxnSpPr>
            <p:nvPr/>
          </p:nvCxnSpPr>
          <p:spPr>
            <a:xfrm>
              <a:off x="7608617" y="4285687"/>
              <a:ext cx="1184827" cy="4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62" idx="3"/>
              <a:endCxn id="181" idx="1"/>
            </p:cNvCxnSpPr>
            <p:nvPr/>
          </p:nvCxnSpPr>
          <p:spPr>
            <a:xfrm flipV="1">
              <a:off x="4935184" y="5297968"/>
              <a:ext cx="1122523" cy="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66" idx="3"/>
              <a:endCxn id="183" idx="1"/>
            </p:cNvCxnSpPr>
            <p:nvPr/>
          </p:nvCxnSpPr>
          <p:spPr>
            <a:xfrm flipV="1">
              <a:off x="4935184" y="5821906"/>
              <a:ext cx="1070950" cy="22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组合 190"/>
            <p:cNvGrpSpPr/>
            <p:nvPr/>
          </p:nvGrpSpPr>
          <p:grpSpPr>
            <a:xfrm>
              <a:off x="8788292" y="5891858"/>
              <a:ext cx="1585292" cy="352169"/>
              <a:chOff x="0" y="0"/>
              <a:chExt cx="1585292" cy="352169"/>
            </a:xfrm>
          </p:grpSpPr>
          <p:sp>
            <p:nvSpPr>
              <p:cNvPr id="192" name="圆角矩形 19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共轭梯度法</a:t>
                </a:r>
                <a:endParaRPr lang="zh-CN" sz="1400" kern="1200" dirty="0"/>
              </a:p>
            </p:txBody>
          </p:sp>
        </p:grpSp>
        <p:sp>
          <p:nvSpPr>
            <p:cNvPr id="195" name="文本框 194"/>
            <p:cNvSpPr txBox="1"/>
            <p:nvPr/>
          </p:nvSpPr>
          <p:spPr>
            <a:xfrm>
              <a:off x="7715672" y="398989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精度提升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715672" y="4287692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加速</a:t>
              </a: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589866" y="40485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203" name="矩形 202"/>
            <p:cNvSpPr/>
            <p:nvPr/>
          </p:nvSpPr>
          <p:spPr>
            <a:xfrm>
              <a:off x="9163553" y="443703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204" name="矩形 203"/>
            <p:cNvSpPr/>
            <p:nvPr/>
          </p:nvSpPr>
          <p:spPr>
            <a:xfrm>
              <a:off x="9869686" y="443703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  <p:sp>
          <p:nvSpPr>
            <p:cNvPr id="205" name="矩形 204"/>
            <p:cNvSpPr/>
            <p:nvPr/>
          </p:nvSpPr>
          <p:spPr>
            <a:xfrm>
              <a:off x="9514062" y="442874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6023325" y="4687887"/>
              <a:ext cx="1585292" cy="352169"/>
              <a:chOff x="0" y="0"/>
              <a:chExt cx="1585292" cy="352169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二次逼近法</a:t>
                </a:r>
                <a:endParaRPr lang="zh-CN" sz="1400" kern="1200" dirty="0"/>
              </a:p>
            </p:txBody>
          </p:sp>
        </p:grpSp>
        <p:cxnSp>
          <p:nvCxnSpPr>
            <p:cNvPr id="213" name="直接箭头连接符 212"/>
            <p:cNvCxnSpPr>
              <a:stCxn id="162" idx="3"/>
              <a:endCxn id="211" idx="1"/>
            </p:cNvCxnSpPr>
            <p:nvPr/>
          </p:nvCxnSpPr>
          <p:spPr>
            <a:xfrm flipV="1">
              <a:off x="4935184" y="4863972"/>
              <a:ext cx="1088141" cy="439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stCxn id="174" idx="2"/>
              <a:endCxn id="212" idx="3"/>
            </p:cNvCxnSpPr>
            <p:nvPr/>
          </p:nvCxnSpPr>
          <p:spPr>
            <a:xfrm flipH="1">
              <a:off x="7591426" y="4466252"/>
              <a:ext cx="1977473" cy="3977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 214"/>
            <p:cNvSpPr/>
            <p:nvPr/>
          </p:nvSpPr>
          <p:spPr>
            <a:xfrm>
              <a:off x="8412328" y="446127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8749979" y="5126984"/>
              <a:ext cx="1585292" cy="352169"/>
              <a:chOff x="0" y="0"/>
              <a:chExt cx="1585292" cy="352169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8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二阶函数牛顿法</a:t>
                </a:r>
                <a:endParaRPr lang="zh-CN" sz="1400" kern="1200" dirty="0"/>
              </a:p>
            </p:txBody>
          </p:sp>
        </p:grpSp>
        <p:cxnSp>
          <p:nvCxnSpPr>
            <p:cNvPr id="219" name="直接箭头连接符 218"/>
            <p:cNvCxnSpPr>
              <a:stCxn id="180" idx="3"/>
              <a:endCxn id="218" idx="1"/>
            </p:cNvCxnSpPr>
            <p:nvPr/>
          </p:nvCxnSpPr>
          <p:spPr>
            <a:xfrm>
              <a:off x="7625808" y="5297968"/>
              <a:ext cx="1141362" cy="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165" idx="3"/>
              <a:endCxn id="223" idx="1"/>
            </p:cNvCxnSpPr>
            <p:nvPr/>
          </p:nvCxnSpPr>
          <p:spPr>
            <a:xfrm>
              <a:off x="4952375" y="6050752"/>
              <a:ext cx="1088141" cy="435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组合 220"/>
            <p:cNvGrpSpPr/>
            <p:nvPr/>
          </p:nvGrpSpPr>
          <p:grpSpPr>
            <a:xfrm>
              <a:off x="6023325" y="6310258"/>
              <a:ext cx="1585292" cy="352169"/>
              <a:chOff x="0" y="0"/>
              <a:chExt cx="1585292" cy="352169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牛顿法</a:t>
                </a:r>
                <a:endParaRPr lang="zh-CN" sz="1400" kern="1200" dirty="0"/>
              </a:p>
            </p:txBody>
          </p:sp>
        </p:grpSp>
        <p:cxnSp>
          <p:nvCxnSpPr>
            <p:cNvPr id="224" name="直接箭头连接符 223"/>
            <p:cNvCxnSpPr>
              <a:stCxn id="183" idx="3"/>
              <a:endCxn id="193" idx="1"/>
            </p:cNvCxnSpPr>
            <p:nvPr/>
          </p:nvCxnSpPr>
          <p:spPr>
            <a:xfrm>
              <a:off x="7591426" y="5821906"/>
              <a:ext cx="1214057" cy="246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/>
            <p:cNvSpPr/>
            <p:nvPr/>
          </p:nvSpPr>
          <p:spPr>
            <a:xfrm>
              <a:off x="7608273" y="56611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7751610" y="596522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加速</a:t>
              </a: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6301579" y="3830801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本框 234"/>
                <p:cNvSpPr txBox="1"/>
                <p:nvPr/>
              </p:nvSpPr>
              <p:spPr>
                <a:xfrm>
                  <a:off x="10467522" y="4156301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</a:t>
                  </a:r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zh-CN" sz="1100" dirty="0"/>
                    <a:t>2</a:t>
                  </a:r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35" name="文本框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522" y="4156301"/>
                  <a:ext cx="105198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本框 235"/>
                <p:cNvSpPr txBox="1"/>
                <p:nvPr/>
              </p:nvSpPr>
              <p:spPr>
                <a:xfrm>
                  <a:off x="6247114" y="4482601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</a:t>
                  </a:r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zh-CN" sz="1100" dirty="0"/>
                    <a:t>2</a:t>
                  </a:r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36" name="文本框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114" y="4482601"/>
                  <a:ext cx="1051986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文本框 236"/>
            <p:cNvSpPr txBox="1"/>
            <p:nvPr/>
          </p:nvSpPr>
          <p:spPr>
            <a:xfrm>
              <a:off x="7451518" y="504047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10413118" y="5171281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7451518" y="5547258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10395927" y="5944924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6247114" y="6065839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197250" y="1198646"/>
            <a:ext cx="1901781" cy="465973"/>
            <a:chOff x="10197250" y="1198646"/>
            <a:chExt cx="1901781" cy="465973"/>
          </a:xfrm>
        </p:grpSpPr>
        <p:sp>
          <p:nvSpPr>
            <p:cNvPr id="97" name="文本框 96"/>
            <p:cNvSpPr txBox="1"/>
            <p:nvPr/>
          </p:nvSpPr>
          <p:spPr>
            <a:xfrm>
              <a:off x="10197250" y="1282894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精度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1036432" y="1198646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拟合精度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1047045" y="1403009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误差精度</a:t>
              </a:r>
            </a:p>
          </p:txBody>
        </p:sp>
      </p:grpSp>
      <p:sp>
        <p:nvSpPr>
          <p:cNvPr id="242" name="文本框 241"/>
          <p:cNvSpPr txBox="1"/>
          <p:nvPr/>
        </p:nvSpPr>
        <p:spPr>
          <a:xfrm>
            <a:off x="11009617" y="961227"/>
            <a:ext cx="1051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收敛速度</a:t>
            </a:r>
          </a:p>
        </p:txBody>
      </p:sp>
    </p:spTree>
    <p:extLst>
      <p:ext uri="{BB962C8B-B14F-4D97-AF65-F5344CB8AC3E}">
        <p14:creationId xmlns:p14="http://schemas.microsoft.com/office/powerpoint/2010/main" val="516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课程回顾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907977" y="119585"/>
            <a:ext cx="10876518" cy="4077549"/>
            <a:chOff x="907977" y="119585"/>
            <a:chExt cx="10876518" cy="4077549"/>
          </a:xfrm>
        </p:grpSpPr>
        <p:grpSp>
          <p:nvGrpSpPr>
            <p:cNvPr id="37" name="组合 36"/>
            <p:cNvGrpSpPr/>
            <p:nvPr/>
          </p:nvGrpSpPr>
          <p:grpSpPr>
            <a:xfrm>
              <a:off x="907977" y="2170779"/>
              <a:ext cx="1585292" cy="352169"/>
              <a:chOff x="0" y="0"/>
              <a:chExt cx="1585292" cy="352169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数值积分</a:t>
                </a:r>
                <a:endParaRPr lang="zh-CN" sz="1400" kern="12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712524" y="1421777"/>
              <a:ext cx="1585292" cy="352169"/>
              <a:chOff x="0" y="0"/>
              <a:chExt cx="1585292" cy="352169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闭型面积公式</a:t>
                </a:r>
                <a:endParaRPr lang="zh-CN" sz="1400" kern="12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53038" y="3235901"/>
              <a:ext cx="1585292" cy="352169"/>
              <a:chOff x="0" y="0"/>
              <a:chExt cx="1585292" cy="352169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逼近思想</a:t>
                </a:r>
                <a:endParaRPr lang="zh-CN" sz="1400" kern="1200" dirty="0"/>
              </a:p>
            </p:txBody>
          </p:sp>
        </p:grpSp>
        <p:cxnSp>
          <p:nvCxnSpPr>
            <p:cNvPr id="50" name="直接箭头连接符 49"/>
            <p:cNvCxnSpPr>
              <a:stCxn id="39" idx="3"/>
              <a:endCxn id="226" idx="1"/>
            </p:cNvCxnSpPr>
            <p:nvPr/>
          </p:nvCxnSpPr>
          <p:spPr>
            <a:xfrm flipV="1">
              <a:off x="2476078" y="1838347"/>
              <a:ext cx="959769" cy="5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8" idx="3"/>
              <a:endCxn id="44" idx="1"/>
            </p:cNvCxnSpPr>
            <p:nvPr/>
          </p:nvCxnSpPr>
          <p:spPr>
            <a:xfrm>
              <a:off x="2493269" y="2346864"/>
              <a:ext cx="959769" cy="106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8351575" y="340998"/>
              <a:ext cx="1585292" cy="352169"/>
              <a:chOff x="0" y="0"/>
              <a:chExt cx="1585292" cy="35216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矩形公式</a:t>
                </a:r>
                <a:endParaRPr lang="zh-CN" sz="1400" kern="12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764097" y="3240481"/>
              <a:ext cx="1585292" cy="352169"/>
              <a:chOff x="0" y="0"/>
              <a:chExt cx="1585292" cy="352169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高斯积分</a:t>
                </a:r>
                <a:endParaRPr lang="zh-CN" sz="1400" kern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601747" y="3228525"/>
              <a:ext cx="1848438" cy="352169"/>
              <a:chOff x="0" y="0"/>
              <a:chExt cx="1585292" cy="352169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两点 </a:t>
                </a:r>
                <a:r>
                  <a:rPr lang="zh-CN" altLang="en-US" sz="1400" dirty="0"/>
                  <a:t>高斯</a:t>
                </a:r>
                <a:r>
                  <a:rPr lang="zh-CN" altLang="en-US" sz="1400" kern="1200" dirty="0"/>
                  <a:t>积分公式</a:t>
                </a:r>
                <a:endParaRPr lang="zh-CN" sz="1400" kern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762451" y="3844965"/>
              <a:ext cx="1585292" cy="352169"/>
              <a:chOff x="0" y="0"/>
              <a:chExt cx="1585292" cy="35216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高斯变换</a:t>
                </a:r>
                <a:endParaRPr lang="zh-CN" sz="1400" kern="1200" dirty="0"/>
              </a:p>
            </p:txBody>
          </p:sp>
        </p:grpSp>
        <p:cxnSp>
          <p:nvCxnSpPr>
            <p:cNvPr id="90" name="直接箭头连接符 89"/>
            <p:cNvCxnSpPr>
              <a:stCxn id="42" idx="3"/>
              <a:endCxn id="59" idx="1"/>
            </p:cNvCxnSpPr>
            <p:nvPr/>
          </p:nvCxnSpPr>
          <p:spPr>
            <a:xfrm flipV="1">
              <a:off x="7280625" y="517083"/>
              <a:ext cx="1088141" cy="108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44" idx="3"/>
              <a:endCxn id="80" idx="1"/>
            </p:cNvCxnSpPr>
            <p:nvPr/>
          </p:nvCxnSpPr>
          <p:spPr>
            <a:xfrm>
              <a:off x="5038330" y="3411986"/>
              <a:ext cx="742958" cy="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0" idx="3"/>
              <a:endCxn id="82" idx="1"/>
            </p:cNvCxnSpPr>
            <p:nvPr/>
          </p:nvCxnSpPr>
          <p:spPr>
            <a:xfrm flipV="1">
              <a:off x="7332198" y="3404610"/>
              <a:ext cx="1269549" cy="1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8566234" y="119585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6047941" y="2960002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超越阶精度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8961706" y="2986620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31" name="文本框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06" y="2986620"/>
                  <a:ext cx="105198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组合 141"/>
            <p:cNvGrpSpPr/>
            <p:nvPr/>
          </p:nvGrpSpPr>
          <p:grpSpPr>
            <a:xfrm>
              <a:off x="8359636" y="951275"/>
              <a:ext cx="1585292" cy="352169"/>
              <a:chOff x="0" y="0"/>
              <a:chExt cx="1585292" cy="352169"/>
            </a:xfrm>
          </p:grpSpPr>
          <p:sp>
            <p:nvSpPr>
              <p:cNvPr id="144" name="圆角矩形 14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梯形公式</a:t>
                </a:r>
                <a:endParaRPr lang="zh-CN" sz="1400" kern="1200" dirty="0"/>
              </a:p>
            </p:txBody>
          </p:sp>
        </p:grpSp>
        <p:sp>
          <p:nvSpPr>
            <p:cNvPr id="146" name="文本框 145"/>
            <p:cNvSpPr txBox="1"/>
            <p:nvPr/>
          </p:nvSpPr>
          <p:spPr>
            <a:xfrm>
              <a:off x="8566234" y="718673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356757" y="1523439"/>
              <a:ext cx="1585292" cy="352169"/>
              <a:chOff x="0" y="0"/>
              <a:chExt cx="1585292" cy="352169"/>
            </a:xfrm>
          </p:grpSpPr>
          <p:sp>
            <p:nvSpPr>
              <p:cNvPr id="176" name="圆角矩形 17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辛普森公式</a:t>
                </a:r>
                <a:endParaRPr lang="zh-CN" sz="1400" kern="1200" dirty="0"/>
              </a:p>
            </p:txBody>
          </p:sp>
        </p:grpSp>
        <p:sp>
          <p:nvSpPr>
            <p:cNvPr id="178" name="文本框 177"/>
            <p:cNvSpPr txBox="1"/>
            <p:nvPr/>
          </p:nvSpPr>
          <p:spPr>
            <a:xfrm>
              <a:off x="8563355" y="1320651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4</a:t>
              </a:r>
              <a:r>
                <a:rPr lang="zh-CN" altLang="en-US" sz="1100" dirty="0"/>
                <a:t>阶</a:t>
              </a: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8383388" y="2119771"/>
              <a:ext cx="1585292" cy="352169"/>
              <a:chOff x="0" y="0"/>
              <a:chExt cx="1585292" cy="352169"/>
            </a:xfrm>
          </p:grpSpPr>
          <p:sp>
            <p:nvSpPr>
              <p:cNvPr id="190" name="圆角矩形 18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布尔公式</a:t>
                </a:r>
                <a:endParaRPr lang="zh-CN" sz="1400" kern="1200" dirty="0"/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8589986" y="1882198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6</a:t>
              </a:r>
              <a:r>
                <a:rPr lang="zh-CN" altLang="en-US" sz="1100" dirty="0"/>
                <a:t>阶</a:t>
              </a:r>
            </a:p>
          </p:txBody>
        </p:sp>
        <p:cxnSp>
          <p:nvCxnSpPr>
            <p:cNvPr id="199" name="直接箭头连接符 198"/>
            <p:cNvCxnSpPr>
              <a:stCxn id="42" idx="3"/>
              <a:endCxn id="145" idx="1"/>
            </p:cNvCxnSpPr>
            <p:nvPr/>
          </p:nvCxnSpPr>
          <p:spPr>
            <a:xfrm flipV="1">
              <a:off x="7280625" y="1127360"/>
              <a:ext cx="1096202" cy="47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>
              <a:stCxn id="42" idx="3"/>
              <a:endCxn id="176" idx="1"/>
            </p:cNvCxnSpPr>
            <p:nvPr/>
          </p:nvCxnSpPr>
          <p:spPr>
            <a:xfrm>
              <a:off x="7280625" y="1597862"/>
              <a:ext cx="1076132" cy="101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stCxn id="41" idx="3"/>
              <a:endCxn id="194" idx="1"/>
            </p:cNvCxnSpPr>
            <p:nvPr/>
          </p:nvCxnSpPr>
          <p:spPr>
            <a:xfrm>
              <a:off x="7297816" y="1597862"/>
              <a:ext cx="1102763" cy="6979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组合 208"/>
            <p:cNvGrpSpPr/>
            <p:nvPr/>
          </p:nvGrpSpPr>
          <p:grpSpPr>
            <a:xfrm>
              <a:off x="3435847" y="1662262"/>
              <a:ext cx="1585292" cy="352169"/>
              <a:chOff x="0" y="0"/>
              <a:chExt cx="1585292" cy="352169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3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基本积分思想</a:t>
                </a:r>
                <a:endParaRPr lang="zh-CN" sz="1400" kern="1200" dirty="0"/>
              </a:p>
            </p:txBody>
          </p:sp>
        </p:grpSp>
        <p:cxnSp>
          <p:nvCxnSpPr>
            <p:cNvPr id="244" name="直接箭头连接符 243"/>
            <p:cNvCxnSpPr>
              <a:stCxn id="243" idx="3"/>
              <a:endCxn id="42" idx="1"/>
            </p:cNvCxnSpPr>
            <p:nvPr/>
          </p:nvCxnSpPr>
          <p:spPr>
            <a:xfrm flipV="1">
              <a:off x="5003948" y="1597862"/>
              <a:ext cx="725767" cy="24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组合 244"/>
            <p:cNvGrpSpPr/>
            <p:nvPr/>
          </p:nvGrpSpPr>
          <p:grpSpPr>
            <a:xfrm>
              <a:off x="5712524" y="2505757"/>
              <a:ext cx="1585292" cy="352169"/>
              <a:chOff x="0" y="0"/>
              <a:chExt cx="1585292" cy="352169"/>
            </a:xfrm>
          </p:grpSpPr>
          <p:sp>
            <p:nvSpPr>
              <p:cNvPr id="246" name="圆角矩形 24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复化</a:t>
                </a:r>
                <a:r>
                  <a:rPr lang="en-US" altLang="zh-CN" sz="1400" kern="1200" dirty="0"/>
                  <a:t>/</a:t>
                </a:r>
                <a:r>
                  <a:rPr lang="zh-CN" altLang="en-US" sz="1400" kern="1200" dirty="0"/>
                  <a:t>组合型</a:t>
                </a:r>
                <a:endParaRPr lang="zh-CN" sz="1400" kern="1200" dirty="0"/>
              </a:p>
            </p:txBody>
          </p:sp>
        </p:grpSp>
        <p:cxnSp>
          <p:nvCxnSpPr>
            <p:cNvPr id="248" name="直接箭头连接符 247"/>
            <p:cNvCxnSpPr>
              <a:stCxn id="42" idx="2"/>
              <a:endCxn id="247" idx="0"/>
            </p:cNvCxnSpPr>
            <p:nvPr/>
          </p:nvCxnSpPr>
          <p:spPr>
            <a:xfrm>
              <a:off x="6505170" y="1756755"/>
              <a:ext cx="0" cy="76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组合 248"/>
            <p:cNvGrpSpPr/>
            <p:nvPr/>
          </p:nvGrpSpPr>
          <p:grpSpPr>
            <a:xfrm>
              <a:off x="8030049" y="2633599"/>
              <a:ext cx="1585292" cy="352169"/>
              <a:chOff x="0" y="0"/>
              <a:chExt cx="1585292" cy="352169"/>
            </a:xfrm>
          </p:grpSpPr>
          <p:sp>
            <p:nvSpPr>
              <p:cNvPr id="250" name="圆角矩形 24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1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均匀加密递归公式</a:t>
                </a:r>
                <a:endParaRPr lang="zh-CN" sz="1400" kern="1200" dirty="0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10199203" y="2637628"/>
              <a:ext cx="1585292" cy="352169"/>
              <a:chOff x="0" y="0"/>
              <a:chExt cx="1585292" cy="352169"/>
            </a:xfrm>
          </p:grpSpPr>
          <p:sp>
            <p:nvSpPr>
              <p:cNvPr id="253" name="圆角矩形 25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龙贝格积分</a:t>
                </a:r>
                <a:endParaRPr lang="zh-CN" sz="1400" kern="1200" dirty="0"/>
              </a:p>
            </p:txBody>
          </p:sp>
        </p:grpSp>
        <p:cxnSp>
          <p:nvCxnSpPr>
            <p:cNvPr id="18" name="肘形连接符 17"/>
            <p:cNvCxnSpPr>
              <a:stCxn id="58" idx="3"/>
              <a:endCxn id="254" idx="0"/>
            </p:cNvCxnSpPr>
            <p:nvPr/>
          </p:nvCxnSpPr>
          <p:spPr>
            <a:xfrm>
              <a:off x="9936867" y="517083"/>
              <a:ext cx="1054982" cy="21377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肘形连接符 254"/>
            <p:cNvCxnSpPr>
              <a:stCxn id="144" idx="3"/>
              <a:endCxn id="254" idx="0"/>
            </p:cNvCxnSpPr>
            <p:nvPr/>
          </p:nvCxnSpPr>
          <p:spPr>
            <a:xfrm>
              <a:off x="9944928" y="1127360"/>
              <a:ext cx="1046921" cy="15274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肘形连接符 255"/>
            <p:cNvCxnSpPr>
              <a:stCxn id="190" idx="3"/>
              <a:endCxn id="253" idx="0"/>
            </p:cNvCxnSpPr>
            <p:nvPr/>
          </p:nvCxnSpPr>
          <p:spPr>
            <a:xfrm>
              <a:off x="9968680" y="2295856"/>
              <a:ext cx="1023169" cy="34177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肘形连接符 256"/>
            <p:cNvCxnSpPr>
              <a:stCxn id="176" idx="3"/>
              <a:endCxn id="254" idx="0"/>
            </p:cNvCxnSpPr>
            <p:nvPr/>
          </p:nvCxnSpPr>
          <p:spPr>
            <a:xfrm>
              <a:off x="9942049" y="1699524"/>
              <a:ext cx="1049800" cy="95529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1" idx="3"/>
              <a:endCxn id="254" idx="1"/>
            </p:cNvCxnSpPr>
            <p:nvPr/>
          </p:nvCxnSpPr>
          <p:spPr>
            <a:xfrm>
              <a:off x="9598150" y="2809684"/>
              <a:ext cx="618244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>
              <a:stCxn id="247" idx="3"/>
              <a:endCxn id="250" idx="1"/>
            </p:cNvCxnSpPr>
            <p:nvPr/>
          </p:nvCxnSpPr>
          <p:spPr>
            <a:xfrm>
              <a:off x="7280625" y="2681842"/>
              <a:ext cx="749424" cy="12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>
              <a:stCxn id="79" idx="2"/>
              <a:endCxn id="88" idx="0"/>
            </p:cNvCxnSpPr>
            <p:nvPr/>
          </p:nvCxnSpPr>
          <p:spPr>
            <a:xfrm flipH="1">
              <a:off x="6555097" y="3592650"/>
              <a:ext cx="1646" cy="252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>
              <a:stCxn id="80" idx="3"/>
              <a:endCxn id="263" idx="1"/>
            </p:cNvCxnSpPr>
            <p:nvPr/>
          </p:nvCxnSpPr>
          <p:spPr>
            <a:xfrm>
              <a:off x="7332198" y="3416566"/>
              <a:ext cx="1269549" cy="587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组合 261"/>
            <p:cNvGrpSpPr/>
            <p:nvPr/>
          </p:nvGrpSpPr>
          <p:grpSpPr>
            <a:xfrm>
              <a:off x="8601747" y="3827774"/>
              <a:ext cx="1848438" cy="352169"/>
              <a:chOff x="0" y="0"/>
              <a:chExt cx="1585292" cy="352169"/>
            </a:xfrm>
          </p:grpSpPr>
          <p:sp>
            <p:nvSpPr>
              <p:cNvPr id="263" name="圆角矩形 26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三</a:t>
                </a:r>
                <a:r>
                  <a:rPr lang="zh-CN" altLang="en-US" sz="1400" kern="1200" dirty="0"/>
                  <a:t>点 </a:t>
                </a:r>
                <a:r>
                  <a:rPr lang="zh-CN" altLang="en-US" sz="1400" dirty="0"/>
                  <a:t>高斯</a:t>
                </a:r>
                <a:r>
                  <a:rPr lang="zh-CN" altLang="en-US" sz="1400" kern="1200" dirty="0"/>
                  <a:t>积分公式</a:t>
                </a:r>
                <a:endParaRPr lang="zh-CN" sz="1400" kern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本框 264"/>
                <p:cNvSpPr txBox="1"/>
                <p:nvPr/>
              </p:nvSpPr>
              <p:spPr>
                <a:xfrm>
                  <a:off x="8944515" y="3585869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65" name="文本框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515" y="3585869"/>
                  <a:ext cx="1051986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/>
                <p:cNvSpPr txBox="1"/>
                <p:nvPr/>
              </p:nvSpPr>
              <p:spPr>
                <a:xfrm>
                  <a:off x="10502063" y="3011378"/>
                  <a:ext cx="105198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dirty="0"/>
                    <a:t>精度 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a14:m>
                  <a:r>
                    <a:rPr lang="zh-CN" altLang="en-US" sz="1100" dirty="0"/>
                    <a:t>阶</a:t>
                  </a:r>
                </a:p>
              </p:txBody>
            </p:sp>
          </mc:Choice>
          <mc:Fallback xmlns="">
            <p:sp>
              <p:nvSpPr>
                <p:cNvPr id="266" name="文本框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2063" y="3011378"/>
                  <a:ext cx="1051986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01FD118C-15FE-4B91-9329-4CE33D8CE5D3}"/>
                </a:ext>
              </a:extLst>
            </p:cNvPr>
            <p:cNvCxnSpPr>
              <a:cxnSpLocks/>
              <a:stCxn id="221" idx="2"/>
              <a:endCxn id="39" idx="0"/>
            </p:cNvCxnSpPr>
            <p:nvPr/>
          </p:nvCxnSpPr>
          <p:spPr>
            <a:xfrm>
              <a:off x="1699339" y="1855817"/>
              <a:ext cx="1284" cy="33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907977" y="4368644"/>
            <a:ext cx="11068693" cy="2244455"/>
            <a:chOff x="907977" y="4368644"/>
            <a:chExt cx="11068693" cy="2244455"/>
          </a:xfrm>
        </p:grpSpPr>
        <p:grpSp>
          <p:nvGrpSpPr>
            <p:cNvPr id="272" name="组合 271"/>
            <p:cNvGrpSpPr/>
            <p:nvPr/>
          </p:nvGrpSpPr>
          <p:grpSpPr>
            <a:xfrm>
              <a:off x="907977" y="4992659"/>
              <a:ext cx="1585292" cy="352169"/>
              <a:chOff x="0" y="0"/>
              <a:chExt cx="1585292" cy="352169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/>
                  <a:t>常微分方程</a:t>
                </a:r>
                <a:endParaRPr lang="zh-CN" sz="1400" kern="1200" dirty="0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5728059" y="4591812"/>
              <a:ext cx="1585292" cy="352169"/>
              <a:chOff x="0" y="0"/>
              <a:chExt cx="1585292" cy="352169"/>
            </a:xfrm>
          </p:grpSpPr>
          <p:sp>
            <p:nvSpPr>
              <p:cNvPr id="276" name="圆角矩形 27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矩形公式</a:t>
                </a:r>
                <a:endParaRPr lang="zh-CN" sz="1400" kern="1200" dirty="0"/>
              </a:p>
            </p:txBody>
          </p:sp>
        </p:grpSp>
        <p:sp>
          <p:nvSpPr>
            <p:cNvPr id="278" name="文本框 277"/>
            <p:cNvSpPr txBox="1"/>
            <p:nvPr/>
          </p:nvSpPr>
          <p:spPr>
            <a:xfrm>
              <a:off x="5942718" y="4370399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阶</a:t>
              </a:r>
            </a:p>
          </p:txBody>
        </p:sp>
        <p:grpSp>
          <p:nvGrpSpPr>
            <p:cNvPr id="279" name="组合 278"/>
            <p:cNvGrpSpPr/>
            <p:nvPr/>
          </p:nvGrpSpPr>
          <p:grpSpPr>
            <a:xfrm>
              <a:off x="5736120" y="5202089"/>
              <a:ext cx="1585292" cy="352169"/>
              <a:chOff x="0" y="0"/>
              <a:chExt cx="1585292" cy="352169"/>
            </a:xfrm>
          </p:grpSpPr>
          <p:sp>
            <p:nvSpPr>
              <p:cNvPr id="280" name="圆角矩形 27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1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梯形公式</a:t>
                </a:r>
                <a:endParaRPr lang="zh-CN" sz="1400" kern="1200" dirty="0"/>
              </a:p>
            </p:txBody>
          </p:sp>
        </p:grpSp>
        <p:sp>
          <p:nvSpPr>
            <p:cNvPr id="282" name="文本框 281"/>
            <p:cNvSpPr txBox="1"/>
            <p:nvPr/>
          </p:nvSpPr>
          <p:spPr>
            <a:xfrm>
              <a:off x="5942718" y="4969487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2</a:t>
              </a:r>
              <a:r>
                <a:rPr lang="zh-CN" altLang="en-US" sz="1100" dirty="0"/>
                <a:t>阶</a:t>
              </a: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5733241" y="5925952"/>
              <a:ext cx="1585292" cy="352169"/>
              <a:chOff x="0" y="0"/>
              <a:chExt cx="1585292" cy="352169"/>
            </a:xfrm>
          </p:grpSpPr>
          <p:sp>
            <p:nvSpPr>
              <p:cNvPr id="284" name="圆角矩形 28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辛普森公式</a:t>
                </a:r>
                <a:endParaRPr lang="zh-CN" sz="1400" kern="1200" dirty="0"/>
              </a:p>
            </p:txBody>
          </p:sp>
        </p:grpSp>
        <p:sp>
          <p:nvSpPr>
            <p:cNvPr id="286" name="文本框 285"/>
            <p:cNvSpPr txBox="1"/>
            <p:nvPr/>
          </p:nvSpPr>
          <p:spPr>
            <a:xfrm>
              <a:off x="5939839" y="5723164"/>
              <a:ext cx="10519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精度 </a:t>
              </a:r>
              <a:r>
                <a:rPr lang="en-US" altLang="zh-CN" sz="1100" dirty="0"/>
                <a:t>3/4</a:t>
              </a:r>
              <a:r>
                <a:rPr lang="zh-CN" altLang="en-US" sz="1100" dirty="0"/>
                <a:t>阶</a:t>
              </a:r>
            </a:p>
          </p:txBody>
        </p:sp>
        <p:grpSp>
          <p:nvGrpSpPr>
            <p:cNvPr id="287" name="组合 286"/>
            <p:cNvGrpSpPr/>
            <p:nvPr/>
          </p:nvGrpSpPr>
          <p:grpSpPr>
            <a:xfrm>
              <a:off x="3435847" y="4984013"/>
              <a:ext cx="1585292" cy="352169"/>
              <a:chOff x="0" y="0"/>
              <a:chExt cx="1585292" cy="352169"/>
            </a:xfrm>
          </p:grpSpPr>
          <p:sp>
            <p:nvSpPr>
              <p:cNvPr id="288" name="圆角矩形 28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基本积分思想</a:t>
                </a:r>
                <a:endParaRPr lang="zh-CN" sz="1400" kern="1200" dirty="0"/>
              </a:p>
            </p:txBody>
          </p:sp>
        </p:grpSp>
        <p:cxnSp>
          <p:nvCxnSpPr>
            <p:cNvPr id="290" name="直接箭头连接符 289"/>
            <p:cNvCxnSpPr>
              <a:stCxn id="274" idx="3"/>
              <a:endCxn id="289" idx="1"/>
            </p:cNvCxnSpPr>
            <p:nvPr/>
          </p:nvCxnSpPr>
          <p:spPr>
            <a:xfrm flipV="1">
              <a:off x="2476078" y="5160098"/>
              <a:ext cx="976960" cy="8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89" idx="3"/>
              <a:endCxn id="277" idx="1"/>
            </p:cNvCxnSpPr>
            <p:nvPr/>
          </p:nvCxnSpPr>
          <p:spPr>
            <a:xfrm flipV="1">
              <a:off x="5003948" y="4767897"/>
              <a:ext cx="741302" cy="3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>
              <a:stCxn id="288" idx="3"/>
              <a:endCxn id="280" idx="1"/>
            </p:cNvCxnSpPr>
            <p:nvPr/>
          </p:nvCxnSpPr>
          <p:spPr>
            <a:xfrm>
              <a:off x="5021139" y="5160098"/>
              <a:ext cx="714981" cy="2180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>
              <a:stCxn id="289" idx="3"/>
              <a:endCxn id="284" idx="1"/>
            </p:cNvCxnSpPr>
            <p:nvPr/>
          </p:nvCxnSpPr>
          <p:spPr>
            <a:xfrm>
              <a:off x="5003948" y="5160098"/>
              <a:ext cx="729293" cy="94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组合 293"/>
            <p:cNvGrpSpPr/>
            <p:nvPr/>
          </p:nvGrpSpPr>
          <p:grpSpPr>
            <a:xfrm>
              <a:off x="7898955" y="4368644"/>
              <a:ext cx="1585292" cy="352169"/>
              <a:chOff x="0" y="0"/>
              <a:chExt cx="1585292" cy="352169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6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向前欧拉（显）</a:t>
                </a:r>
                <a:endParaRPr lang="zh-CN" sz="1400" kern="1200" dirty="0"/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7898955" y="4795368"/>
              <a:ext cx="1585292" cy="352169"/>
              <a:chOff x="0" y="0"/>
              <a:chExt cx="1585292" cy="352169"/>
            </a:xfrm>
          </p:grpSpPr>
          <p:sp>
            <p:nvSpPr>
              <p:cNvPr id="298" name="圆角矩形 297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9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向后欧拉（隐）</a:t>
                </a:r>
                <a:endParaRPr lang="zh-CN" sz="1400" kern="1200" dirty="0"/>
              </a:p>
            </p:txBody>
          </p:sp>
        </p:grpSp>
        <p:grpSp>
          <p:nvGrpSpPr>
            <p:cNvPr id="300" name="组合 299"/>
            <p:cNvGrpSpPr/>
            <p:nvPr/>
          </p:nvGrpSpPr>
          <p:grpSpPr>
            <a:xfrm>
              <a:off x="7898955" y="5301155"/>
              <a:ext cx="1585292" cy="352169"/>
              <a:chOff x="0" y="0"/>
              <a:chExt cx="1585292" cy="352169"/>
            </a:xfrm>
          </p:grpSpPr>
          <p:sp>
            <p:nvSpPr>
              <p:cNvPr id="301" name="圆角矩形 300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2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梯形公式（隐）</a:t>
                </a:r>
                <a:endParaRPr lang="zh-CN" sz="1400" kern="1200" dirty="0"/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7898955" y="5813329"/>
              <a:ext cx="1585292" cy="352169"/>
              <a:chOff x="0" y="0"/>
              <a:chExt cx="1585292" cy="352169"/>
            </a:xfrm>
          </p:grpSpPr>
          <p:sp>
            <p:nvSpPr>
              <p:cNvPr id="304" name="圆角矩形 303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5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/>
                  <a:t>3</a:t>
                </a:r>
                <a:r>
                  <a:rPr lang="zh-CN" altLang="en-US" sz="1400" dirty="0"/>
                  <a:t>阶 </a:t>
                </a:r>
                <a:r>
                  <a:rPr lang="en-US" altLang="zh-CN" sz="1400" dirty="0"/>
                  <a:t>R-K</a:t>
                </a:r>
                <a:r>
                  <a:rPr lang="zh-CN" altLang="en-US" sz="1400" dirty="0"/>
                  <a:t>（显）</a:t>
                </a:r>
                <a:endParaRPr lang="zh-CN" sz="1400" kern="1200" dirty="0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7898955" y="6260930"/>
              <a:ext cx="1585292" cy="352169"/>
              <a:chOff x="0" y="0"/>
              <a:chExt cx="1585292" cy="352169"/>
            </a:xfrm>
          </p:grpSpPr>
          <p:sp>
            <p:nvSpPr>
              <p:cNvPr id="310" name="圆角矩形 309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1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/>
                  <a:t>4</a:t>
                </a:r>
                <a:r>
                  <a:rPr lang="zh-CN" altLang="en-US" sz="1400" dirty="0"/>
                  <a:t>阶 </a:t>
                </a:r>
                <a:r>
                  <a:rPr lang="en-US" altLang="zh-CN" sz="1400" dirty="0"/>
                  <a:t>R-K</a:t>
                </a:r>
                <a:r>
                  <a:rPr lang="zh-CN" altLang="en-US" sz="1400" dirty="0"/>
                  <a:t>（显）</a:t>
                </a:r>
                <a:endParaRPr lang="zh-CN" sz="1400" kern="1200" dirty="0"/>
              </a:p>
            </p:txBody>
          </p:sp>
        </p:grpSp>
        <p:grpSp>
          <p:nvGrpSpPr>
            <p:cNvPr id="312" name="组合 311"/>
            <p:cNvGrpSpPr/>
            <p:nvPr/>
          </p:nvGrpSpPr>
          <p:grpSpPr>
            <a:xfrm>
              <a:off x="10391378" y="4609003"/>
              <a:ext cx="1585292" cy="352169"/>
              <a:chOff x="0" y="0"/>
              <a:chExt cx="1585292" cy="352169"/>
            </a:xfrm>
          </p:grpSpPr>
          <p:sp>
            <p:nvSpPr>
              <p:cNvPr id="313" name="圆角矩形 312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4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/>
                  <a:t>预计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修正法（显）</a:t>
                </a:r>
                <a:endParaRPr lang="zh-CN" sz="1400" kern="1200" dirty="0"/>
              </a:p>
            </p:txBody>
          </p:sp>
        </p:grpSp>
        <p:grpSp>
          <p:nvGrpSpPr>
            <p:cNvPr id="315" name="组合 314"/>
            <p:cNvGrpSpPr/>
            <p:nvPr/>
          </p:nvGrpSpPr>
          <p:grpSpPr>
            <a:xfrm>
              <a:off x="10391378" y="5368783"/>
              <a:ext cx="1585292" cy="352169"/>
              <a:chOff x="0" y="0"/>
              <a:chExt cx="1585292" cy="352169"/>
            </a:xfrm>
          </p:grpSpPr>
          <p:sp>
            <p:nvSpPr>
              <p:cNvPr id="316" name="圆角矩形 315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7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kern="1200" dirty="0"/>
                  <a:t>2</a:t>
                </a:r>
                <a:r>
                  <a:rPr lang="zh-CN" altLang="en-US" sz="1400" kern="1200" dirty="0"/>
                  <a:t>阶 </a:t>
                </a:r>
                <a:r>
                  <a:rPr lang="en-US" altLang="zh-CN" sz="1400" kern="1200" dirty="0"/>
                  <a:t>R-K</a:t>
                </a:r>
                <a:r>
                  <a:rPr lang="zh-CN" altLang="en-US" sz="1400" kern="1200" dirty="0"/>
                  <a:t>（显）</a:t>
                </a:r>
                <a:endParaRPr lang="zh-CN" sz="1400" kern="1200" dirty="0"/>
              </a:p>
            </p:txBody>
          </p:sp>
        </p:grpSp>
        <p:grpSp>
          <p:nvGrpSpPr>
            <p:cNvPr id="318" name="组合 317"/>
            <p:cNvGrpSpPr/>
            <p:nvPr/>
          </p:nvGrpSpPr>
          <p:grpSpPr>
            <a:xfrm>
              <a:off x="10391378" y="6085395"/>
              <a:ext cx="1585292" cy="512296"/>
              <a:chOff x="0" y="0"/>
              <a:chExt cx="1585292" cy="352169"/>
            </a:xfrm>
          </p:grpSpPr>
          <p:sp>
            <p:nvSpPr>
              <p:cNvPr id="319" name="圆角矩形 318"/>
              <p:cNvSpPr/>
              <p:nvPr/>
            </p:nvSpPr>
            <p:spPr>
              <a:xfrm>
                <a:off x="0" y="0"/>
                <a:ext cx="1585292" cy="352169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0" name="圆角矩形 4"/>
              <p:cNvSpPr txBox="1"/>
              <p:nvPr/>
            </p:nvSpPr>
            <p:spPr>
              <a:xfrm>
                <a:off x="17191" y="17191"/>
                <a:ext cx="1550910" cy="3177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/>
                  <a:t>多维 </a:t>
                </a:r>
                <a:r>
                  <a:rPr lang="en-US" altLang="zh-CN" sz="1400" kern="1200" dirty="0"/>
                  <a:t>3/4</a:t>
                </a:r>
                <a:r>
                  <a:rPr lang="zh-CN" altLang="en-US" sz="1400" kern="1200" dirty="0"/>
                  <a:t>阶 </a:t>
                </a:r>
                <a:r>
                  <a:rPr lang="en-US" altLang="zh-CN" sz="1400" kern="1200" dirty="0"/>
                  <a:t>R-K</a:t>
                </a:r>
                <a:r>
                  <a:rPr lang="zh-CN" altLang="en-US" sz="1400" kern="1200" dirty="0"/>
                  <a:t>（显）</a:t>
                </a:r>
                <a:endParaRPr lang="zh-CN" sz="1400" kern="1200" dirty="0"/>
              </a:p>
            </p:txBody>
          </p:sp>
        </p:grpSp>
        <p:cxnSp>
          <p:nvCxnSpPr>
            <p:cNvPr id="321" name="直接箭头连接符 320"/>
            <p:cNvCxnSpPr>
              <a:stCxn id="277" idx="3"/>
              <a:endCxn id="295" idx="1"/>
            </p:cNvCxnSpPr>
            <p:nvPr/>
          </p:nvCxnSpPr>
          <p:spPr>
            <a:xfrm flipV="1">
              <a:off x="7296160" y="4544729"/>
              <a:ext cx="602795" cy="2231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>
              <a:stCxn id="276" idx="3"/>
              <a:endCxn id="298" idx="1"/>
            </p:cNvCxnSpPr>
            <p:nvPr/>
          </p:nvCxnSpPr>
          <p:spPr>
            <a:xfrm>
              <a:off x="7313351" y="4767897"/>
              <a:ext cx="585604" cy="20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/>
            <p:cNvCxnSpPr>
              <a:stCxn id="281" idx="3"/>
              <a:endCxn id="301" idx="1"/>
            </p:cNvCxnSpPr>
            <p:nvPr/>
          </p:nvCxnSpPr>
          <p:spPr>
            <a:xfrm>
              <a:off x="7304221" y="5378174"/>
              <a:ext cx="594734" cy="99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/>
            <p:cNvCxnSpPr>
              <a:stCxn id="284" idx="3"/>
              <a:endCxn id="310" idx="1"/>
            </p:cNvCxnSpPr>
            <p:nvPr/>
          </p:nvCxnSpPr>
          <p:spPr>
            <a:xfrm>
              <a:off x="7318533" y="6102037"/>
              <a:ext cx="580422" cy="33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/>
            <p:cNvCxnSpPr>
              <a:stCxn id="285" idx="3"/>
              <a:endCxn id="304" idx="1"/>
            </p:cNvCxnSpPr>
            <p:nvPr/>
          </p:nvCxnSpPr>
          <p:spPr>
            <a:xfrm flipV="1">
              <a:off x="7301342" y="5989414"/>
              <a:ext cx="597613" cy="11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>
              <a:stCxn id="314" idx="2"/>
              <a:endCxn id="316" idx="0"/>
            </p:cNvCxnSpPr>
            <p:nvPr/>
          </p:nvCxnSpPr>
          <p:spPr>
            <a:xfrm>
              <a:off x="11184024" y="4943981"/>
              <a:ext cx="0" cy="424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/>
            <p:cNvCxnSpPr>
              <a:stCxn id="311" idx="3"/>
              <a:endCxn id="319" idx="1"/>
            </p:cNvCxnSpPr>
            <p:nvPr/>
          </p:nvCxnSpPr>
          <p:spPr>
            <a:xfrm flipV="1">
              <a:off x="9467056" y="6341543"/>
              <a:ext cx="924322" cy="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肘形连接符 329"/>
            <p:cNvCxnSpPr>
              <a:stCxn id="295" idx="3"/>
              <a:endCxn id="314" idx="1"/>
            </p:cNvCxnSpPr>
            <p:nvPr/>
          </p:nvCxnSpPr>
          <p:spPr>
            <a:xfrm>
              <a:off x="9484247" y="4544729"/>
              <a:ext cx="924322" cy="2403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肘形连接符 330"/>
            <p:cNvCxnSpPr>
              <a:stCxn id="302" idx="3"/>
              <a:endCxn id="314" idx="1"/>
            </p:cNvCxnSpPr>
            <p:nvPr/>
          </p:nvCxnSpPr>
          <p:spPr>
            <a:xfrm flipV="1">
              <a:off x="9467056" y="4785088"/>
              <a:ext cx="941513" cy="6921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/>
            <p:cNvCxnSpPr>
              <a:stCxn id="305" idx="3"/>
              <a:endCxn id="319" idx="1"/>
            </p:cNvCxnSpPr>
            <p:nvPr/>
          </p:nvCxnSpPr>
          <p:spPr>
            <a:xfrm>
              <a:off x="9467056" y="5989414"/>
              <a:ext cx="924322" cy="3521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圆角矩形 87">
            <a:extLst>
              <a:ext uri="{FF2B5EF4-FFF2-40B4-BE49-F238E27FC236}">
                <a16:creationId xmlns:a16="http://schemas.microsoft.com/office/drawing/2014/main" id="{D6F24C3E-A536-4532-AECD-A8EE1DE97D58}"/>
              </a:ext>
            </a:extLst>
          </p:cNvPr>
          <p:cNvSpPr/>
          <p:nvPr/>
        </p:nvSpPr>
        <p:spPr>
          <a:xfrm>
            <a:off x="906693" y="1520840"/>
            <a:ext cx="1585292" cy="352169"/>
          </a:xfrm>
          <a:prstGeom prst="round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21" name="圆角矩形 4">
            <a:extLst>
              <a:ext uri="{FF2B5EF4-FFF2-40B4-BE49-F238E27FC236}">
                <a16:creationId xmlns:a16="http://schemas.microsoft.com/office/drawing/2014/main" id="{328A7880-E50D-4146-AD02-9E867E4AB257}"/>
              </a:ext>
            </a:extLst>
          </p:cNvPr>
          <p:cNvSpPr txBox="1"/>
          <p:nvPr/>
        </p:nvSpPr>
        <p:spPr>
          <a:xfrm>
            <a:off x="923884" y="1538030"/>
            <a:ext cx="1550910" cy="3177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dirty="0"/>
              <a:t>插值</a:t>
            </a:r>
            <a:endParaRPr lang="zh-CN" sz="1400" kern="1200" dirty="0"/>
          </a:p>
        </p:txBody>
      </p:sp>
    </p:spTree>
    <p:extLst>
      <p:ext uri="{BB962C8B-B14F-4D97-AF65-F5344CB8AC3E}">
        <p14:creationId xmlns:p14="http://schemas.microsoft.com/office/powerpoint/2010/main" val="18378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大作业要求</a:t>
            </a:r>
          </a:p>
        </p:txBody>
      </p:sp>
      <p:sp>
        <p:nvSpPr>
          <p:cNvPr id="100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问题可分解为哪几部分模块？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每个模块预计用哪种算法？为什么？有什么比较效果？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用到了哪些库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工具？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问题时怎么小组分工的？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问题是否解决？效果如何？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整个工程中训练了哪些能力？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有何收获？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5493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453</Words>
  <Application>Microsoft Office PowerPoint</Application>
  <PresentationFormat>宽屏</PresentationFormat>
  <Paragraphs>170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Cambria Math</vt:lpstr>
      <vt:lpstr>Century Gothic</vt:lpstr>
      <vt:lpstr>Wingdings 3</vt:lpstr>
      <vt:lpstr>切片</vt:lpstr>
      <vt:lpstr>科学计算通识实验</vt:lpstr>
      <vt:lpstr>    第九章  课程回顾与大作业</vt:lpstr>
      <vt:lpstr>第一节  课程回顾</vt:lpstr>
      <vt:lpstr>第一节  课程回顾</vt:lpstr>
      <vt:lpstr>第一节  课程回顾</vt:lpstr>
      <vt:lpstr>第二节  大作业要求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416</cp:revision>
  <dcterms:created xsi:type="dcterms:W3CDTF">2021-07-09T17:14:09Z</dcterms:created>
  <dcterms:modified xsi:type="dcterms:W3CDTF">2023-10-24T01:34:16Z</dcterms:modified>
</cp:coreProperties>
</file>