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  <p:sldId id="267" r:id="rId7"/>
    <p:sldId id="268" r:id="rId8"/>
    <p:sldId id="273" r:id="rId9"/>
    <p:sldId id="274" r:id="rId10"/>
    <p:sldId id="271" r:id="rId11"/>
    <p:sldId id="272" r:id="rId12"/>
    <p:sldId id="262" r:id="rId13"/>
    <p:sldId id="275" r:id="rId14"/>
    <p:sldId id="276" r:id="rId15"/>
    <p:sldId id="277" r:id="rId16"/>
    <p:sldId id="278" r:id="rId17"/>
    <p:sldId id="279" r:id="rId18"/>
    <p:sldId id="280" r:id="rId19"/>
    <p:sldId id="263" r:id="rId20"/>
    <p:sldId id="28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38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25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988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5872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945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8530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778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174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45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098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946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48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816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48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7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48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1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9CF09AE-2617-47D7-9B86-E7560EF0F6C1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66AAD9A-F89C-4702-9CD9-B4932E77D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5705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科学计算通识实验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1900" dirty="0">
                <a:ln w="3175" cmpd="sng">
                  <a:noFill/>
                </a:ln>
                <a:solidFill>
                  <a:schemeClr val="bg1"/>
                </a:solidFill>
              </a:rPr>
              <a:t>冯成亮</a:t>
            </a:r>
            <a:endParaRPr lang="en-US" altLang="zh-CN" sz="1900" dirty="0">
              <a:ln w="3175" cmpd="sng">
                <a:noFill/>
              </a:ln>
              <a:solidFill>
                <a:schemeClr val="bg1"/>
              </a:solidFill>
            </a:endParaRPr>
          </a:p>
          <a:p>
            <a:r>
              <a:rPr lang="en-US" altLang="zh-CN" sz="1900" dirty="0">
                <a:ln w="3175" cmpd="sng">
                  <a:noFill/>
                </a:ln>
                <a:solidFill>
                  <a:schemeClr val="bg1"/>
                </a:solidFill>
              </a:rPr>
              <a:t>charlon_feng@buaa.edu.cn</a:t>
            </a:r>
          </a:p>
          <a:p>
            <a:r>
              <a:rPr lang="en-US" altLang="zh-CN" sz="1900" dirty="0">
                <a:ln w="3175" cmpd="sng">
                  <a:noFill/>
                </a:ln>
                <a:solidFill>
                  <a:schemeClr val="bg1"/>
                </a:solidFill>
              </a:rPr>
              <a:t>2023.6.26</a:t>
            </a:r>
            <a:endParaRPr lang="zh-CN" altLang="en-US" sz="1900" dirty="0">
              <a:ln w="3175" cmpd="sng"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091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第一节  </a:t>
            </a:r>
            <a:r>
              <a:rPr lang="zh-CN" altLang="zh-CN" sz="2800" dirty="0">
                <a:solidFill>
                  <a:schemeClr val="bg1"/>
                </a:solidFill>
              </a:rPr>
              <a:t>科学计算中的近似与误差理论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anchor="t"/>
          <a:lstStyle/>
          <a:p>
            <a:r>
              <a:rPr lang="zh-CN" altLang="en-US" dirty="0">
                <a:solidFill>
                  <a:schemeClr val="bg1"/>
                </a:solidFill>
              </a:rPr>
              <a:t>模型误差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实际问题的简化建模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截断误差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多项式级数截断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傅里叶级数截断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舍入误差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有效数字位数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有限位的二进制存储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287288" y="1856510"/>
            <a:ext cx="8534400" cy="42345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</a:rPr>
              <a:t>float</a:t>
            </a: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32</a:t>
            </a:r>
            <a:r>
              <a:rPr lang="zh-CN" altLang="en-US" dirty="0">
                <a:solidFill>
                  <a:schemeClr val="bg1"/>
                </a:solidFill>
              </a:rPr>
              <a:t>位二进制）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位符号位，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8</a:t>
            </a:r>
            <a:r>
              <a:rPr lang="zh-CN" altLang="en-US" dirty="0">
                <a:solidFill>
                  <a:schemeClr val="bg1"/>
                </a:solidFill>
              </a:rPr>
              <a:t>位指数位，</a:t>
            </a:r>
            <a:r>
              <a:rPr lang="en-US" altLang="zh-CN" dirty="0">
                <a:solidFill>
                  <a:schemeClr val="bg1"/>
                </a:solidFill>
              </a:rPr>
              <a:t>2^8=</a:t>
            </a: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-128—127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尾数位</a:t>
            </a:r>
            <a:r>
              <a:rPr lang="en-US" altLang="zh-CN" dirty="0">
                <a:solidFill>
                  <a:schemeClr val="bg1"/>
                </a:solidFill>
              </a:rPr>
              <a:t>23</a:t>
            </a:r>
            <a:r>
              <a:rPr lang="zh-CN" altLang="en-US" dirty="0">
                <a:solidFill>
                  <a:schemeClr val="bg1"/>
                </a:solidFill>
              </a:rPr>
              <a:t>位，</a:t>
            </a:r>
            <a:r>
              <a:rPr lang="en-US" altLang="zh-CN" dirty="0">
                <a:solidFill>
                  <a:schemeClr val="bg1"/>
                </a:solidFill>
              </a:rPr>
              <a:t>2^23=8.3E6  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 7</a:t>
            </a:r>
            <a:r>
              <a:rPr lang="zh-CN" altLang="en-US" dirty="0">
                <a:solidFill>
                  <a:schemeClr val="bg1"/>
                </a:solidFill>
                <a:sym typeface="Wingdings" panose="05000000000000000000" pitchFamily="2" charset="2"/>
              </a:rPr>
              <a:t>位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有效数字  </a:t>
            </a:r>
            <a:r>
              <a:rPr lang="en-US" altLang="zh-CN" dirty="0">
                <a:solidFill>
                  <a:schemeClr val="bg1"/>
                </a:solidFill>
              </a:rPr>
              <a:t>7</a:t>
            </a:r>
            <a:r>
              <a:rPr lang="zh-CN" altLang="en-US" dirty="0">
                <a:solidFill>
                  <a:schemeClr val="bg1"/>
                </a:solidFill>
              </a:rPr>
              <a:t>位或</a:t>
            </a:r>
            <a:r>
              <a:rPr lang="en-US" altLang="zh-CN" dirty="0">
                <a:solidFill>
                  <a:schemeClr val="bg1"/>
                </a:solidFill>
              </a:rPr>
              <a:t>8</a:t>
            </a:r>
            <a:r>
              <a:rPr lang="zh-CN" altLang="en-US" dirty="0">
                <a:solidFill>
                  <a:schemeClr val="bg1"/>
                </a:solidFill>
              </a:rPr>
              <a:t>位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lvl="1"/>
            <a:r>
              <a:rPr lang="en-US" altLang="zh-CN" dirty="0">
                <a:solidFill>
                  <a:schemeClr val="bg1"/>
                </a:solidFill>
              </a:rPr>
              <a:t>double</a:t>
            </a: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64</a:t>
            </a:r>
            <a:r>
              <a:rPr lang="zh-CN" altLang="en-US" dirty="0">
                <a:solidFill>
                  <a:schemeClr val="bg1"/>
                </a:solidFill>
              </a:rPr>
              <a:t>位二进制）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位符号位，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11</a:t>
            </a:r>
            <a:r>
              <a:rPr lang="zh-CN" altLang="en-US" dirty="0">
                <a:solidFill>
                  <a:schemeClr val="bg1"/>
                </a:solidFill>
              </a:rPr>
              <a:t>位指数位，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52</a:t>
            </a:r>
            <a:r>
              <a:rPr lang="zh-CN" altLang="en-US" dirty="0">
                <a:solidFill>
                  <a:schemeClr val="bg1"/>
                </a:solidFill>
              </a:rPr>
              <a:t>位尾数位，</a:t>
            </a:r>
            <a:r>
              <a:rPr lang="en-US" altLang="zh-CN" dirty="0">
                <a:solidFill>
                  <a:schemeClr val="bg1"/>
                </a:solidFill>
              </a:rPr>
              <a:t>2^52=4.5E15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   </a:t>
            </a:r>
            <a:r>
              <a:rPr lang="en-US" altLang="zh-CN" dirty="0">
                <a:solidFill>
                  <a:schemeClr val="bg1"/>
                </a:solidFill>
              </a:rPr>
              <a:t>15</a:t>
            </a:r>
            <a:r>
              <a:rPr lang="zh-CN" altLang="en-US" dirty="0">
                <a:solidFill>
                  <a:schemeClr val="bg1"/>
                </a:solidFill>
              </a:rPr>
              <a:t>位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有效数字 </a:t>
            </a:r>
            <a:r>
              <a:rPr lang="en-US" altLang="zh-CN" dirty="0">
                <a:solidFill>
                  <a:schemeClr val="bg1"/>
                </a:solidFill>
              </a:rPr>
              <a:t>15</a:t>
            </a:r>
            <a:r>
              <a:rPr lang="zh-CN" altLang="en-US" dirty="0">
                <a:solidFill>
                  <a:schemeClr val="bg1"/>
                </a:solidFill>
              </a:rPr>
              <a:t>位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133993" y="1773382"/>
            <a:ext cx="8534400" cy="42345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四舍五入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绝对误差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相对误差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标准类型的有效数字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en-US" altLang="zh-CN" dirty="0" err="1">
                <a:solidFill>
                  <a:schemeClr val="bg1"/>
                </a:solidFill>
              </a:rPr>
              <a:t>int</a:t>
            </a: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8</a:t>
            </a:r>
            <a:r>
              <a:rPr lang="zh-CN" altLang="en-US" dirty="0">
                <a:solidFill>
                  <a:schemeClr val="bg1"/>
                </a:solidFill>
              </a:rPr>
              <a:t>位）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float</a:t>
            </a: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7-8</a:t>
            </a:r>
            <a:r>
              <a:rPr lang="zh-CN" altLang="en-US" dirty="0">
                <a:solidFill>
                  <a:schemeClr val="bg1"/>
                </a:solidFill>
              </a:rPr>
              <a:t>位）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double</a:t>
            </a: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15</a:t>
            </a:r>
            <a:r>
              <a:rPr lang="zh-CN" altLang="en-US" dirty="0">
                <a:solidFill>
                  <a:schemeClr val="bg1"/>
                </a:solidFill>
              </a:rPr>
              <a:t>位）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zh-CN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296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第一节  </a:t>
            </a:r>
            <a:r>
              <a:rPr lang="zh-CN" altLang="zh-CN" sz="2800" dirty="0">
                <a:solidFill>
                  <a:schemeClr val="bg1"/>
                </a:solidFill>
              </a:rPr>
              <a:t>科学计算中的近似与误差理论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anchor="t"/>
          <a:lstStyle/>
          <a:p>
            <a:r>
              <a:rPr lang="zh-CN" altLang="en-US" dirty="0">
                <a:solidFill>
                  <a:schemeClr val="bg1"/>
                </a:solidFill>
              </a:rPr>
              <a:t>模型误差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实际问题的简化建模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截断误差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多项式级数截断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傅里叶级数截断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舍入误差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有效数字位数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有限位的二进制存储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133993" y="1773382"/>
            <a:ext cx="8534400" cy="42345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四舍五入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绝对误差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相对误差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标准类型的有效数字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en-US" altLang="zh-CN" dirty="0" err="1">
                <a:solidFill>
                  <a:schemeClr val="bg1"/>
                </a:solidFill>
              </a:rPr>
              <a:t>int</a:t>
            </a: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8</a:t>
            </a:r>
            <a:r>
              <a:rPr lang="zh-CN" altLang="en-US" dirty="0">
                <a:solidFill>
                  <a:schemeClr val="bg1"/>
                </a:solidFill>
              </a:rPr>
              <a:t>位）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float</a:t>
            </a: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7-8</a:t>
            </a:r>
            <a:r>
              <a:rPr lang="zh-CN" altLang="en-US" dirty="0">
                <a:solidFill>
                  <a:schemeClr val="bg1"/>
                </a:solidFill>
              </a:rPr>
              <a:t>位）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double</a:t>
            </a: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15</a:t>
            </a:r>
            <a:r>
              <a:rPr lang="zh-CN" altLang="en-US" dirty="0">
                <a:solidFill>
                  <a:schemeClr val="bg1"/>
                </a:solidFill>
              </a:rPr>
              <a:t>位）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二进制陷阱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五舍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四入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032" y="3511940"/>
            <a:ext cx="4378210" cy="75744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328209" y="3142608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4.015 * 100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898" y="5352271"/>
            <a:ext cx="5550452" cy="84964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981960" y="491089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7654321.0f + 0.4f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2420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第二节  算法设计的基本原则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避免相近数相减原则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133993" y="1773382"/>
            <a:ext cx="8534400" cy="42345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近数相减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绝对误差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相对误差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r="2285"/>
          <a:stretch/>
        </p:blipFill>
        <p:spPr>
          <a:xfrm>
            <a:off x="4677294" y="3942311"/>
            <a:ext cx="7160029" cy="172234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696854" y="3002066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pi0 = 3.141592653589793;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696854" y="3428892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pi1 = pi0 + 0.000123456789123;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172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第二节  算法设计的基本原则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避免相近数相减原则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133993" y="1773382"/>
            <a:ext cx="8534400" cy="42345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近数相减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绝对误差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相对误差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对数相减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2674"/>
          <a:stretch/>
        </p:blipFill>
        <p:spPr>
          <a:xfrm>
            <a:off x="5857700" y="3147753"/>
            <a:ext cx="5847831" cy="84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324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第二节  算法设计的基本原则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避免相近数相减原则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133993" y="1773382"/>
            <a:ext cx="8534400" cy="42345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近数相减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绝对误差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相对误差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对数相减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三角函数相减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971" y="3902998"/>
            <a:ext cx="4353185" cy="64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633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第二节  算法设计的基本原则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避免相近数相减原则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133993" y="1773382"/>
            <a:ext cx="8534400" cy="42345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近数相减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绝对误差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相对误差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对数相减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三角函数相减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平方根相减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979" y="5217372"/>
            <a:ext cx="58864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3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第二节  算法设计的基本原则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避免相近数相减原则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避免大数吃小数原则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84578" y="2854036"/>
            <a:ext cx="5378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7654321.0f + 0.2f + 0.2f + 0.2f + 0.2f + 0.2f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91" y="3533682"/>
            <a:ext cx="7794740" cy="69247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684578" y="4536468"/>
            <a:ext cx="549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0.2f + 0.2f + 0.2f + 0.2f + 0.2f + 7654321.0f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9083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第二节  算法设计的基本原则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避免相近数相减原则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避免大数吃小数原则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避免小数被除原则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895" y="3301798"/>
            <a:ext cx="7615325" cy="180221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039254" y="2734487"/>
            <a:ext cx="4685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3.141592653589793  /  0.000123456789123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7032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第二节  算法设计的基本原则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避免相近数相减原则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避免大数吃小数原则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避免小数被除原则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简化计算量原则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598" y="2876376"/>
            <a:ext cx="5781675" cy="628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772" y="3606684"/>
            <a:ext cx="5267325" cy="952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259" y="4784109"/>
            <a:ext cx="6610350" cy="685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9675" y="5609667"/>
            <a:ext cx="40481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29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第三节  算法的稳定性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迭代算法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误差的放大 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  </a:t>
            </a:r>
            <a:r>
              <a:rPr lang="zh-CN" altLang="en-US" dirty="0">
                <a:solidFill>
                  <a:schemeClr val="bg1"/>
                </a:solidFill>
                <a:sym typeface="Wingdings" panose="05000000000000000000" pitchFamily="2" charset="2"/>
              </a:rPr>
              <a:t>不稳定结果</a:t>
            </a:r>
            <a:endParaRPr lang="en-US" altLang="zh-CN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843" y="2763386"/>
            <a:ext cx="2158798" cy="5589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564" y="2436128"/>
            <a:ext cx="3372889" cy="5034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752" y="3127766"/>
            <a:ext cx="4949392" cy="45503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7229" y="3692376"/>
            <a:ext cx="7307232" cy="12539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6457" y="5007779"/>
            <a:ext cx="5887315" cy="6173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8897" y="5732541"/>
            <a:ext cx="7002433" cy="55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936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799407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课程内容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684212" y="1524000"/>
            <a:ext cx="8535988" cy="44704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200" b="1" dirty="0">
                <a:solidFill>
                  <a:schemeClr val="bg1"/>
                </a:solidFill>
              </a:rPr>
              <a:t>思想与理论的培养：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1.	</a:t>
            </a:r>
            <a:r>
              <a:rPr lang="zh-CN" altLang="en-US" dirty="0">
                <a:solidFill>
                  <a:schemeClr val="bg1"/>
                </a:solidFill>
              </a:rPr>
              <a:t>形成科学计算中“误差”的基本概念；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2.	</a:t>
            </a:r>
            <a:r>
              <a:rPr lang="zh-CN" altLang="en-US" dirty="0">
                <a:solidFill>
                  <a:schemeClr val="bg1"/>
                </a:solidFill>
              </a:rPr>
              <a:t>熟悉科学计算中算法设计的基本原则；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3.	</a:t>
            </a:r>
            <a:r>
              <a:rPr lang="zh-CN" altLang="en-US" dirty="0">
                <a:solidFill>
                  <a:schemeClr val="bg1"/>
                </a:solidFill>
              </a:rPr>
              <a:t>养成注重算法稳定性的思维方式；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4.	</a:t>
            </a:r>
            <a:r>
              <a:rPr lang="zh-CN" altLang="en-US" dirty="0">
                <a:solidFill>
                  <a:schemeClr val="bg1"/>
                </a:solidFill>
              </a:rPr>
              <a:t>掌握几类典型问题的常用解法，了解它们的稳定性与适用范围。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sz="2200" b="1" dirty="0">
                <a:solidFill>
                  <a:schemeClr val="bg1"/>
                </a:solidFill>
              </a:rPr>
              <a:t>能力的培养：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1.	</a:t>
            </a:r>
            <a:r>
              <a:rPr lang="zh-CN" altLang="en-US" dirty="0">
                <a:solidFill>
                  <a:schemeClr val="bg1"/>
                </a:solidFill>
              </a:rPr>
              <a:t>熟练掌握标准化编写与注释</a:t>
            </a:r>
            <a:r>
              <a:rPr lang="en-US" altLang="zh-CN" dirty="0">
                <a:solidFill>
                  <a:schemeClr val="bg1"/>
                </a:solidFill>
              </a:rPr>
              <a:t>C++</a:t>
            </a:r>
            <a:r>
              <a:rPr lang="zh-CN" altLang="en-US" dirty="0">
                <a:solidFill>
                  <a:schemeClr val="bg1"/>
                </a:solidFill>
              </a:rPr>
              <a:t>代码的能力；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2.	</a:t>
            </a:r>
            <a:r>
              <a:rPr lang="zh-CN" altLang="en-US" dirty="0">
                <a:solidFill>
                  <a:schemeClr val="bg1"/>
                </a:solidFill>
              </a:rPr>
              <a:t>熟练掌握个人电脑上编写与调试</a:t>
            </a:r>
            <a:r>
              <a:rPr lang="en-US" altLang="zh-CN" dirty="0">
                <a:solidFill>
                  <a:schemeClr val="bg1"/>
                </a:solidFill>
              </a:rPr>
              <a:t>C++</a:t>
            </a:r>
            <a:r>
              <a:rPr lang="zh-CN" altLang="en-US" dirty="0">
                <a:solidFill>
                  <a:schemeClr val="bg1"/>
                </a:solidFill>
              </a:rPr>
              <a:t>代码的能力；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3.	</a:t>
            </a:r>
            <a:r>
              <a:rPr lang="zh-CN" altLang="en-US" dirty="0">
                <a:solidFill>
                  <a:schemeClr val="bg1"/>
                </a:solidFill>
              </a:rPr>
              <a:t>熟练掌握远程连接服务器，用命令行操作编译和运行程序作业的能力；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4.	</a:t>
            </a:r>
            <a:r>
              <a:rPr lang="zh-CN" altLang="en-US" dirty="0">
                <a:solidFill>
                  <a:schemeClr val="bg1"/>
                </a:solidFill>
              </a:rPr>
              <a:t>初步掌握使用科学计算方法解决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模拟简单实际问题的能力。</a:t>
            </a:r>
          </a:p>
        </p:txBody>
      </p:sp>
    </p:spTree>
    <p:extLst>
      <p:ext uri="{BB962C8B-B14F-4D97-AF65-F5344CB8AC3E}">
        <p14:creationId xmlns:p14="http://schemas.microsoft.com/office/powerpoint/2010/main" val="2538423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第三节  算法的稳定性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迭代算法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误差的放大 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  </a:t>
            </a:r>
            <a:r>
              <a:rPr lang="zh-CN" altLang="en-US" dirty="0">
                <a:solidFill>
                  <a:schemeClr val="bg1"/>
                </a:solidFill>
                <a:sym typeface="Wingdings" panose="05000000000000000000" pitchFamily="2" charset="2"/>
              </a:rPr>
              <a:t>不稳定结果</a:t>
            </a:r>
            <a:endParaRPr lang="en-US" altLang="zh-CN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/>
            <a:endParaRPr lang="en-US" altLang="zh-CN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  <a:sym typeface="Wingdings" panose="05000000000000000000" pitchFamily="2" charset="2"/>
              </a:rPr>
              <a:t>误差的控制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/</a:t>
            </a:r>
            <a:r>
              <a:rPr lang="zh-CN" altLang="en-US" dirty="0">
                <a:solidFill>
                  <a:schemeClr val="bg1"/>
                </a:solidFill>
                <a:sym typeface="Wingdings" panose="05000000000000000000" pitchFamily="2" charset="2"/>
              </a:rPr>
              <a:t>缩小  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  </a:t>
            </a:r>
            <a:r>
              <a:rPr lang="zh-CN" altLang="en-US" dirty="0">
                <a:solidFill>
                  <a:schemeClr val="bg1"/>
                </a:solidFill>
                <a:sym typeface="Wingdings" panose="05000000000000000000" pitchFamily="2" charset="2"/>
              </a:rPr>
              <a:t>稳定结果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843" y="2763386"/>
            <a:ext cx="2158798" cy="5589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752" y="1773382"/>
            <a:ext cx="3769995" cy="6830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312" y="2592104"/>
            <a:ext cx="5407775" cy="73019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/>
          <a:srcRect t="4891"/>
          <a:stretch/>
        </p:blipFill>
        <p:spPr>
          <a:xfrm>
            <a:off x="6861231" y="3435926"/>
            <a:ext cx="2677103" cy="70509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7942" y="4393969"/>
            <a:ext cx="7365103" cy="11633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5752" y="5894057"/>
            <a:ext cx="4949392" cy="45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1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89754" y="4941761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课程定位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     </a:t>
            </a:r>
            <a:r>
              <a:rPr lang="zh-CN" altLang="en-US" sz="2100" cap="none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数学系本科生的科学计算通识实验实践课程，为后续科学计算类核心课程的学习与能力训练打基础，也为后续计划开展的小组</a:t>
            </a:r>
            <a:r>
              <a:rPr lang="en-US" altLang="zh-CN" sz="2100" cap="none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Mini-Project</a:t>
            </a:r>
            <a:r>
              <a:rPr lang="zh-CN" altLang="en-US" sz="2100" cap="none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实践形式做准备。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290" y="174639"/>
            <a:ext cx="8347661" cy="459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92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597" y="3124045"/>
            <a:ext cx="8534400" cy="1507067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    第一章  误差</a:t>
            </a:r>
          </a:p>
        </p:txBody>
      </p:sp>
    </p:spTree>
    <p:extLst>
      <p:ext uri="{BB962C8B-B14F-4D97-AF65-F5344CB8AC3E}">
        <p14:creationId xmlns:p14="http://schemas.microsoft.com/office/powerpoint/2010/main" val="1693298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第一节  </a:t>
            </a:r>
            <a:r>
              <a:rPr lang="zh-CN" altLang="zh-CN" sz="2800" dirty="0">
                <a:solidFill>
                  <a:schemeClr val="bg1"/>
                </a:solidFill>
              </a:rPr>
              <a:t>科学计算中的近似与误差理论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anchor="t"/>
          <a:lstStyle/>
          <a:p>
            <a:r>
              <a:rPr lang="zh-CN" altLang="en-US" dirty="0">
                <a:solidFill>
                  <a:schemeClr val="bg1"/>
                </a:solidFill>
              </a:rPr>
              <a:t>模型误差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实际问题的简化建模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99506" y="1773382"/>
            <a:ext cx="8534400" cy="42345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人口增长模型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马尔萨斯指数增长模型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Logistic</a:t>
            </a:r>
            <a:r>
              <a:rPr lang="zh-CN" altLang="en-US" dirty="0">
                <a:solidFill>
                  <a:schemeClr val="bg1"/>
                </a:solidFill>
              </a:rPr>
              <a:t>有限增长模型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330" y="3947842"/>
            <a:ext cx="4194464" cy="80441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330" y="4824303"/>
            <a:ext cx="4194464" cy="9886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7783" y="1773382"/>
            <a:ext cx="2061557" cy="87820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7783" y="2706192"/>
            <a:ext cx="2061557" cy="89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68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第一节  </a:t>
            </a:r>
            <a:r>
              <a:rPr lang="zh-CN" altLang="zh-CN" sz="2800" dirty="0">
                <a:solidFill>
                  <a:schemeClr val="bg1"/>
                </a:solidFill>
              </a:rPr>
              <a:t>科学计算中的近似与误差理论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anchor="t"/>
          <a:lstStyle/>
          <a:p>
            <a:r>
              <a:rPr lang="zh-CN" altLang="en-US" dirty="0">
                <a:solidFill>
                  <a:schemeClr val="bg1"/>
                </a:solidFill>
              </a:rPr>
              <a:t>模型误差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实际问题的简化建模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99506" y="1773382"/>
            <a:ext cx="8534400" cy="42345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人口增长模型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指数增长模型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有限增长模型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弹簧模型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震动方程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阻尼震动方程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698" y="1895605"/>
            <a:ext cx="2019300" cy="7524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985" y="3202565"/>
            <a:ext cx="42767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163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第一节  </a:t>
            </a:r>
            <a:r>
              <a:rPr lang="zh-CN" altLang="zh-CN" sz="2800" dirty="0">
                <a:solidFill>
                  <a:schemeClr val="bg1"/>
                </a:solidFill>
              </a:rPr>
              <a:t>科学计算中的近似与误差理论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anchor="t"/>
          <a:lstStyle/>
          <a:p>
            <a:r>
              <a:rPr lang="zh-CN" altLang="en-US" dirty="0">
                <a:solidFill>
                  <a:schemeClr val="bg1"/>
                </a:solidFill>
              </a:rPr>
              <a:t>模型误差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实际问题的简化建模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99506" y="1773382"/>
            <a:ext cx="8534400" cy="42345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人口增长模型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指数增长模型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有限增长模型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弹簧模型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震动方程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阻尼震动方程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流体控制方程模型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Euler</a:t>
            </a:r>
            <a:r>
              <a:rPr lang="zh-CN" altLang="en-US" dirty="0">
                <a:solidFill>
                  <a:schemeClr val="bg1"/>
                </a:solidFill>
              </a:rPr>
              <a:t>方程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N-S</a:t>
            </a:r>
            <a:r>
              <a:rPr lang="zh-CN" altLang="en-US" dirty="0">
                <a:solidFill>
                  <a:schemeClr val="bg1"/>
                </a:solidFill>
              </a:rPr>
              <a:t>方程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769" y="1878677"/>
            <a:ext cx="3949151" cy="150093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07" y="4822248"/>
            <a:ext cx="4094277" cy="92171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r="27830"/>
          <a:stretch/>
        </p:blipFill>
        <p:spPr>
          <a:xfrm>
            <a:off x="8150914" y="3623433"/>
            <a:ext cx="2954860" cy="92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737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第一节  </a:t>
            </a:r>
            <a:r>
              <a:rPr lang="zh-CN" altLang="zh-CN" sz="2800" dirty="0">
                <a:solidFill>
                  <a:schemeClr val="bg1"/>
                </a:solidFill>
              </a:rPr>
              <a:t>科学计算中的近似与误差理论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anchor="t"/>
          <a:lstStyle/>
          <a:p>
            <a:r>
              <a:rPr lang="zh-CN" altLang="en-US" dirty="0">
                <a:solidFill>
                  <a:schemeClr val="bg1"/>
                </a:solidFill>
              </a:rPr>
              <a:t>模型误差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实际问题的简化建模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截断误差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多项式级数截断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傅里叶级数截断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046" y="1773382"/>
            <a:ext cx="3812771" cy="72978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t="14792"/>
          <a:stretch/>
        </p:blipFill>
        <p:spPr>
          <a:xfrm>
            <a:off x="8678487" y="2571405"/>
            <a:ext cx="2116366" cy="7120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9012" y="3351650"/>
            <a:ext cx="4084838" cy="74470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6422" y="5196748"/>
            <a:ext cx="8537428" cy="126670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2239" y="4393790"/>
            <a:ext cx="5810694" cy="653985"/>
          </a:xfrm>
          <a:prstGeom prst="rect">
            <a:avLst/>
          </a:prstGeom>
        </p:spPr>
      </p:pic>
      <p:sp>
        <p:nvSpPr>
          <p:cNvPr id="11" name="内容占位符 2"/>
          <p:cNvSpPr txBox="1">
            <a:spLocks/>
          </p:cNvSpPr>
          <p:nvPr/>
        </p:nvSpPr>
        <p:spPr>
          <a:xfrm>
            <a:off x="4133993" y="1773382"/>
            <a:ext cx="8534400" cy="42345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函数的泰勒展开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函数的傅里叶变换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31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第一节  </a:t>
            </a:r>
            <a:r>
              <a:rPr lang="zh-CN" altLang="zh-CN" sz="2800" dirty="0">
                <a:solidFill>
                  <a:schemeClr val="bg1"/>
                </a:solidFill>
              </a:rPr>
              <a:t>科学计算中的近似与误差理论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anchor="t"/>
          <a:lstStyle/>
          <a:p>
            <a:r>
              <a:rPr lang="zh-CN" altLang="en-US" dirty="0">
                <a:solidFill>
                  <a:schemeClr val="bg1"/>
                </a:solidFill>
              </a:rPr>
              <a:t>模型误差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实际问题的简化建模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截断误差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多项式级数截断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傅里叶级数截断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舍入误差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有效数字位数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有限位的二进制存储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r="14265"/>
          <a:stretch/>
        </p:blipFill>
        <p:spPr>
          <a:xfrm>
            <a:off x="7216219" y="1773382"/>
            <a:ext cx="4283055" cy="4167362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4133993" y="1773382"/>
            <a:ext cx="8534400" cy="42345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四舍五入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绝对误差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相对误差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zh-CN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178902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</TotalTime>
  <Words>737</Words>
  <Application>Microsoft Office PowerPoint</Application>
  <PresentationFormat>宽屏</PresentationFormat>
  <Paragraphs>183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新宋体</vt:lpstr>
      <vt:lpstr>幼圆</vt:lpstr>
      <vt:lpstr>Century Gothic</vt:lpstr>
      <vt:lpstr>Wingdings</vt:lpstr>
      <vt:lpstr>Wingdings 3</vt:lpstr>
      <vt:lpstr>切片</vt:lpstr>
      <vt:lpstr>科学计算通识实验</vt:lpstr>
      <vt:lpstr>课程内容</vt:lpstr>
      <vt:lpstr>课程定位      数学系本科生的科学计算通识实验实践课程，为后续科学计算类核心课程的学习与能力训练打基础，也为后续计划开展的小组Mini-Project实践形式做准备。</vt:lpstr>
      <vt:lpstr>    第一章  误差</vt:lpstr>
      <vt:lpstr>第一节  科学计算中的近似与误差理论</vt:lpstr>
      <vt:lpstr>第一节  科学计算中的近似与误差理论</vt:lpstr>
      <vt:lpstr>第一节  科学计算中的近似与误差理论</vt:lpstr>
      <vt:lpstr>第一节  科学计算中的近似与误差理论</vt:lpstr>
      <vt:lpstr>第一节  科学计算中的近似与误差理论</vt:lpstr>
      <vt:lpstr>第一节  科学计算中的近似与误差理论</vt:lpstr>
      <vt:lpstr>第一节  科学计算中的近似与误差理论</vt:lpstr>
      <vt:lpstr>第二节  算法设计的基本原则</vt:lpstr>
      <vt:lpstr>第二节  算法设计的基本原则</vt:lpstr>
      <vt:lpstr>第二节  算法设计的基本原则</vt:lpstr>
      <vt:lpstr>第二节  算法设计的基本原则</vt:lpstr>
      <vt:lpstr>第二节  算法设计的基本原则</vt:lpstr>
      <vt:lpstr>第二节  算法设计的基本原则</vt:lpstr>
      <vt:lpstr>第二节  算法设计的基本原则</vt:lpstr>
      <vt:lpstr>第三节  算法的稳定性</vt:lpstr>
      <vt:lpstr>第三节  算法的稳定性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科学计算通识实验</dc:title>
  <dc:creator>401</dc:creator>
  <cp:lastModifiedBy>FengCL</cp:lastModifiedBy>
  <cp:revision>86</cp:revision>
  <dcterms:created xsi:type="dcterms:W3CDTF">2021-07-09T17:14:09Z</dcterms:created>
  <dcterms:modified xsi:type="dcterms:W3CDTF">2023-06-25T14:27:37Z</dcterms:modified>
</cp:coreProperties>
</file>