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8" r:id="rId5"/>
    <p:sldId id="269" r:id="rId6"/>
    <p:sldId id="270" r:id="rId7"/>
    <p:sldId id="263" r:id="rId8"/>
    <p:sldId id="264" r:id="rId9"/>
    <p:sldId id="271" r:id="rId10"/>
    <p:sldId id="265" r:id="rId11"/>
    <p:sldId id="272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8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5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8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87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4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530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7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7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5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8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8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CF09AE-2617-47D7-9B86-E7560EF0F6C1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70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0.e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4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oleObject" Target="../embeddings/oleObject8.bin"/><Relationship Id="rId7" Type="http://schemas.openxmlformats.org/officeDocument/2006/relationships/image" Target="../media/image4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3.emf"/><Relationship Id="rId11" Type="http://schemas.openxmlformats.org/officeDocument/2006/relationships/image" Target="../media/image49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8.jpeg"/><Relationship Id="rId4" Type="http://schemas.openxmlformats.org/officeDocument/2006/relationships/image" Target="../media/image44.wmf"/><Relationship Id="rId9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科学计算通识实验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00" dirty="0">
                <a:ln w="3175" cmpd="sng">
                  <a:noFill/>
                </a:ln>
                <a:solidFill>
                  <a:schemeClr val="bg1"/>
                </a:solidFill>
              </a:rPr>
              <a:t>冯成亮</a:t>
            </a:r>
            <a:endParaRPr lang="en-US" altLang="zh-CN" sz="1900" dirty="0">
              <a:ln w="3175" cmpd="sng">
                <a:noFill/>
              </a:ln>
              <a:solidFill>
                <a:schemeClr val="bg1"/>
              </a:solidFill>
            </a:endParaRP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bg1"/>
                </a:solidFill>
              </a:rPr>
              <a:t>charlon_feng@buaa.edu.cn</a:t>
            </a: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bg1"/>
                </a:solidFill>
              </a:rPr>
              <a:t>2023.6.27</a:t>
            </a:r>
            <a:endParaRPr lang="zh-CN" altLang="en-US" sz="1900" dirty="0">
              <a:ln w="3175" cmpd="sng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9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线性方程组的直接求解法及其稳定性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克莱姆法则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顺序</a:t>
            </a:r>
            <a:r>
              <a:rPr lang="en-US" altLang="zh-CN" dirty="0">
                <a:solidFill>
                  <a:schemeClr val="bg1"/>
                </a:solidFill>
              </a:rPr>
              <a:t>Gauss</a:t>
            </a:r>
            <a:r>
              <a:rPr lang="zh-CN" altLang="en-US" dirty="0">
                <a:solidFill>
                  <a:schemeClr val="bg1"/>
                </a:solidFill>
              </a:rPr>
              <a:t>消去法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列主元</a:t>
            </a:r>
            <a:r>
              <a:rPr lang="en-US" altLang="zh-CN" dirty="0">
                <a:solidFill>
                  <a:schemeClr val="bg1"/>
                </a:solidFill>
              </a:rPr>
              <a:t>Gauss</a:t>
            </a:r>
            <a:r>
              <a:rPr lang="zh-CN" altLang="en-US" dirty="0">
                <a:solidFill>
                  <a:schemeClr val="bg1"/>
                </a:solidFill>
              </a:rPr>
              <a:t>消去法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LU</a:t>
            </a:r>
            <a:r>
              <a:rPr lang="zh-CN" altLang="en-US" dirty="0">
                <a:solidFill>
                  <a:schemeClr val="bg1"/>
                </a:solidFill>
              </a:rPr>
              <a:t>分解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133993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算法流程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计算复杂度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稳定性  ： 与顺序</a:t>
            </a:r>
            <a:r>
              <a:rPr lang="en-US" altLang="zh-CN" dirty="0">
                <a:solidFill>
                  <a:schemeClr val="bg1"/>
                </a:solidFill>
              </a:rPr>
              <a:t>Gauss</a:t>
            </a:r>
            <a:r>
              <a:rPr lang="zh-CN" altLang="en-US" dirty="0">
                <a:solidFill>
                  <a:schemeClr val="bg1"/>
                </a:solidFill>
              </a:rPr>
              <a:t>一致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33" y="2510470"/>
            <a:ext cx="4857251" cy="1187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962" y="1939331"/>
            <a:ext cx="967553" cy="4711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10590"/>
          <a:stretch/>
        </p:blipFill>
        <p:spPr>
          <a:xfrm>
            <a:off x="7929440" y="1939331"/>
            <a:ext cx="2578343" cy="4560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213" y="3781597"/>
            <a:ext cx="3732476" cy="16847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90" y="3781597"/>
            <a:ext cx="4419298" cy="10495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7860" y="4940045"/>
            <a:ext cx="3071794" cy="1503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33635" y="5789966"/>
                <a:ext cx="6130720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算法计算量：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35" y="5789966"/>
                <a:ext cx="6130720" cy="483466"/>
              </a:xfrm>
              <a:prstGeom prst="rect">
                <a:avLst/>
              </a:prstGeom>
              <a:blipFill>
                <a:blip r:embed="rId8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63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第三节  线性方程组的应用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两点边值问题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1DC3FF-CF1C-4A0C-B48A-A17AF9EAFD27}"/>
              </a:ext>
            </a:extLst>
          </p:cNvPr>
          <p:cNvSpPr/>
          <p:nvPr/>
        </p:nvSpPr>
        <p:spPr>
          <a:xfrm>
            <a:off x="4004670" y="32861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精确解：</a:t>
            </a:r>
            <a:endParaRPr lang="en-US" altLang="zh-CN" dirty="0">
              <a:solidFill>
                <a:schemeClr val="bg1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B7A054C-8AB0-4AAD-98E6-60193846C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4416"/>
              </p:ext>
            </p:extLst>
          </p:nvPr>
        </p:nvGraphicFramePr>
        <p:xfrm>
          <a:off x="5317310" y="3195102"/>
          <a:ext cx="2381410" cy="443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3" imgW="1219200" imgH="228600" progId="Equation.DSMT4">
                  <p:embed/>
                </p:oleObj>
              </mc:Choice>
              <mc:Fallback>
                <p:oleObj name="Equation" r:id="rId3" imgW="1219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310" y="3195102"/>
                        <a:ext cx="2381410" cy="443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EB97C3C-BAF2-4B4D-B31A-0B2E8E248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13019"/>
              </p:ext>
            </p:extLst>
          </p:nvPr>
        </p:nvGraphicFramePr>
        <p:xfrm>
          <a:off x="3264936" y="1773382"/>
          <a:ext cx="8022190" cy="145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5" imgW="4622800" imgH="838200" progId="Equation.DSMT4">
                  <p:embed/>
                </p:oleObj>
              </mc:Choice>
              <mc:Fallback>
                <p:oleObj name="Equation" r:id="rId5" imgW="46228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936" y="1773382"/>
                        <a:ext cx="8022190" cy="1458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9E4E0F0-DC44-474A-969A-1633D26B0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896419"/>
              </p:ext>
            </p:extLst>
          </p:nvPr>
        </p:nvGraphicFramePr>
        <p:xfrm>
          <a:off x="2613076" y="3709611"/>
          <a:ext cx="4676671" cy="443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7" imgW="2413292" imgH="228206" progId="Equation.DSMT4">
                  <p:embed/>
                </p:oleObj>
              </mc:Choice>
              <mc:Fallback>
                <p:oleObj name="Equation" r:id="rId7" imgW="2413292" imgH="2282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3076" y="3709611"/>
                        <a:ext cx="4676671" cy="443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BF69F5B6-C8CC-4BA3-A0D9-3A91613FF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15943"/>
              </p:ext>
            </p:extLst>
          </p:nvPr>
        </p:nvGraphicFramePr>
        <p:xfrm>
          <a:off x="7699035" y="3548601"/>
          <a:ext cx="3072729" cy="765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9" imgW="1567921" imgH="389926" progId="Equation.DSMT4">
                  <p:embed/>
                </p:oleObj>
              </mc:Choice>
              <mc:Fallback>
                <p:oleObj name="Equation" r:id="rId9" imgW="1567921" imgH="3899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035" y="3548601"/>
                        <a:ext cx="3072729" cy="765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B690DA11-5710-48F6-AD2A-026B376F5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357323"/>
              </p:ext>
            </p:extLst>
          </p:nvPr>
        </p:nvGraphicFramePr>
        <p:xfrm>
          <a:off x="3660740" y="4326984"/>
          <a:ext cx="6334605" cy="65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11" imgW="3867372" imgH="399270" progId="Equation.DSMT4">
                  <p:embed/>
                </p:oleObj>
              </mc:Choice>
              <mc:Fallback>
                <p:oleObj name="Equation" r:id="rId11" imgW="3867372" imgH="3992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60740" y="4326984"/>
                        <a:ext cx="6334605" cy="655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630FDF64-05B0-4619-A6F2-740CA3DB8F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191389"/>
              </p:ext>
            </p:extLst>
          </p:nvPr>
        </p:nvGraphicFramePr>
        <p:xfrm>
          <a:off x="1005069" y="4979351"/>
          <a:ext cx="1608007" cy="52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13" imgW="545760" imgH="177480" progId="Equation.DSMT4">
                  <p:embed/>
                </p:oleObj>
              </mc:Choice>
              <mc:Fallback>
                <p:oleObj name="Equation" r:id="rId13" imgW="545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5069" y="4979351"/>
                        <a:ext cx="1608007" cy="523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AA5B098-647D-41EE-A9DE-7CFBF4A921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15516"/>
              </p:ext>
            </p:extLst>
          </p:nvPr>
        </p:nvGraphicFramePr>
        <p:xfrm>
          <a:off x="1724606" y="5622887"/>
          <a:ext cx="10097783" cy="98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15" imgW="4874347" imgH="475459" progId="Equation.DSMT4">
                  <p:embed/>
                </p:oleObj>
              </mc:Choice>
              <mc:Fallback>
                <p:oleObj name="Equation" r:id="rId15" imgW="4874347" imgH="4754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24606" y="5622887"/>
                        <a:ext cx="10097783" cy="98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C797F4D6-3A43-4D66-AEFD-EAD4F7918B9E}"/>
              </a:ext>
            </a:extLst>
          </p:cNvPr>
          <p:cNvSpPr/>
          <p:nvPr/>
        </p:nvSpPr>
        <p:spPr>
          <a:xfrm>
            <a:off x="1798080" y="438908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差分方程：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9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第三节  线性方程组的应用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两点边值问题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630FDF64-05B0-4619-A6F2-740CA3DB8F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86360"/>
              </p:ext>
            </p:extLst>
          </p:nvPr>
        </p:nvGraphicFramePr>
        <p:xfrm>
          <a:off x="912304" y="2169890"/>
          <a:ext cx="1608007" cy="52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545760" imgH="177480" progId="Equation.DSMT4">
                  <p:embed/>
                </p:oleObj>
              </mc:Choice>
              <mc:Fallback>
                <p:oleObj name="Equation" r:id="rId3" imgW="54576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630FDF64-05B0-4619-A6F2-740CA3DB8F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304" y="2169890"/>
                        <a:ext cx="1608007" cy="523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AA5B098-647D-41EE-A9DE-7CFBF4A921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212586"/>
              </p:ext>
            </p:extLst>
          </p:nvPr>
        </p:nvGraphicFramePr>
        <p:xfrm>
          <a:off x="2748403" y="1971635"/>
          <a:ext cx="9413388" cy="91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4874347" imgH="475459" progId="Equation.DSMT4">
                  <p:embed/>
                </p:oleObj>
              </mc:Choice>
              <mc:Fallback>
                <p:oleObj name="Equation" r:id="rId5" imgW="4874347" imgH="475459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3AA5B098-647D-41EE-A9DE-7CFBF4A921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8403" y="1971635"/>
                        <a:ext cx="9413388" cy="91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F:\2020偏微分方程数值解\实验题3.1-10.jpg">
            <a:extLst>
              <a:ext uri="{FF2B5EF4-FFF2-40B4-BE49-F238E27FC236}">
                <a16:creationId xmlns:a16="http://schemas.microsoft.com/office/drawing/2014/main" id="{BAFDE703-504B-4822-A7EF-ADAABE17C46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498" y="2946877"/>
            <a:ext cx="2390767" cy="159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F:\2020偏微分方程数值解\实验题3.1-20.jpg">
            <a:extLst>
              <a:ext uri="{FF2B5EF4-FFF2-40B4-BE49-F238E27FC236}">
                <a16:creationId xmlns:a16="http://schemas.microsoft.com/office/drawing/2014/main" id="{D3C44BA3-2C1D-4963-B273-4462F45D5630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249" y="2946805"/>
            <a:ext cx="2390767" cy="159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F:\2020偏微分方程数值解\实验题3.1-40.jpg">
            <a:extLst>
              <a:ext uri="{FF2B5EF4-FFF2-40B4-BE49-F238E27FC236}">
                <a16:creationId xmlns:a16="http://schemas.microsoft.com/office/drawing/2014/main" id="{D8D63204-A06F-4D51-8D7C-A4E7AE1277C3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46878"/>
            <a:ext cx="2391143" cy="159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F:\2020偏微分方程数值解\实验题3.1-80.jpg">
            <a:extLst>
              <a:ext uri="{FF2B5EF4-FFF2-40B4-BE49-F238E27FC236}">
                <a16:creationId xmlns:a16="http://schemas.microsoft.com/office/drawing/2014/main" id="{2336D232-8E32-4F5A-926C-C8978718BB26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107" y="2947078"/>
            <a:ext cx="2391143" cy="15932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37062C-6408-49BE-B18A-6261398D6EBA}"/>
              </a:ext>
            </a:extLst>
          </p:cNvPr>
          <p:cNvSpPr/>
          <p:nvPr/>
        </p:nvSpPr>
        <p:spPr>
          <a:xfrm>
            <a:off x="1917812" y="4541545"/>
            <a:ext cx="72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N=10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2CBF3E-C4F7-4C79-A7DC-10BD0D1634F0}"/>
              </a:ext>
            </a:extLst>
          </p:cNvPr>
          <p:cNvSpPr/>
          <p:nvPr/>
        </p:nvSpPr>
        <p:spPr>
          <a:xfrm>
            <a:off x="4385572" y="4541545"/>
            <a:ext cx="72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N=20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6ECD04-E2CD-492A-A5C6-5C2236AA1835}"/>
              </a:ext>
            </a:extLst>
          </p:cNvPr>
          <p:cNvSpPr/>
          <p:nvPr/>
        </p:nvSpPr>
        <p:spPr>
          <a:xfrm>
            <a:off x="6853332" y="4541545"/>
            <a:ext cx="72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N=40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430CEA0-EEDC-4CFA-84C7-B8721DEBE6E7}"/>
              </a:ext>
            </a:extLst>
          </p:cNvPr>
          <p:cNvSpPr/>
          <p:nvPr/>
        </p:nvSpPr>
        <p:spPr>
          <a:xfrm>
            <a:off x="9321092" y="4541545"/>
            <a:ext cx="72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N=80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50DCF1-3FCD-4822-A87A-DA821663C9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7423" y="4910593"/>
            <a:ext cx="7853185" cy="21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5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597" y="3124045"/>
            <a:ext cx="8534400" cy="1507067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    第二章  线性方程组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直接求解法</a:t>
            </a:r>
          </a:p>
        </p:txBody>
      </p:sp>
    </p:spTree>
    <p:extLst>
      <p:ext uri="{BB962C8B-B14F-4D97-AF65-F5344CB8AC3E}">
        <p14:creationId xmlns:p14="http://schemas.microsoft.com/office/powerpoint/2010/main" val="169329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线性方程组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>
                <a:solidFill>
                  <a:schemeClr val="bg1"/>
                </a:solidFill>
              </a:rPr>
              <a:t>问题来源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鸡兔同笼问题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微分方程离散问题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线性拟合问题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直接解法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克莱默法则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Gauss</a:t>
            </a:r>
            <a:r>
              <a:rPr lang="zh-CN" altLang="en-US" dirty="0">
                <a:solidFill>
                  <a:schemeClr val="bg1"/>
                </a:solidFill>
              </a:rPr>
              <a:t>消元法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LU</a:t>
            </a:r>
            <a:r>
              <a:rPr lang="zh-CN" altLang="en-US" dirty="0">
                <a:solidFill>
                  <a:schemeClr val="bg1"/>
                </a:solidFill>
              </a:rPr>
              <a:t>分解法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迭代解法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35" y="1157547"/>
            <a:ext cx="3944794" cy="23195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" b="5767"/>
          <a:stretch/>
        </p:blipFill>
        <p:spPr>
          <a:xfrm>
            <a:off x="8186318" y="3670232"/>
            <a:ext cx="3066221" cy="233771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496420" y="3670232"/>
            <a:ext cx="3116953" cy="2337715"/>
            <a:chOff x="4456664" y="3937835"/>
            <a:chExt cx="3116953" cy="233771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664" y="3937835"/>
              <a:ext cx="3116953" cy="233771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7396" y="3937835"/>
              <a:ext cx="2915763" cy="661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86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线性方程组的直接求解法及其稳定性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克莱姆法则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算法流程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22" y="1724601"/>
            <a:ext cx="920308" cy="3902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8053"/>
          <a:stretch/>
        </p:blipFill>
        <p:spPr>
          <a:xfrm>
            <a:off x="7908296" y="1564306"/>
            <a:ext cx="2996522" cy="710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29" y="2439596"/>
            <a:ext cx="1510801" cy="6950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202" y="2466122"/>
            <a:ext cx="2014200" cy="6392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882" y="3298571"/>
            <a:ext cx="3661214" cy="721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161" y="4300108"/>
            <a:ext cx="3238396" cy="7434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4905" y="5681389"/>
            <a:ext cx="3244761" cy="32098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74098" y="5159663"/>
            <a:ext cx="613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十进制</a:t>
            </a:r>
            <a:r>
              <a:rPr lang="en-US" altLang="zh-CN" dirty="0"/>
              <a:t>4</a:t>
            </a:r>
            <a:r>
              <a:rPr lang="zh-CN" altLang="en-US" dirty="0"/>
              <a:t>位浮点计算</a:t>
            </a:r>
          </a:p>
        </p:txBody>
      </p:sp>
    </p:spTree>
    <p:extLst>
      <p:ext uri="{BB962C8B-B14F-4D97-AF65-F5344CB8AC3E}">
        <p14:creationId xmlns:p14="http://schemas.microsoft.com/office/powerpoint/2010/main" val="169814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线性方程组的直接求解法及其稳定性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克莱姆法则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算法流程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计算复杂度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22" y="1724601"/>
            <a:ext cx="920308" cy="3902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8053"/>
          <a:stretch/>
        </p:blipFill>
        <p:spPr>
          <a:xfrm>
            <a:off x="7908296" y="1564306"/>
            <a:ext cx="2996522" cy="710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29" y="2439596"/>
            <a:ext cx="1510801" cy="6950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202" y="2466122"/>
            <a:ext cx="2014200" cy="6392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882" y="3298571"/>
            <a:ext cx="3661214" cy="721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50936" y="4247395"/>
                <a:ext cx="6130720" cy="717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矩阵求行列式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算法计算量：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+1)∙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36" y="4247395"/>
                <a:ext cx="6130720" cy="717632"/>
              </a:xfrm>
              <a:prstGeom prst="rect">
                <a:avLst/>
              </a:prstGeom>
              <a:blipFill>
                <a:blip r:embed="rId7"/>
                <a:stretch>
                  <a:fillRect t="-5128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51412" y="5247627"/>
                <a:ext cx="61307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n=20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∙20!≈9.7∗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120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亿次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/s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算力，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需要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2500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年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12" y="5247627"/>
                <a:ext cx="6130720" cy="646331"/>
              </a:xfrm>
              <a:prstGeom prst="rect">
                <a:avLst/>
              </a:prstGeom>
              <a:blipFill>
                <a:blip r:embed="rId8"/>
                <a:stretch>
                  <a:fillRect t="-754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41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线性方程组的直接求解法及其稳定性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克莱姆法则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顺序</a:t>
            </a:r>
            <a:r>
              <a:rPr lang="en-US" altLang="zh-CN" dirty="0">
                <a:solidFill>
                  <a:schemeClr val="bg1"/>
                </a:solidFill>
              </a:rPr>
              <a:t>Gauss</a:t>
            </a:r>
            <a:r>
              <a:rPr lang="zh-CN" altLang="en-US" dirty="0">
                <a:solidFill>
                  <a:schemeClr val="bg1"/>
                </a:solidFill>
              </a:rPr>
              <a:t>消去法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算法流程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计算复杂度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433" y="1773382"/>
            <a:ext cx="2357436" cy="11021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612" y="1773382"/>
            <a:ext cx="2364997" cy="11021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612" y="3202410"/>
            <a:ext cx="2381514" cy="13765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034" y="3381979"/>
            <a:ext cx="2648234" cy="72456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8668268" y="2245807"/>
            <a:ext cx="400369" cy="12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0545745" y="2929095"/>
            <a:ext cx="90435" cy="140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8757138" y="3647553"/>
            <a:ext cx="356717" cy="1424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5782" y="4773643"/>
            <a:ext cx="4572830" cy="13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线性方程组的直接求解法及其稳定性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克莱姆法则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顺序</a:t>
            </a:r>
            <a:r>
              <a:rPr lang="en-US" altLang="zh-CN" dirty="0">
                <a:solidFill>
                  <a:schemeClr val="bg1"/>
                </a:solidFill>
              </a:rPr>
              <a:t>Gauss</a:t>
            </a:r>
            <a:r>
              <a:rPr lang="zh-CN" altLang="en-US" dirty="0">
                <a:solidFill>
                  <a:schemeClr val="bg1"/>
                </a:solidFill>
              </a:rPr>
              <a:t>消去法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算法流程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计算复杂度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稳定性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48" y="2604885"/>
            <a:ext cx="3222052" cy="7927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10" y="4069920"/>
            <a:ext cx="3222052" cy="8055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741" y="5096273"/>
            <a:ext cx="2679665" cy="45730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691217" y="3549100"/>
            <a:ext cx="6724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十进制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位浮点计算</a:t>
            </a:r>
          </a:p>
        </p:txBody>
      </p:sp>
    </p:spTree>
    <p:extLst>
      <p:ext uri="{BB962C8B-B14F-4D97-AF65-F5344CB8AC3E}">
        <p14:creationId xmlns:p14="http://schemas.microsoft.com/office/powerpoint/2010/main" val="226762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线性方程组的直接求解法及其稳定性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克莱姆法则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顺序</a:t>
            </a:r>
            <a:r>
              <a:rPr lang="en-US" altLang="zh-CN" dirty="0">
                <a:solidFill>
                  <a:schemeClr val="bg1"/>
                </a:solidFill>
              </a:rPr>
              <a:t>Gauss</a:t>
            </a:r>
            <a:r>
              <a:rPr lang="zh-CN" altLang="en-US" dirty="0">
                <a:solidFill>
                  <a:schemeClr val="bg1"/>
                </a:solidFill>
              </a:rPr>
              <a:t>消去法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列主元</a:t>
            </a:r>
            <a:r>
              <a:rPr lang="en-US" altLang="zh-CN" dirty="0">
                <a:solidFill>
                  <a:schemeClr val="bg1"/>
                </a:solidFill>
              </a:rPr>
              <a:t>Gauss</a:t>
            </a:r>
            <a:r>
              <a:rPr lang="zh-CN" altLang="en-US" dirty="0">
                <a:solidFill>
                  <a:schemeClr val="bg1"/>
                </a:solidFill>
              </a:rPr>
              <a:t>消去法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算法流程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计算复杂度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10" y="1863818"/>
            <a:ext cx="3222052" cy="7927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78" y="2873913"/>
            <a:ext cx="3224584" cy="773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378" y="3864921"/>
            <a:ext cx="3224584" cy="879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676" y="4961721"/>
            <a:ext cx="2365424" cy="478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28611" y="5649131"/>
                <a:ext cx="6130720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算法计算量：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611" y="5649131"/>
                <a:ext cx="6130720" cy="483466"/>
              </a:xfrm>
              <a:prstGeom prst="rect">
                <a:avLst/>
              </a:prstGeom>
              <a:blipFill>
                <a:blip r:embed="rId6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96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线性方程组的直接求解法及其稳定性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克莱姆法则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顺序</a:t>
            </a:r>
            <a:r>
              <a:rPr lang="en-US" altLang="zh-CN" dirty="0">
                <a:solidFill>
                  <a:schemeClr val="bg1"/>
                </a:solidFill>
              </a:rPr>
              <a:t>Gauss</a:t>
            </a:r>
            <a:r>
              <a:rPr lang="zh-CN" altLang="en-US" dirty="0">
                <a:solidFill>
                  <a:schemeClr val="bg1"/>
                </a:solidFill>
              </a:rPr>
              <a:t>消去法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列主元</a:t>
            </a:r>
            <a:r>
              <a:rPr lang="en-US" altLang="zh-CN" dirty="0">
                <a:solidFill>
                  <a:schemeClr val="bg1"/>
                </a:solidFill>
              </a:rPr>
              <a:t>Gauss</a:t>
            </a:r>
            <a:r>
              <a:rPr lang="zh-CN" altLang="en-US" dirty="0">
                <a:solidFill>
                  <a:schemeClr val="bg1"/>
                </a:solidFill>
              </a:rPr>
              <a:t>消去法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972" y="2363898"/>
            <a:ext cx="3838575" cy="11591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70" y="4289952"/>
            <a:ext cx="4319393" cy="8911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535" y="5290723"/>
            <a:ext cx="3247261" cy="3348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50" y="4270785"/>
            <a:ext cx="3103954" cy="9176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6145" y="5365267"/>
            <a:ext cx="3652627" cy="33482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045174" y="1851061"/>
            <a:ext cx="6724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十进制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位浮点计算</a:t>
            </a:r>
          </a:p>
        </p:txBody>
      </p:sp>
      <p:sp>
        <p:nvSpPr>
          <p:cNvPr id="15" name="矩形 14"/>
          <p:cNvSpPr/>
          <p:nvPr/>
        </p:nvSpPr>
        <p:spPr>
          <a:xfrm>
            <a:off x="3566859" y="3865420"/>
            <a:ext cx="3312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顺序</a:t>
            </a:r>
            <a:r>
              <a:rPr lang="en-US" altLang="zh-CN" dirty="0">
                <a:solidFill>
                  <a:schemeClr val="bg1"/>
                </a:solidFill>
              </a:rPr>
              <a:t>Gauss</a:t>
            </a:r>
            <a:r>
              <a:rPr lang="zh-CN" altLang="en-US" dirty="0">
                <a:solidFill>
                  <a:schemeClr val="bg1"/>
                </a:solidFill>
              </a:rPr>
              <a:t>消去法</a:t>
            </a:r>
          </a:p>
        </p:txBody>
      </p:sp>
      <p:sp>
        <p:nvSpPr>
          <p:cNvPr id="16" name="矩形 15"/>
          <p:cNvSpPr/>
          <p:nvPr/>
        </p:nvSpPr>
        <p:spPr>
          <a:xfrm>
            <a:off x="8032926" y="3865420"/>
            <a:ext cx="3312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列主元</a:t>
            </a:r>
            <a:r>
              <a:rPr lang="en-US" altLang="zh-CN" dirty="0">
                <a:solidFill>
                  <a:schemeClr val="bg1"/>
                </a:solidFill>
              </a:rPr>
              <a:t>Gauss</a:t>
            </a:r>
            <a:r>
              <a:rPr lang="zh-CN" altLang="en-US" dirty="0">
                <a:solidFill>
                  <a:schemeClr val="bg1"/>
                </a:solidFill>
              </a:rPr>
              <a:t>消去法</a:t>
            </a:r>
          </a:p>
        </p:txBody>
      </p:sp>
    </p:spTree>
    <p:extLst>
      <p:ext uri="{BB962C8B-B14F-4D97-AF65-F5344CB8AC3E}">
        <p14:creationId xmlns:p14="http://schemas.microsoft.com/office/powerpoint/2010/main" val="83624008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351</Words>
  <Application>Microsoft Office PowerPoint</Application>
  <PresentationFormat>宽屏</PresentationFormat>
  <Paragraphs>110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宋体</vt:lpstr>
      <vt:lpstr>幼圆</vt:lpstr>
      <vt:lpstr>Calibri</vt:lpstr>
      <vt:lpstr>Cambria Math</vt:lpstr>
      <vt:lpstr>Century Gothic</vt:lpstr>
      <vt:lpstr>Times New Roman</vt:lpstr>
      <vt:lpstr>Wingdings 3</vt:lpstr>
      <vt:lpstr>切片</vt:lpstr>
      <vt:lpstr>Equation</vt:lpstr>
      <vt:lpstr>科学计算通识实验</vt:lpstr>
      <vt:lpstr>    第二章  线性方程组-直接求解法</vt:lpstr>
      <vt:lpstr>第一节  线性方程组</vt:lpstr>
      <vt:lpstr>第二节  线性方程组的直接求解法及其稳定性</vt:lpstr>
      <vt:lpstr>第二节  线性方程组的直接求解法及其稳定性</vt:lpstr>
      <vt:lpstr>第二节  线性方程组的直接求解法及其稳定性</vt:lpstr>
      <vt:lpstr>第二节  线性方程组的直接求解法及其稳定性</vt:lpstr>
      <vt:lpstr>第二节  线性方程组的直接求解法及其稳定性</vt:lpstr>
      <vt:lpstr>第二节  线性方程组的直接求解法及其稳定性</vt:lpstr>
      <vt:lpstr>第二节  线性方程组的直接求解法及其稳定性</vt:lpstr>
      <vt:lpstr>第三节  线性方程组的应用</vt:lpstr>
      <vt:lpstr>第三节  线性方程组的应用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科学计算通识实验</dc:title>
  <dc:creator>401</dc:creator>
  <cp:lastModifiedBy>FengCL</cp:lastModifiedBy>
  <cp:revision>129</cp:revision>
  <dcterms:created xsi:type="dcterms:W3CDTF">2021-07-09T17:14:09Z</dcterms:created>
  <dcterms:modified xsi:type="dcterms:W3CDTF">2023-06-28T13:07:02Z</dcterms:modified>
</cp:coreProperties>
</file>