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1" r:id="rId7"/>
    <p:sldId id="262" r:id="rId8"/>
    <p:sldId id="260" r:id="rId9"/>
    <p:sldId id="263" r:id="rId10"/>
    <p:sldId id="270" r:id="rId11"/>
    <p:sldId id="265" r:id="rId12"/>
    <p:sldId id="266" r:id="rId13"/>
    <p:sldId id="267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Оптимизация производительности, структуры данных и запросов на основе демонстрационной базы данных авиаперевозок по России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Тюленева К.Ю.</a:t>
            </a:r>
          </a:p>
          <a:p>
            <a:r>
              <a:rPr lang="ru-RU" dirty="0" smtClean="0"/>
              <a:t>Группа </a:t>
            </a:r>
            <a:r>
              <a:rPr lang="en-US" dirty="0" smtClean="0"/>
              <a:t>PostgreSQL-2024-03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36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• number of transactions actually processed </a:t>
            </a:r>
            <a:r>
              <a:rPr lang="ru-RU" i="1" dirty="0"/>
              <a:t>было </a:t>
            </a:r>
            <a:r>
              <a:rPr lang="en-US" i="1" dirty="0"/>
              <a:t>340 643 </a:t>
            </a:r>
            <a:r>
              <a:rPr lang="ru-RU" i="1" dirty="0"/>
              <a:t>стало </a:t>
            </a:r>
            <a:r>
              <a:rPr lang="en-US" i="1" dirty="0"/>
              <a:t>895 771. </a:t>
            </a:r>
            <a:r>
              <a:rPr lang="ru-RU" i="1" dirty="0"/>
              <a:t>Количество транзакций увеличилось в 2,62 раза.</a:t>
            </a:r>
            <a:br>
              <a:rPr lang="ru-RU" i="1" dirty="0"/>
            </a:br>
            <a:r>
              <a:rPr lang="ru-RU" i="1" dirty="0"/>
              <a:t>• </a:t>
            </a:r>
            <a:r>
              <a:rPr lang="ru-RU" i="1" dirty="0" err="1"/>
              <a:t>latency</a:t>
            </a:r>
            <a:r>
              <a:rPr lang="ru-RU" i="1" dirty="0"/>
              <a:t> </a:t>
            </a:r>
            <a:r>
              <a:rPr lang="ru-RU" i="1" dirty="0" err="1"/>
              <a:t>average</a:t>
            </a:r>
            <a:r>
              <a:rPr lang="ru-RU" i="1" dirty="0"/>
              <a:t> было 34.336 </a:t>
            </a:r>
            <a:r>
              <a:rPr lang="ru-RU" i="1" dirty="0" err="1"/>
              <a:t>ms</a:t>
            </a:r>
            <a:r>
              <a:rPr lang="ru-RU" i="1" dirty="0"/>
              <a:t> стало 13.056 </a:t>
            </a:r>
            <a:r>
              <a:rPr lang="ru-RU" i="1" dirty="0" err="1"/>
              <a:t>ms</a:t>
            </a:r>
            <a:r>
              <a:rPr lang="ru-RU" i="1" dirty="0"/>
              <a:t>. Средняя задержка уменьшилась в 2,62 раза.</a:t>
            </a:r>
            <a:br>
              <a:rPr lang="ru-RU" i="1" dirty="0"/>
            </a:br>
            <a:r>
              <a:rPr lang="ru-RU" i="1" dirty="0"/>
              <a:t>• </a:t>
            </a:r>
            <a:r>
              <a:rPr lang="ru-RU" i="1" dirty="0" err="1"/>
              <a:t>latency</a:t>
            </a:r>
            <a:r>
              <a:rPr lang="ru-RU" i="1" dirty="0"/>
              <a:t> </a:t>
            </a:r>
            <a:r>
              <a:rPr lang="ru-RU" i="1" dirty="0" err="1"/>
              <a:t>stddev</a:t>
            </a:r>
            <a:r>
              <a:rPr lang="ru-RU" i="1" dirty="0"/>
              <a:t> было 35.788 </a:t>
            </a:r>
            <a:r>
              <a:rPr lang="ru-RU" i="1" dirty="0" err="1"/>
              <a:t>ms</a:t>
            </a:r>
            <a:r>
              <a:rPr lang="ru-RU" i="1" dirty="0"/>
              <a:t> стало 12.113 </a:t>
            </a:r>
            <a:r>
              <a:rPr lang="ru-RU" i="1" dirty="0" err="1"/>
              <a:t>ms</a:t>
            </a:r>
            <a:r>
              <a:rPr lang="ru-RU" i="1" dirty="0"/>
              <a:t>. Средняя задержка дисковых устройств уменьшилась в 2,95 раза.</a:t>
            </a:r>
            <a:br>
              <a:rPr lang="ru-RU" i="1" dirty="0"/>
            </a:br>
            <a:r>
              <a:rPr lang="ru-RU" i="1" dirty="0"/>
              <a:t>• </a:t>
            </a:r>
            <a:r>
              <a:rPr lang="ru-RU" i="1" dirty="0" err="1"/>
              <a:t>tps</a:t>
            </a:r>
            <a:r>
              <a:rPr lang="ru-RU" i="1" dirty="0"/>
              <a:t> было 1135.7… стало 2986.4…. Примерно в 2,62 раза увеличилось количество транзакций в секунду.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Удалось улучшить производительность в 2,5 раза</a:t>
            </a:r>
          </a:p>
          <a:p>
            <a:r>
              <a:rPr lang="ru-RU" dirty="0" smtClean="0"/>
              <a:t>Однако некоторые параметры были изменены в ущерб надежности, поэтому на реальных данных нужно искать баланс между надежностью и производительностью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73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602" y="187870"/>
            <a:ext cx="8534400" cy="820659"/>
          </a:xfrm>
        </p:spPr>
        <p:txBody>
          <a:bodyPr/>
          <a:lstStyle/>
          <a:p>
            <a:r>
              <a:rPr lang="ru-RU" dirty="0" smtClean="0"/>
              <a:t>Запрос: </a:t>
            </a:r>
            <a:r>
              <a:rPr lang="ru-RU" dirty="0"/>
              <a:t>Как добраться из одного города в другой, с пересадками не </a:t>
            </a:r>
            <a:r>
              <a:rPr lang="ru-RU" dirty="0" smtClean="0"/>
              <a:t>более 4 часов?</a:t>
            </a:r>
            <a:endParaRPr lang="ru-RU" sz="1600" i="1" dirty="0" smtClean="0"/>
          </a:p>
          <a:p>
            <a:pPr lvl="1"/>
            <a:endParaRPr lang="ru-RU" sz="1600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9602" y="5915298"/>
            <a:ext cx="11163799" cy="631369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Оптимизация </a:t>
            </a:r>
            <a:r>
              <a:rPr lang="ru-RU" dirty="0" smtClean="0"/>
              <a:t>Структуры БД и запросов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5105" y="868678"/>
            <a:ext cx="5356413" cy="482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scheduled_departure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scheduled_arrival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flight_path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flights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r.departure_airport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f.arrival_airport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f.scheduled_departure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f.scheduled_arrival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r.flight_path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flights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r.arrival_airport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f.departure_airport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f.scheduled_departure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r.scheduled_arrival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9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'4 hours'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r.flight_path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r.departure_airport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r.arrival_airport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r.scheduled_departure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r.scheduled_arrival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array_to_string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r.flight_path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flight_path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r.departure_airport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'DME'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r.arrival_airport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'LED'</a:t>
            </a:r>
            <a:endParaRPr lang="ru-RU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ORDER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9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BY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r.scheduled_departure</a:t>
            </a:r>
            <a:r>
              <a:rPr lang="en-US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9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02044" y="2323646"/>
            <a:ext cx="5940425" cy="191452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902044" y="1689989"/>
            <a:ext cx="3311432" cy="820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План запроса:</a:t>
            </a:r>
            <a:endParaRPr lang="ru-RU" sz="1600" i="1" dirty="0" smtClean="0"/>
          </a:p>
          <a:p>
            <a:pPr lvl="1"/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30859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602" y="498559"/>
            <a:ext cx="11352867" cy="820659"/>
          </a:xfrm>
        </p:spPr>
        <p:txBody>
          <a:bodyPr/>
          <a:lstStyle/>
          <a:p>
            <a:r>
              <a:rPr lang="ru-RU" dirty="0" smtClean="0"/>
              <a:t>Добавление </a:t>
            </a:r>
            <a:r>
              <a:rPr lang="en-US" dirty="0" err="1"/>
              <a:t>индекс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таблице</a:t>
            </a:r>
            <a:r>
              <a:rPr lang="en-US" dirty="0"/>
              <a:t> flights по </a:t>
            </a:r>
            <a:r>
              <a:rPr lang="en-US" dirty="0" err="1"/>
              <a:t>полям</a:t>
            </a:r>
            <a:r>
              <a:rPr lang="en-US" dirty="0"/>
              <a:t>: </a:t>
            </a:r>
            <a:r>
              <a:rPr lang="en-US" dirty="0" err="1"/>
              <a:t>departure_airport</a:t>
            </a:r>
            <a:r>
              <a:rPr lang="en-US" dirty="0"/>
              <a:t>, </a:t>
            </a:r>
            <a:r>
              <a:rPr lang="en-US" dirty="0" err="1"/>
              <a:t>scheduled_departure</a:t>
            </a:r>
            <a:endParaRPr lang="ru-RU" dirty="0"/>
          </a:p>
          <a:p>
            <a:pPr lvl="1"/>
            <a:endParaRPr lang="ru-RU" sz="1600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9602" y="5915298"/>
            <a:ext cx="11163799" cy="631369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Оптимизация </a:t>
            </a:r>
            <a:r>
              <a:rPr lang="ru-RU" dirty="0" smtClean="0"/>
              <a:t>Структуры БД и запросов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902044" y="1204610"/>
            <a:ext cx="3311432" cy="820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План запроса:</a:t>
            </a:r>
            <a:endParaRPr lang="ru-RU" sz="1600" i="1" dirty="0" smtClean="0"/>
          </a:p>
          <a:p>
            <a:pPr lvl="1"/>
            <a:endParaRPr lang="ru-RU" sz="1600" dirty="0" smtClean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5902044" y="1846834"/>
            <a:ext cx="5940425" cy="261239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93271" y="1689989"/>
            <a:ext cx="42164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602" y="298138"/>
            <a:ext cx="11352867" cy="82065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Добавление дополнительных условий в запрос (на будущие перелеты)</a:t>
            </a:r>
          </a:p>
          <a:p>
            <a:r>
              <a:rPr lang="ru-RU" dirty="0" smtClean="0"/>
              <a:t>Создание </a:t>
            </a:r>
            <a:r>
              <a:rPr lang="ru-RU" dirty="0" err="1" smtClean="0"/>
              <a:t>мат.представления</a:t>
            </a:r>
            <a:r>
              <a:rPr lang="ru-RU" dirty="0" smtClean="0"/>
              <a:t> с индексами (добавление в запрос)</a:t>
            </a:r>
            <a:endParaRPr lang="ru-RU" dirty="0"/>
          </a:p>
          <a:p>
            <a:pPr lvl="1"/>
            <a:endParaRPr lang="ru-RU" sz="1600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9602" y="5915298"/>
            <a:ext cx="11163799" cy="631369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Оптимизация </a:t>
            </a:r>
            <a:r>
              <a:rPr lang="ru-RU" dirty="0" smtClean="0"/>
              <a:t>Структуры БД и запросов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71501" y="941244"/>
            <a:ext cx="3311432" cy="820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План запроса:</a:t>
            </a:r>
            <a:endParaRPr lang="ru-RU" sz="1600" i="1" dirty="0" smtClean="0"/>
          </a:p>
          <a:p>
            <a:pPr lvl="1"/>
            <a:endParaRPr lang="ru-RU" sz="16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32552" y="952980"/>
            <a:ext cx="6096000" cy="51281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MATERIALIZED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bookings.flights_mv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pg_default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f.flight_no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dep.timezone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scheduled_departure_local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arr.timezone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scheduled_arrival_local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scheduled_duration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f.departure_airport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dep.airport_name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departure_airport_name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f.arrival_airport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arr.airport_name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arrival_airport_name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f.status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f.aircraft_code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f.actual_departure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dep.timezone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f.actual_departure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actual_departure_local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f.actual_arrival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arr.timezone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f.actual_arrival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actual_arrival_local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f.actual_arrival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f.actual_departure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actual_duration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flights f,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airports dep,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airports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f.departure_airport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dep.airport_code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f.arrival_airport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arr.airport_code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View indexes: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flights_mv_arrival_idx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bookings.flights_mv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flights_mv_departure_idx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bookings.flights_mv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btree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149289" y="1492514"/>
            <a:ext cx="5940425" cy="182499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166035" y="3517047"/>
            <a:ext cx="5940425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6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602" y="298138"/>
            <a:ext cx="11352867" cy="820659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дополнительных условий в запрос (время отправление больше текущего, города вместо аэропортов)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9602" y="6063845"/>
            <a:ext cx="11163799" cy="6313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711337" y="2995843"/>
            <a:ext cx="4354285" cy="6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План запроса и результат:</a:t>
            </a:r>
            <a:endParaRPr lang="ru-RU" sz="1600" i="1" dirty="0" smtClean="0"/>
          </a:p>
          <a:p>
            <a:pPr lvl="1"/>
            <a:endParaRPr lang="ru-RU" sz="16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16720" y="954666"/>
            <a:ext cx="4385909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flight_id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flight_path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arrival_city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flights_mv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bookings.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departure_city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Пермь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r.departure_airport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f.arrival_airport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r.flight_path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r.departure_city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f.arrival_city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flights_mv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r.arrival_city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f.departure_city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'4 hours'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f.flight_id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r.flight_path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bookings.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bookings.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flights_mv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m.departure_city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Пермь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m.arrival_city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Магадан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9155" y="964579"/>
            <a:ext cx="6096000" cy="2016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r.departure_airport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r.arrival_airport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r.scheduled_arrival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array_to_string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r.flight_path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flight_path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r.departure_city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Пермь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r.arrival_city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Магадан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r.scheduled_departure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bookings.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bookings.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 DAY'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r.scheduled_departure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825547" y="3461817"/>
            <a:ext cx="6120130" cy="163322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167155" y="4399931"/>
            <a:ext cx="4703464" cy="15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6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66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251269"/>
            <a:ext cx="8534400" cy="743130"/>
          </a:xfrm>
        </p:spPr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Цели проекта:</a:t>
            </a:r>
            <a:endParaRPr lang="ru-RU" dirty="0"/>
          </a:p>
          <a:p>
            <a:r>
              <a:rPr lang="ru-RU" dirty="0" smtClean="0"/>
              <a:t>Улучшить производительность базы данных (далее – БД)</a:t>
            </a:r>
            <a:endParaRPr lang="ru-RU" dirty="0"/>
          </a:p>
          <a:p>
            <a:r>
              <a:rPr lang="ru-RU" dirty="0" smtClean="0"/>
              <a:t>Изменить структуру БД и оптимизировать запросы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Задачи:</a:t>
            </a:r>
            <a:endParaRPr lang="ru-RU" dirty="0"/>
          </a:p>
          <a:p>
            <a:r>
              <a:rPr lang="ru-RU" dirty="0" smtClean="0"/>
              <a:t>Изменить параметры БД в конфигурационном файле для улучшения производительности</a:t>
            </a:r>
          </a:p>
          <a:p>
            <a:r>
              <a:rPr lang="ru-RU" dirty="0" smtClean="0"/>
              <a:t>Запустить тесты на производительность с разными настройками, сравнить результаты</a:t>
            </a:r>
          </a:p>
          <a:p>
            <a:r>
              <a:rPr lang="ru-RU" dirty="0" smtClean="0"/>
              <a:t>Написать запрос к БД, получить план запроса</a:t>
            </a:r>
          </a:p>
          <a:p>
            <a:r>
              <a:rPr lang="ru-RU" dirty="0" smtClean="0"/>
              <a:t>Изменить структуру БД, и оптимизировать запрос я получения лучшего плана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90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251269"/>
            <a:ext cx="8534400" cy="74313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Входные данные и 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388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Виртуальная </a:t>
            </a:r>
            <a:r>
              <a:rPr lang="ru-RU" b="1" dirty="0"/>
              <a:t>машина:</a:t>
            </a:r>
            <a:endParaRPr lang="ru-RU" dirty="0"/>
          </a:p>
          <a:p>
            <a:r>
              <a:rPr lang="ru-RU" dirty="0"/>
              <a:t>4 ядра ЦП, 8 ГБ ОЗУ, Диск </a:t>
            </a:r>
            <a:r>
              <a:rPr lang="en-US" dirty="0"/>
              <a:t>HHD</a:t>
            </a:r>
            <a:r>
              <a:rPr lang="ru-RU" dirty="0"/>
              <a:t> на 350 ГБ</a:t>
            </a:r>
          </a:p>
          <a:p>
            <a:r>
              <a:rPr lang="ru-RU" dirty="0"/>
              <a:t>ОС </a:t>
            </a:r>
            <a:r>
              <a:rPr lang="en-US" dirty="0"/>
              <a:t>Linux Ubuntu</a:t>
            </a:r>
            <a:endParaRPr lang="ru-RU" dirty="0"/>
          </a:p>
          <a:p>
            <a:r>
              <a:rPr lang="en-US" dirty="0"/>
              <a:t>PostgreSQL </a:t>
            </a:r>
            <a:r>
              <a:rPr lang="ru-RU" dirty="0"/>
              <a:t>версия 15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База </a:t>
            </a:r>
            <a:r>
              <a:rPr lang="ru-RU" b="1" dirty="0"/>
              <a:t>данных «Авиаперевозки по России»:</a:t>
            </a:r>
            <a:endParaRPr lang="ru-RU" dirty="0"/>
          </a:p>
          <a:p>
            <a:r>
              <a:rPr lang="ru-RU" dirty="0"/>
              <a:t>2,5 ГБ – общий размер </a:t>
            </a:r>
            <a:r>
              <a:rPr lang="ru-RU" dirty="0" smtClean="0"/>
              <a:t>БД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Используемые программы</a:t>
            </a:r>
            <a:r>
              <a:rPr lang="ru-RU" b="1" dirty="0" smtClean="0"/>
              <a:t>:</a:t>
            </a:r>
            <a:endParaRPr lang="ru-RU" dirty="0" smtClean="0"/>
          </a:p>
          <a:p>
            <a:r>
              <a:rPr lang="en-US" dirty="0" err="1"/>
              <a:t>Bitvise</a:t>
            </a:r>
            <a:r>
              <a:rPr lang="en-US" dirty="0"/>
              <a:t> SSH </a:t>
            </a:r>
            <a:r>
              <a:rPr lang="en-US" dirty="0" smtClean="0"/>
              <a:t>Client</a:t>
            </a:r>
            <a:r>
              <a:rPr lang="ru-RU" dirty="0"/>
              <a:t> - SSH-клиент, обеспечивающий безопасное подсоединение к терминалу</a:t>
            </a:r>
            <a:endParaRPr lang="ru-RU" dirty="0" smtClean="0"/>
          </a:p>
          <a:p>
            <a:r>
              <a:rPr lang="en-US" dirty="0" err="1" smtClean="0"/>
              <a:t>Dbeaver</a:t>
            </a:r>
            <a:r>
              <a:rPr lang="ru-RU" dirty="0"/>
              <a:t> - приложение, предназначенное для управления базами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264331"/>
            <a:ext cx="8534400" cy="730068"/>
          </a:xfrm>
        </p:spPr>
        <p:txBody>
          <a:bodyPr/>
          <a:lstStyle/>
          <a:p>
            <a:r>
              <a:rPr lang="ru-RU" dirty="0" smtClean="0"/>
              <a:t>Блок-схема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300446"/>
            <a:ext cx="7354389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577839"/>
            <a:ext cx="11346679" cy="788124"/>
          </a:xfrm>
        </p:spPr>
        <p:txBody>
          <a:bodyPr/>
          <a:lstStyle/>
          <a:p>
            <a:r>
              <a:rPr lang="ru-RU" dirty="0"/>
              <a:t>Оптимизация конфигурации </a:t>
            </a:r>
            <a:r>
              <a:rPr lang="ru-RU" dirty="0" err="1" smtClean="0"/>
              <a:t>PostgreSQL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505280"/>
            <a:ext cx="10393091" cy="829490"/>
          </a:xfrm>
        </p:spPr>
        <p:txBody>
          <a:bodyPr/>
          <a:lstStyle/>
          <a:p>
            <a:r>
              <a:rPr lang="ru-RU" dirty="0" smtClean="0"/>
              <a:t>Запуск теста на производительность утилитой </a:t>
            </a:r>
            <a:r>
              <a:rPr lang="en-US" dirty="0" err="1" smtClean="0"/>
              <a:t>pgbench</a:t>
            </a:r>
            <a:r>
              <a:rPr lang="ru-RU" dirty="0" smtClean="0"/>
              <a:t> с дефолтными настройками </a:t>
            </a:r>
            <a:r>
              <a:rPr lang="en-US" dirty="0" smtClean="0"/>
              <a:t>PostgreSQL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20436" y="1334770"/>
            <a:ext cx="5340238" cy="39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3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617028"/>
            <a:ext cx="11176862" cy="748935"/>
          </a:xfrm>
        </p:spPr>
        <p:txBody>
          <a:bodyPr/>
          <a:lstStyle/>
          <a:p>
            <a:r>
              <a:rPr lang="ru-RU" dirty="0"/>
              <a:t>Оптимизация конфигурации </a:t>
            </a:r>
            <a:r>
              <a:rPr lang="ru-RU" dirty="0" err="1" smtClean="0"/>
              <a:t>PostgreSQL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542110"/>
            <a:ext cx="10393091" cy="829490"/>
          </a:xfrm>
        </p:spPr>
        <p:txBody>
          <a:bodyPr/>
          <a:lstStyle/>
          <a:p>
            <a:r>
              <a:rPr lang="ru-RU" dirty="0" smtClean="0"/>
              <a:t>Запуск теста на производительность с настройками, рекомендованными на лекциях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16582" y="1371600"/>
            <a:ext cx="5106035" cy="389509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08650" y="1371600"/>
            <a:ext cx="3653246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max_connections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40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shared_buffers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1GB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effective_cache_size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3GB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maintenance_work_mem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512MB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checkpoint_completion_target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0.9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wal_buffers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16MB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default_statistics_target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500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random_page_cost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effective_io_concurrency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work_mem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6553kB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min_wal_size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4GB</a:t>
            </a:r>
            <a:b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max_wal_size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16GB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07" y="6021977"/>
            <a:ext cx="11163799" cy="631369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Оптимизация конфигурации </a:t>
            </a:r>
            <a:r>
              <a:rPr lang="ru-RU" dirty="0" err="1" smtClean="0"/>
              <a:t>PostgreSQL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07" y="148819"/>
            <a:ext cx="10393091" cy="685799"/>
          </a:xfrm>
        </p:spPr>
        <p:txBody>
          <a:bodyPr/>
          <a:lstStyle/>
          <a:p>
            <a:r>
              <a:rPr lang="ru-RU" dirty="0" smtClean="0"/>
              <a:t>Запуск теста на производительность с большей нагрузкой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51864" y="726119"/>
            <a:ext cx="5057775" cy="196659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84207" y="2788689"/>
            <a:ext cx="1039309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Запуск теста на производительность с параметрами, полученными с помощью калькулятора </a:t>
            </a:r>
            <a:r>
              <a:rPr lang="en-US" dirty="0" err="1" smtClean="0"/>
              <a:t>PGTune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56559" y="3570462"/>
            <a:ext cx="5064760" cy="225996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989881" y="3570461"/>
            <a:ext cx="2438428" cy="22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0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602" y="579845"/>
            <a:ext cx="8534400" cy="3992156"/>
          </a:xfrm>
        </p:spPr>
        <p:txBody>
          <a:bodyPr/>
          <a:lstStyle/>
          <a:p>
            <a:r>
              <a:rPr lang="ru-RU" dirty="0" smtClean="0"/>
              <a:t>Эксперимент с параметрами улучшающими производительность, но с возможным ущербом надежности:</a:t>
            </a:r>
          </a:p>
          <a:p>
            <a:pPr marL="0" indent="0">
              <a:buNone/>
            </a:pPr>
            <a:endParaRPr lang="ru-RU" sz="900" dirty="0" smtClean="0"/>
          </a:p>
          <a:p>
            <a:pPr marL="0" indent="0">
              <a:buNone/>
            </a:pPr>
            <a:endParaRPr lang="ru-RU" sz="900" dirty="0"/>
          </a:p>
          <a:p>
            <a:pPr marL="0" indent="0">
              <a:buNone/>
            </a:pPr>
            <a:endParaRPr lang="ru-RU" sz="900" dirty="0" smtClean="0"/>
          </a:p>
          <a:p>
            <a:pPr lvl="1"/>
            <a:r>
              <a:rPr lang="ru-RU" sz="1600" i="1" dirty="0" err="1"/>
              <a:t>bgwriter_delay</a:t>
            </a:r>
            <a:r>
              <a:rPr lang="ru-RU" sz="1600" i="1" dirty="0"/>
              <a:t> = 10ms </a:t>
            </a:r>
            <a:endParaRPr lang="ru-RU" sz="1600" i="1" dirty="0" smtClean="0"/>
          </a:p>
          <a:p>
            <a:pPr lvl="1"/>
            <a:r>
              <a:rPr lang="en-US" sz="1600" i="1" dirty="0" err="1" smtClean="0"/>
              <a:t>synchronous_commit</a:t>
            </a:r>
            <a:r>
              <a:rPr lang="en-US" sz="1600" i="1" dirty="0" smtClean="0"/>
              <a:t> </a:t>
            </a:r>
            <a:r>
              <a:rPr lang="en-US" sz="1600" i="1" dirty="0"/>
              <a:t>= </a:t>
            </a:r>
            <a:r>
              <a:rPr lang="en-US" sz="1600" i="1" dirty="0" smtClean="0"/>
              <a:t>off</a:t>
            </a:r>
            <a:endParaRPr lang="ru-RU" sz="1600" i="1" dirty="0"/>
          </a:p>
          <a:p>
            <a:pPr lvl="1"/>
            <a:r>
              <a:rPr lang="ru-RU" sz="1600" i="1" dirty="0" err="1" smtClean="0"/>
              <a:t>full_page_writes</a:t>
            </a:r>
            <a:r>
              <a:rPr lang="ru-RU" sz="1600" i="1" dirty="0" smtClean="0"/>
              <a:t>=</a:t>
            </a:r>
            <a:r>
              <a:rPr lang="ru-RU" sz="1600" i="1" dirty="0" err="1" smtClean="0"/>
              <a:t>off</a:t>
            </a:r>
            <a:endParaRPr lang="ru-RU" sz="1600" i="1" dirty="0" smtClean="0"/>
          </a:p>
          <a:p>
            <a:pPr lvl="1"/>
            <a:r>
              <a:rPr lang="ru-RU" sz="1600" i="1" dirty="0" err="1" smtClean="0"/>
              <a:t>wal_level</a:t>
            </a:r>
            <a:r>
              <a:rPr lang="ru-RU" sz="1600" i="1" dirty="0" smtClean="0"/>
              <a:t>=</a:t>
            </a:r>
            <a:r>
              <a:rPr lang="ru-RU" sz="1600" i="1" dirty="0" err="1" smtClean="0"/>
              <a:t>minimal</a:t>
            </a:r>
            <a:endParaRPr lang="ru-RU" sz="1600" i="1" dirty="0" smtClean="0"/>
          </a:p>
          <a:p>
            <a:pPr lvl="1"/>
            <a:r>
              <a:rPr lang="ru-RU" sz="1600" i="1" dirty="0" err="1" smtClean="0"/>
              <a:t>max_wal_senders</a:t>
            </a:r>
            <a:r>
              <a:rPr lang="ru-RU" sz="1600" i="1" dirty="0" smtClean="0"/>
              <a:t>=0</a:t>
            </a:r>
            <a:endParaRPr lang="ru-RU" sz="1600" i="1" dirty="0" smtClean="0"/>
          </a:p>
          <a:p>
            <a:pPr lvl="1"/>
            <a:r>
              <a:rPr lang="ru-RU" sz="1600" i="1" dirty="0" err="1" smtClean="0"/>
              <a:t>fsync</a:t>
            </a:r>
            <a:r>
              <a:rPr lang="ru-RU" sz="1600" i="1" dirty="0" smtClean="0"/>
              <a:t>=</a:t>
            </a:r>
            <a:r>
              <a:rPr lang="ru-RU" sz="1600" i="1" dirty="0" err="1" smtClean="0"/>
              <a:t>off</a:t>
            </a:r>
            <a:endParaRPr lang="ru-RU" sz="16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73783" y="1846942"/>
            <a:ext cx="6074223" cy="2921001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84207" y="5719355"/>
            <a:ext cx="11163799" cy="631369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Оптимизация конфигурации </a:t>
            </a:r>
            <a:r>
              <a:rPr lang="ru-RU" dirty="0" err="1" smtClean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6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602" y="579845"/>
            <a:ext cx="8534400" cy="4240349"/>
          </a:xfrm>
        </p:spPr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checkpoint</a:t>
            </a:r>
            <a:r>
              <a:rPr lang="ru-RU" dirty="0" smtClean="0"/>
              <a:t> </a:t>
            </a:r>
            <a:r>
              <a:rPr lang="en-US" i="1" dirty="0" err="1"/>
              <a:t>checkpoint_timeout</a:t>
            </a:r>
            <a:r>
              <a:rPr lang="en-US" i="1" dirty="0"/>
              <a:t> = 30 </a:t>
            </a:r>
            <a:r>
              <a:rPr lang="en-US" i="1" dirty="0" smtClean="0"/>
              <a:t>s</a:t>
            </a:r>
            <a:r>
              <a:rPr lang="ru-RU" i="1" dirty="0" smtClean="0"/>
              <a:t>:</a:t>
            </a:r>
          </a:p>
          <a:p>
            <a:pPr lvl="1"/>
            <a:r>
              <a:rPr lang="ru-RU" sz="1600" i="1" dirty="0" smtClean="0"/>
              <a:t>Определяем текущее местоположение записи в журнале</a:t>
            </a:r>
          </a:p>
          <a:p>
            <a:pPr lvl="1"/>
            <a:r>
              <a:rPr lang="ru-RU" sz="1600" i="1" dirty="0" smtClean="0"/>
              <a:t>10 минут подаем нагрузку </a:t>
            </a:r>
            <a:r>
              <a:rPr lang="en-US" sz="1600" i="1" dirty="0" err="1" smtClean="0"/>
              <a:t>pgbench</a:t>
            </a:r>
            <a:endParaRPr lang="ru-RU" sz="1600" i="1" dirty="0" smtClean="0"/>
          </a:p>
          <a:p>
            <a:pPr lvl="1"/>
            <a:r>
              <a:rPr lang="ru-RU" sz="1600" i="1" dirty="0"/>
              <a:t>Определяем текущее местоположение записи в журнале</a:t>
            </a:r>
          </a:p>
          <a:p>
            <a:pPr lvl="1"/>
            <a:r>
              <a:rPr lang="ru-RU" sz="1600" i="1" dirty="0" smtClean="0"/>
              <a:t>Рассчитываем объем журнальных файлов (</a:t>
            </a:r>
            <a:r>
              <a:rPr lang="en-US" sz="1600" dirty="0" smtClean="0"/>
              <a:t>936 MB</a:t>
            </a:r>
            <a:r>
              <a:rPr lang="ru-RU" sz="1600" dirty="0" smtClean="0"/>
              <a:t>)</a:t>
            </a:r>
          </a:p>
          <a:p>
            <a:pPr lvl="1"/>
            <a:r>
              <a:rPr lang="ru-RU" sz="1600" i="1" dirty="0"/>
              <a:t>Объем в среднем на 1 контрольную точку:</a:t>
            </a:r>
            <a:br>
              <a:rPr lang="ru-RU" sz="1600" i="1" dirty="0"/>
            </a:br>
            <a:r>
              <a:rPr lang="ru-RU" sz="1600" i="1" dirty="0"/>
              <a:t>936 (объем всего)/600(время 10 мин)*30(время выполнения контрольной точки) = 46,8 </a:t>
            </a:r>
            <a:r>
              <a:rPr lang="en-US" sz="1600" i="1" dirty="0" smtClean="0"/>
              <a:t>MB</a:t>
            </a:r>
            <a:endParaRPr lang="ru-RU" sz="1600" i="1" dirty="0"/>
          </a:p>
          <a:p>
            <a:pPr lvl="1"/>
            <a:r>
              <a:rPr lang="ru-RU" sz="1600" i="1" dirty="0" smtClean="0"/>
              <a:t>Проверяем статистику</a:t>
            </a:r>
            <a:endParaRPr lang="ru-RU" sz="1600" i="1" dirty="0"/>
          </a:p>
          <a:p>
            <a:pPr lvl="1"/>
            <a:endParaRPr lang="ru-RU" sz="1600" i="1" dirty="0" smtClean="0"/>
          </a:p>
          <a:p>
            <a:pPr lvl="1"/>
            <a:endParaRPr lang="ru-RU" sz="1600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9602" y="5915298"/>
            <a:ext cx="11163799" cy="631369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Оптимизация конфигурации </a:t>
            </a:r>
            <a:r>
              <a:rPr lang="ru-RU" dirty="0" err="1" smtClean="0"/>
              <a:t>PostgreSQL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331" y="3633380"/>
            <a:ext cx="7305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7475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230</TotalTime>
  <Words>843</Words>
  <Application>Microsoft Office PowerPoint</Application>
  <PresentationFormat>Широкоэкранный</PresentationFormat>
  <Paragraphs>182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Courier New</vt:lpstr>
      <vt:lpstr>Times New Roman</vt:lpstr>
      <vt:lpstr>Wingdings 3</vt:lpstr>
      <vt:lpstr>Сектор</vt:lpstr>
      <vt:lpstr>Оптимизация производительности, структуры данных и запросов на основе демонстрационной базы данных авиаперевозок по России</vt:lpstr>
      <vt:lpstr>Цели проекта</vt:lpstr>
      <vt:lpstr>Входные данные и Используемые технологии</vt:lpstr>
      <vt:lpstr>Блок-схема данных</vt:lpstr>
      <vt:lpstr>Оптимизация конфигурации PostgreSQL</vt:lpstr>
      <vt:lpstr>Оптимизация конфигурации PostgreSQL</vt:lpstr>
      <vt:lpstr>Оптимизация конфигурации PostgreSQL</vt:lpstr>
      <vt:lpstr>Оптимизация конфигурации PostgreSQL</vt:lpstr>
      <vt:lpstr>Оптимизация конфигурации PostgreSQL</vt:lpstr>
      <vt:lpstr>Результаты</vt:lpstr>
      <vt:lpstr>Оптимизация Структуры БД и запросов</vt:lpstr>
      <vt:lpstr>Оптимизация Структуры БД и запросов</vt:lpstr>
      <vt:lpstr>Оптимизация Структуры БД и запросов</vt:lpstr>
      <vt:lpstr>Результаты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производительности, структуры данных и запросов на основе демонстрационной базы данных авиаперевозок по России</dc:title>
  <dc:creator>К.Ю. Тюленева</dc:creator>
  <cp:lastModifiedBy>К.Ю. Тюленева</cp:lastModifiedBy>
  <cp:revision>20</cp:revision>
  <dcterms:created xsi:type="dcterms:W3CDTF">2024-08-18T13:01:18Z</dcterms:created>
  <dcterms:modified xsi:type="dcterms:W3CDTF">2024-08-19T19:07:22Z</dcterms:modified>
</cp:coreProperties>
</file>