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2" r:id="rId7"/>
    <p:sldId id="261" r:id="rId8"/>
    <p:sldId id="263" r:id="rId9"/>
    <p:sldId id="264" r:id="rId10"/>
    <p:sldId id="265" r:id="rId11"/>
    <p:sldId id="266" r:id="rId12"/>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9"/>
  </p:normalViewPr>
  <p:slideViewPr>
    <p:cSldViewPr snapToGrid="0">
      <p:cViewPr varScale="1">
        <p:scale>
          <a:sx n="105" d="100"/>
          <a:sy n="105" d="100"/>
        </p:scale>
        <p:origin x="84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9/5/24</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367348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9/5/24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94153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9/5/24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94952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9/5/24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07381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9/5/24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62390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9/5/24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36829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9/5/24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89954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9/5/24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12687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9/5/24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56057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9/5/24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11704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9/5/24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24983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9/5/24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376811962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image" Target="../media/image10.emf"/></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1" name="Picture 10">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3" name="Rectangle 1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7" name="Rectangle 16">
            <a:extLst>
              <a:ext uri="{FF2B5EF4-FFF2-40B4-BE49-F238E27FC236}">
                <a16:creationId xmlns:a16="http://schemas.microsoft.com/office/drawing/2014/main" id="{A905C581-3E86-4ADD-9EDD-5FA87B461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6"/>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6" name="Picture 2">
            <a:extLst>
              <a:ext uri="{FF2B5EF4-FFF2-40B4-BE49-F238E27FC236}">
                <a16:creationId xmlns:a16="http://schemas.microsoft.com/office/drawing/2014/main" id="{EC8D9CF9-F85F-733D-3CA0-6A1B27163B8B}"/>
              </a:ext>
            </a:extLst>
          </p:cNvPr>
          <p:cNvPicPr>
            <a:picLocks noChangeAspect="1"/>
          </p:cNvPicPr>
          <p:nvPr/>
        </p:nvPicPr>
        <p:blipFill rotWithShape="1">
          <a:blip r:embed="rId3">
            <a:alphaModFix amt="60000"/>
          </a:blip>
          <a:srcRect t="31608" r="-1" b="-1"/>
          <a:stretch/>
        </p:blipFill>
        <p:spPr>
          <a:xfrm>
            <a:off x="20" y="-96523"/>
            <a:ext cx="12188932" cy="6856614"/>
          </a:xfrm>
          <a:prstGeom prst="rect">
            <a:avLst/>
          </a:prstGeom>
        </p:spPr>
      </p:pic>
      <p:grpSp>
        <p:nvGrpSpPr>
          <p:cNvPr id="19" name="Group 18">
            <a:extLst>
              <a:ext uri="{FF2B5EF4-FFF2-40B4-BE49-F238E27FC236}">
                <a16:creationId xmlns:a16="http://schemas.microsoft.com/office/drawing/2014/main" id="{A4672714-67D2-40D0-B961-A7438FE9C9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20" name="Picture 19">
              <a:extLst>
                <a:ext uri="{FF2B5EF4-FFF2-40B4-BE49-F238E27FC236}">
                  <a16:creationId xmlns:a16="http://schemas.microsoft.com/office/drawing/2014/main" id="{A5A1C471-1402-4BD1-8617-F5D9B7EB198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alphaModFix amt="2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57" name="Picture 20">
              <a:extLst>
                <a:ext uri="{FF2B5EF4-FFF2-40B4-BE49-F238E27FC236}">
                  <a16:creationId xmlns:a16="http://schemas.microsoft.com/office/drawing/2014/main" id="{6CCA9701-8B9C-4D7A-AE5B-DD505C96800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alphaModFix amt="10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7F99D10D-6F2B-7A53-B2F5-2F24400F0A44}"/>
              </a:ext>
            </a:extLst>
          </p:cNvPr>
          <p:cNvSpPr>
            <a:spLocks noGrp="1"/>
          </p:cNvSpPr>
          <p:nvPr>
            <p:ph type="ctrTitle"/>
          </p:nvPr>
        </p:nvSpPr>
        <p:spPr>
          <a:xfrm>
            <a:off x="1207166" y="477334"/>
            <a:ext cx="9774619" cy="2474333"/>
          </a:xfrm>
        </p:spPr>
        <p:txBody>
          <a:bodyPr vert="horz" lIns="91440" tIns="45720" rIns="91440" bIns="45720" rtlCol="0" anchor="b">
            <a:normAutofit/>
          </a:bodyPr>
          <a:lstStyle/>
          <a:p>
            <a:r>
              <a:rPr lang="en-US" b="1" dirty="0">
                <a:solidFill>
                  <a:srgbClr val="FFFFFF"/>
                </a:solidFill>
              </a:rPr>
              <a:t>Econometrics Project 2:</a:t>
            </a:r>
            <a:br>
              <a:rPr lang="en-US" dirty="0">
                <a:solidFill>
                  <a:srgbClr val="FFFFFF"/>
                </a:solidFill>
              </a:rPr>
            </a:br>
            <a:r>
              <a:rPr lang="en-US" sz="3200" dirty="0">
                <a:solidFill>
                  <a:srgbClr val="FFFFFF"/>
                </a:solidFill>
              </a:rPr>
              <a:t>Estimating the production function using panel data techniques</a:t>
            </a:r>
          </a:p>
        </p:txBody>
      </p:sp>
      <p:sp>
        <p:nvSpPr>
          <p:cNvPr id="4" name="TextBox 3">
            <a:extLst>
              <a:ext uri="{FF2B5EF4-FFF2-40B4-BE49-F238E27FC236}">
                <a16:creationId xmlns:a16="http://schemas.microsoft.com/office/drawing/2014/main" id="{1DAD0457-E174-609C-BF38-AF3B7B05E502}"/>
              </a:ext>
            </a:extLst>
          </p:cNvPr>
          <p:cNvSpPr txBox="1"/>
          <p:nvPr/>
        </p:nvSpPr>
        <p:spPr>
          <a:xfrm>
            <a:off x="1219202" y="3429000"/>
            <a:ext cx="9954076" cy="2514600"/>
          </a:xfrm>
          <a:prstGeom prst="rect">
            <a:avLst/>
          </a:prstGeom>
        </p:spPr>
        <p:txBody>
          <a:bodyPr vert="horz" lIns="91440" tIns="45720" rIns="91440" bIns="45720" rtlCol="0" anchor="ctr">
            <a:normAutofit/>
          </a:bodyPr>
          <a:lstStyle/>
          <a:p>
            <a:pPr indent="-228600" algn="ctr">
              <a:lnSpc>
                <a:spcPct val="110000"/>
              </a:lnSpc>
              <a:spcAft>
                <a:spcPts val="600"/>
              </a:spcAft>
              <a:buClr>
                <a:schemeClr val="accent1"/>
              </a:buClr>
              <a:buFont typeface="Arial" panose="020B0604020202020204" pitchFamily="34" charset="0"/>
              <a:buChar char="•"/>
            </a:pPr>
            <a:r>
              <a:rPr lang="en-US" dirty="0">
                <a:solidFill>
                  <a:srgbClr val="FFFFFF"/>
                </a:solidFill>
              </a:rPr>
              <a:t>Tulga Kagan Temel – 3168178</a:t>
            </a:r>
          </a:p>
          <a:p>
            <a:pPr indent="-228600" algn="ctr">
              <a:lnSpc>
                <a:spcPct val="110000"/>
              </a:lnSpc>
              <a:spcAft>
                <a:spcPts val="600"/>
              </a:spcAft>
              <a:buClr>
                <a:schemeClr val="accent1"/>
              </a:buClr>
              <a:buFont typeface="Arial" panose="020B0604020202020204" pitchFamily="34" charset="0"/>
              <a:buChar char="•"/>
            </a:pPr>
            <a:r>
              <a:rPr lang="en-US" dirty="0" err="1">
                <a:solidFill>
                  <a:srgbClr val="FFFFFF"/>
                </a:solidFill>
              </a:rPr>
              <a:t>Eren</a:t>
            </a:r>
            <a:r>
              <a:rPr lang="en-US" dirty="0">
                <a:solidFill>
                  <a:srgbClr val="FFFFFF"/>
                </a:solidFill>
              </a:rPr>
              <a:t> </a:t>
            </a:r>
            <a:r>
              <a:rPr lang="en-US" dirty="0" err="1">
                <a:solidFill>
                  <a:srgbClr val="FFFFFF"/>
                </a:solidFill>
              </a:rPr>
              <a:t>Batuhan</a:t>
            </a:r>
            <a:r>
              <a:rPr lang="en-US" dirty="0">
                <a:solidFill>
                  <a:srgbClr val="FFFFFF"/>
                </a:solidFill>
              </a:rPr>
              <a:t> Es – 3153944</a:t>
            </a:r>
          </a:p>
          <a:p>
            <a:pPr indent="-228600" algn="ctr">
              <a:lnSpc>
                <a:spcPct val="110000"/>
              </a:lnSpc>
              <a:spcAft>
                <a:spcPts val="600"/>
              </a:spcAft>
              <a:buClr>
                <a:schemeClr val="accent1"/>
              </a:buClr>
              <a:buFont typeface="Arial" panose="020B0604020202020204" pitchFamily="34" charset="0"/>
              <a:buChar char="•"/>
            </a:pPr>
            <a:r>
              <a:rPr lang="en-US" dirty="0" err="1">
                <a:solidFill>
                  <a:srgbClr val="FFFFFF"/>
                </a:solidFill>
              </a:rPr>
              <a:t>Doruk</a:t>
            </a:r>
            <a:r>
              <a:rPr lang="en-US" dirty="0">
                <a:solidFill>
                  <a:srgbClr val="FFFFFF"/>
                </a:solidFill>
              </a:rPr>
              <a:t> </a:t>
            </a:r>
            <a:r>
              <a:rPr lang="en-US" dirty="0" err="1">
                <a:solidFill>
                  <a:srgbClr val="FFFFFF"/>
                </a:solidFill>
              </a:rPr>
              <a:t>Efe</a:t>
            </a:r>
            <a:r>
              <a:rPr lang="en-US" dirty="0">
                <a:solidFill>
                  <a:srgbClr val="FFFFFF"/>
                </a:solidFill>
              </a:rPr>
              <a:t> </a:t>
            </a:r>
            <a:r>
              <a:rPr lang="en-US" dirty="0" err="1">
                <a:solidFill>
                  <a:srgbClr val="FFFFFF"/>
                </a:solidFill>
              </a:rPr>
              <a:t>Kanber</a:t>
            </a:r>
            <a:r>
              <a:rPr lang="en-US" dirty="0">
                <a:solidFill>
                  <a:srgbClr val="FFFFFF"/>
                </a:solidFill>
              </a:rPr>
              <a:t> – 3163051 </a:t>
            </a:r>
          </a:p>
          <a:p>
            <a:pPr indent="-228600" algn="ctr">
              <a:lnSpc>
                <a:spcPct val="110000"/>
              </a:lnSpc>
              <a:spcAft>
                <a:spcPts val="600"/>
              </a:spcAft>
              <a:buClr>
                <a:schemeClr val="accent1"/>
              </a:buClr>
              <a:buFont typeface="Arial" panose="020B0604020202020204" pitchFamily="34" charset="0"/>
              <a:buChar char="•"/>
            </a:pPr>
            <a:endParaRPr lang="en-US" dirty="0">
              <a:solidFill>
                <a:srgbClr val="FFFFFF"/>
              </a:solidFill>
            </a:endParaRPr>
          </a:p>
        </p:txBody>
      </p:sp>
    </p:spTree>
    <p:extLst>
      <p:ext uri="{BB962C8B-B14F-4D97-AF65-F5344CB8AC3E}">
        <p14:creationId xmlns:p14="http://schemas.microsoft.com/office/powerpoint/2010/main" val="2740702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F39EB-84C4-3005-E59A-D4C941849FCD}"/>
              </a:ext>
            </a:extLst>
          </p:cNvPr>
          <p:cNvSpPr>
            <a:spLocks noGrp="1"/>
          </p:cNvSpPr>
          <p:nvPr>
            <p:ph type="title"/>
          </p:nvPr>
        </p:nvSpPr>
        <p:spPr/>
        <p:txBody>
          <a:bodyPr/>
          <a:lstStyle/>
          <a:p>
            <a:r>
              <a:rPr lang="en-TR" dirty="0"/>
              <a:t>Conclusion</a:t>
            </a:r>
          </a:p>
        </p:txBody>
      </p:sp>
      <p:sp>
        <p:nvSpPr>
          <p:cNvPr id="3" name="Content Placeholder 2">
            <a:extLst>
              <a:ext uri="{FF2B5EF4-FFF2-40B4-BE49-F238E27FC236}">
                <a16:creationId xmlns:a16="http://schemas.microsoft.com/office/drawing/2014/main" id="{81872720-E232-842B-9ABD-E29283A46343}"/>
              </a:ext>
            </a:extLst>
          </p:cNvPr>
          <p:cNvSpPr>
            <a:spLocks noGrp="1"/>
          </p:cNvSpPr>
          <p:nvPr>
            <p:ph idx="1"/>
          </p:nvPr>
        </p:nvSpPr>
        <p:spPr/>
        <p:txBody>
          <a:bodyPr>
            <a:normAutofit fontScale="62500" lnSpcReduction="20000"/>
          </a:bodyPr>
          <a:lstStyle/>
          <a:p>
            <a:pPr algn="l">
              <a:buFont typeface="Arial" panose="020B0604020202020204" pitchFamily="34" charset="0"/>
              <a:buChar char="•"/>
            </a:pPr>
            <a:r>
              <a:rPr lang="en-US" sz="3400" b="0" i="0" u="none" strike="noStrike" dirty="0">
                <a:solidFill>
                  <a:srgbClr val="374151"/>
                </a:solidFill>
                <a:effectLst/>
                <a:latin typeface="Söhne"/>
              </a:rPr>
              <a:t>In conclusion, the findings suggest that both labor and capital inputs positively contribute to the production of output in the analyzed firms.</a:t>
            </a:r>
          </a:p>
          <a:p>
            <a:pPr algn="l">
              <a:buFont typeface="Arial" panose="020B0604020202020204" pitchFamily="34" charset="0"/>
              <a:buChar char="•"/>
            </a:pPr>
            <a:r>
              <a:rPr lang="en-US" sz="3400" b="0" i="0" u="none" strike="noStrike" dirty="0">
                <a:solidFill>
                  <a:srgbClr val="374151"/>
                </a:solidFill>
                <a:effectLst/>
                <a:latin typeface="Söhne"/>
              </a:rPr>
              <a:t>The random effects model is recommended as it considers unobserved individual-specific effects and provides more efficient and consistent estimates.</a:t>
            </a:r>
          </a:p>
          <a:p>
            <a:pPr algn="l">
              <a:buFont typeface="Arial" panose="020B0604020202020204" pitchFamily="34" charset="0"/>
              <a:buChar char="•"/>
            </a:pPr>
            <a:r>
              <a:rPr lang="en-US" sz="3400" b="0" i="0" u="none" strike="noStrike" dirty="0">
                <a:solidFill>
                  <a:srgbClr val="374151"/>
                </a:solidFill>
                <a:effectLst/>
                <a:latin typeface="Söhne"/>
              </a:rPr>
              <a:t>The absence of heteroscedasticity and serial correlation in the model enhances the reliability of the results.</a:t>
            </a:r>
          </a:p>
          <a:p>
            <a:pPr algn="l">
              <a:buFont typeface="Arial" panose="020B0604020202020204" pitchFamily="34" charset="0"/>
              <a:buChar char="•"/>
            </a:pPr>
            <a:r>
              <a:rPr lang="en-US" sz="3400" b="0" i="0" u="none" strike="noStrike" dirty="0">
                <a:solidFill>
                  <a:srgbClr val="374151"/>
                </a:solidFill>
                <a:effectLst/>
                <a:latin typeface="Söhne"/>
              </a:rPr>
              <a:t>These findings have implications for understanding the factors driving firm-level production and can inform decision-making processes in areas such as resource allocation and efficiency improvement.</a:t>
            </a:r>
          </a:p>
          <a:p>
            <a:pPr algn="l">
              <a:buFont typeface="Arial" panose="020B0604020202020204" pitchFamily="34" charset="0"/>
              <a:buChar char="•"/>
            </a:pPr>
            <a:r>
              <a:rPr lang="en-US" sz="3400" b="0" i="0" u="none" strike="noStrike" dirty="0">
                <a:solidFill>
                  <a:srgbClr val="374151"/>
                </a:solidFill>
                <a:effectLst/>
                <a:latin typeface="Söhne"/>
              </a:rPr>
              <a:t>Further research could explore additional variables or alternative econometric models to gain deeper insights into the production process and uncover potential sources of productivity growth.</a:t>
            </a:r>
          </a:p>
          <a:p>
            <a:endParaRPr lang="en-TR" dirty="0"/>
          </a:p>
        </p:txBody>
      </p:sp>
    </p:spTree>
    <p:extLst>
      <p:ext uri="{BB962C8B-B14F-4D97-AF65-F5344CB8AC3E}">
        <p14:creationId xmlns:p14="http://schemas.microsoft.com/office/powerpoint/2010/main" val="3787252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263BF-18A6-B63E-666D-1613BEA47CAD}"/>
              </a:ext>
            </a:extLst>
          </p:cNvPr>
          <p:cNvSpPr>
            <a:spLocks noGrp="1"/>
          </p:cNvSpPr>
          <p:nvPr>
            <p:ph type="title"/>
          </p:nvPr>
        </p:nvSpPr>
        <p:spPr>
          <a:xfrm>
            <a:off x="4082427" y="602826"/>
            <a:ext cx="10895106" cy="5273040"/>
          </a:xfrm>
        </p:spPr>
        <p:txBody>
          <a:bodyPr/>
          <a:lstStyle/>
          <a:p>
            <a:r>
              <a:rPr lang="en-TR" dirty="0"/>
              <a:t>Thank you!</a:t>
            </a:r>
          </a:p>
        </p:txBody>
      </p:sp>
    </p:spTree>
    <p:extLst>
      <p:ext uri="{BB962C8B-B14F-4D97-AF65-F5344CB8AC3E}">
        <p14:creationId xmlns:p14="http://schemas.microsoft.com/office/powerpoint/2010/main" val="3517340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7" name="Rectangle 16">
            <a:extLst>
              <a:ext uri="{FF2B5EF4-FFF2-40B4-BE49-F238E27FC236}">
                <a16:creationId xmlns:a16="http://schemas.microsoft.com/office/drawing/2014/main" id="{A56932E6-5BA9-4C85-82EA-A307011BB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62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471AD333-479F-CFB5-3D82-4E8C1A549795}"/>
              </a:ext>
            </a:extLst>
          </p:cNvPr>
          <p:cNvSpPr>
            <a:spLocks noGrp="1"/>
          </p:cNvSpPr>
          <p:nvPr>
            <p:ph type="title"/>
          </p:nvPr>
        </p:nvSpPr>
        <p:spPr>
          <a:xfrm>
            <a:off x="838200" y="381038"/>
            <a:ext cx="10003218" cy="1600124"/>
          </a:xfrm>
        </p:spPr>
        <p:txBody>
          <a:bodyPr>
            <a:normAutofit/>
          </a:bodyPr>
          <a:lstStyle/>
          <a:p>
            <a:r>
              <a:rPr lang="en-US" b="0" i="0" u="none" strike="noStrike" dirty="0">
                <a:solidFill>
                  <a:srgbClr val="FFFFFF"/>
                </a:solidFill>
                <a:effectLst/>
                <a:latin typeface="Söhne"/>
              </a:rPr>
              <a:t>Dataset Overview</a:t>
            </a:r>
            <a:endParaRPr lang="en-TR" dirty="0">
              <a:solidFill>
                <a:srgbClr val="FFFFFF"/>
              </a:solidFill>
            </a:endParaRPr>
          </a:p>
        </p:txBody>
      </p:sp>
      <p:pic>
        <p:nvPicPr>
          <p:cNvPr id="5" name="Content Placeholder 4">
            <a:extLst>
              <a:ext uri="{FF2B5EF4-FFF2-40B4-BE49-F238E27FC236}">
                <a16:creationId xmlns:a16="http://schemas.microsoft.com/office/drawing/2014/main" id="{80F9B92C-45BC-3358-640B-2615F65D2D95}"/>
              </a:ext>
            </a:extLst>
          </p:cNvPr>
          <p:cNvPicPr>
            <a:picLocks noGrp="1" noChangeAspect="1"/>
          </p:cNvPicPr>
          <p:nvPr>
            <p:ph idx="1"/>
          </p:nvPr>
        </p:nvPicPr>
        <p:blipFill>
          <a:blip r:embed="rId2"/>
          <a:stretch>
            <a:fillRect/>
          </a:stretch>
        </p:blipFill>
        <p:spPr>
          <a:xfrm>
            <a:off x="5539895" y="490613"/>
            <a:ext cx="6614195" cy="1267043"/>
          </a:xfrm>
        </p:spPr>
      </p:pic>
      <p:sp>
        <p:nvSpPr>
          <p:cNvPr id="7" name="TextBox 6">
            <a:extLst>
              <a:ext uri="{FF2B5EF4-FFF2-40B4-BE49-F238E27FC236}">
                <a16:creationId xmlns:a16="http://schemas.microsoft.com/office/drawing/2014/main" id="{5F6DF3DD-D17D-52D1-0E3C-615EA1A28EFC}"/>
              </a:ext>
            </a:extLst>
          </p:cNvPr>
          <p:cNvSpPr txBox="1"/>
          <p:nvPr/>
        </p:nvSpPr>
        <p:spPr>
          <a:xfrm>
            <a:off x="838200" y="2743238"/>
            <a:ext cx="9634870" cy="1977721"/>
          </a:xfrm>
          <a:prstGeom prst="rect">
            <a:avLst/>
          </a:prstGeom>
          <a:noFill/>
        </p:spPr>
        <p:txBody>
          <a:bodyPr wrap="square" rtlCol="0">
            <a:spAutoFit/>
          </a:bodyPr>
          <a:lstStyle/>
          <a:p>
            <a:pPr defTabSz="832104">
              <a:spcAft>
                <a:spcPts val="600"/>
              </a:spcAft>
            </a:pPr>
            <a:r>
              <a:rPr lang="en-US" sz="1638" kern="1200" dirty="0">
                <a:solidFill>
                  <a:srgbClr val="374151"/>
                </a:solidFill>
                <a:latin typeface="Söhne"/>
                <a:ea typeface="+mn-ea"/>
                <a:cs typeface="+mn-cs"/>
              </a:rPr>
              <a:t>Variables:</a:t>
            </a:r>
          </a:p>
          <a:p>
            <a:pPr defTabSz="832104">
              <a:spcAft>
                <a:spcPts val="600"/>
              </a:spcAft>
              <a:buFont typeface="Arial" panose="020B0604020202020204" pitchFamily="34" charset="0"/>
              <a:buChar char="•"/>
            </a:pPr>
            <a:r>
              <a:rPr lang="en-US" sz="1638" kern="1200" dirty="0">
                <a:solidFill>
                  <a:srgbClr val="374151"/>
                </a:solidFill>
                <a:latin typeface="Söhne"/>
                <a:ea typeface="+mn-ea"/>
                <a:cs typeface="+mn-cs"/>
              </a:rPr>
              <a:t>Individual identifier (</a:t>
            </a:r>
            <a:r>
              <a:rPr lang="en-US" sz="1638" kern="1200" dirty="0" err="1">
                <a:solidFill>
                  <a:srgbClr val="374151"/>
                </a:solidFill>
                <a:latin typeface="Söhne"/>
                <a:ea typeface="+mn-ea"/>
                <a:cs typeface="+mn-cs"/>
              </a:rPr>
              <a:t>ivar</a:t>
            </a:r>
            <a:r>
              <a:rPr lang="en-US" sz="1638" kern="1200" dirty="0">
                <a:solidFill>
                  <a:srgbClr val="374151"/>
                </a:solidFill>
                <a:latin typeface="Söhne"/>
                <a:ea typeface="+mn-ea"/>
                <a:cs typeface="+mn-cs"/>
              </a:rPr>
              <a:t>): </a:t>
            </a:r>
            <a:r>
              <a:rPr lang="en-US" sz="1600" b="0" i="0" u="none" strike="noStrike" dirty="0">
                <a:solidFill>
                  <a:srgbClr val="374151"/>
                </a:solidFill>
                <a:effectLst/>
                <a:latin typeface="Söhne"/>
              </a:rPr>
              <a:t>This variable identifies each unique firm in the dataset.</a:t>
            </a:r>
            <a:endParaRPr lang="en-US" sz="1638" kern="1200" dirty="0">
              <a:solidFill>
                <a:srgbClr val="374151"/>
              </a:solidFill>
              <a:latin typeface="Söhne"/>
              <a:ea typeface="+mn-ea"/>
              <a:cs typeface="+mn-cs"/>
            </a:endParaRPr>
          </a:p>
          <a:p>
            <a:pPr defTabSz="832104">
              <a:spcAft>
                <a:spcPts val="600"/>
              </a:spcAft>
              <a:buFont typeface="Arial" panose="020B0604020202020204" pitchFamily="34" charset="0"/>
              <a:buChar char="•"/>
            </a:pPr>
            <a:r>
              <a:rPr lang="en-US" sz="1638" kern="1200" dirty="0">
                <a:solidFill>
                  <a:srgbClr val="374151"/>
                </a:solidFill>
                <a:latin typeface="Söhne"/>
                <a:ea typeface="+mn-ea"/>
                <a:cs typeface="+mn-cs"/>
              </a:rPr>
              <a:t>Time identifier (</a:t>
            </a:r>
            <a:r>
              <a:rPr lang="en-US" sz="1638" kern="1200" dirty="0" err="1">
                <a:solidFill>
                  <a:srgbClr val="374151"/>
                </a:solidFill>
                <a:latin typeface="Söhne"/>
                <a:ea typeface="+mn-ea"/>
                <a:cs typeface="+mn-cs"/>
              </a:rPr>
              <a:t>tvar</a:t>
            </a:r>
            <a:r>
              <a:rPr lang="en-US" sz="1638" kern="1200" dirty="0">
                <a:solidFill>
                  <a:srgbClr val="374151"/>
                </a:solidFill>
                <a:latin typeface="Söhne"/>
                <a:ea typeface="+mn-ea"/>
                <a:cs typeface="+mn-cs"/>
              </a:rPr>
              <a:t>): </a:t>
            </a:r>
            <a:r>
              <a:rPr lang="en-US" sz="1600" b="0" i="0" u="none" strike="noStrike" dirty="0">
                <a:solidFill>
                  <a:srgbClr val="374151"/>
                </a:solidFill>
                <a:effectLst/>
                <a:latin typeface="Söhne"/>
              </a:rPr>
              <a:t>This variable represents different time periods for which data is collected.</a:t>
            </a:r>
            <a:endParaRPr lang="en-US" sz="1638" kern="1200" dirty="0">
              <a:solidFill>
                <a:srgbClr val="374151"/>
              </a:solidFill>
              <a:latin typeface="Söhne"/>
              <a:ea typeface="+mn-ea"/>
              <a:cs typeface="+mn-cs"/>
            </a:endParaRPr>
          </a:p>
          <a:p>
            <a:pPr defTabSz="832104">
              <a:spcAft>
                <a:spcPts val="600"/>
              </a:spcAft>
              <a:buFont typeface="Arial" panose="020B0604020202020204" pitchFamily="34" charset="0"/>
              <a:buChar char="•"/>
            </a:pPr>
            <a:r>
              <a:rPr lang="en-US" sz="1638" kern="1200" dirty="0">
                <a:solidFill>
                  <a:srgbClr val="374151"/>
                </a:solidFill>
                <a:latin typeface="Söhne"/>
                <a:ea typeface="+mn-ea"/>
                <a:cs typeface="+mn-cs"/>
              </a:rPr>
              <a:t>Explanatory </a:t>
            </a:r>
            <a:r>
              <a:rPr lang="en-US" sz="1600" dirty="0">
                <a:solidFill>
                  <a:srgbClr val="374151"/>
                </a:solidFill>
                <a:latin typeface="Söhne"/>
              </a:rPr>
              <a:t>variable: ln(labor) (l): It is the natural logarithm of the labor input for each firm and time period.</a:t>
            </a:r>
          </a:p>
          <a:p>
            <a:pPr defTabSz="832104">
              <a:spcAft>
                <a:spcPts val="600"/>
              </a:spcAft>
              <a:buFont typeface="Arial" panose="020B0604020202020204" pitchFamily="34" charset="0"/>
              <a:buChar char="•"/>
            </a:pPr>
            <a:r>
              <a:rPr lang="en-US" sz="1600" dirty="0">
                <a:solidFill>
                  <a:srgbClr val="374151"/>
                </a:solidFill>
                <a:latin typeface="Söhne"/>
              </a:rPr>
              <a:t>Explanatory variable: ln(capital) (k): It is the natural logarithm of the capital input for each firm and time period.</a:t>
            </a:r>
          </a:p>
          <a:p>
            <a:pPr defTabSz="832104">
              <a:spcAft>
                <a:spcPts val="600"/>
              </a:spcAft>
              <a:buFont typeface="Arial" panose="020B0604020202020204" pitchFamily="34" charset="0"/>
              <a:buChar char="•"/>
            </a:pPr>
            <a:r>
              <a:rPr lang="en-US" sz="1600" dirty="0">
                <a:solidFill>
                  <a:srgbClr val="374151"/>
                </a:solidFill>
                <a:latin typeface="Söhne"/>
              </a:rPr>
              <a:t>Dependent variable: ln(output) (y): It is the natural logarithm of the output for each firm and time period.</a:t>
            </a:r>
          </a:p>
        </p:txBody>
      </p:sp>
      <p:sp>
        <p:nvSpPr>
          <p:cNvPr id="8" name="TextBox 7">
            <a:extLst>
              <a:ext uri="{FF2B5EF4-FFF2-40B4-BE49-F238E27FC236}">
                <a16:creationId xmlns:a16="http://schemas.microsoft.com/office/drawing/2014/main" id="{F5FCFD61-8824-ED00-F36E-2D97D93E9A97}"/>
              </a:ext>
            </a:extLst>
          </p:cNvPr>
          <p:cNvSpPr txBox="1"/>
          <p:nvPr/>
        </p:nvSpPr>
        <p:spPr>
          <a:xfrm>
            <a:off x="838200" y="4918611"/>
            <a:ext cx="2371346" cy="1356333"/>
          </a:xfrm>
          <a:prstGeom prst="rect">
            <a:avLst/>
          </a:prstGeom>
          <a:noFill/>
        </p:spPr>
        <p:txBody>
          <a:bodyPr wrap="square" rtlCol="0">
            <a:spAutoFit/>
          </a:bodyPr>
          <a:lstStyle/>
          <a:p>
            <a:pPr defTabSz="832104">
              <a:spcAft>
                <a:spcPts val="600"/>
              </a:spcAft>
            </a:pPr>
            <a:r>
              <a:rPr lang="en-US" sz="1638" kern="1200" dirty="0">
                <a:solidFill>
                  <a:srgbClr val="374151"/>
                </a:solidFill>
                <a:latin typeface="Söhne"/>
                <a:ea typeface="+mn-ea"/>
                <a:cs typeface="+mn-cs"/>
              </a:rPr>
              <a:t>Number of firms: 604</a:t>
            </a:r>
          </a:p>
          <a:p>
            <a:pPr defTabSz="832104">
              <a:spcAft>
                <a:spcPts val="600"/>
              </a:spcAft>
            </a:pPr>
            <a:r>
              <a:rPr lang="en-US" sz="1638" kern="1200" dirty="0">
                <a:solidFill>
                  <a:srgbClr val="374151"/>
                </a:solidFill>
                <a:latin typeface="Söhne"/>
                <a:ea typeface="+mn-ea"/>
                <a:cs typeface="+mn-cs"/>
              </a:rPr>
              <a:t>Time periods: 5</a:t>
            </a:r>
          </a:p>
          <a:p>
            <a:pPr defTabSz="832104">
              <a:spcAft>
                <a:spcPts val="600"/>
              </a:spcAft>
            </a:pPr>
            <a:r>
              <a:rPr lang="en-US" sz="1638" kern="1200" dirty="0">
                <a:solidFill>
                  <a:srgbClr val="374151"/>
                </a:solidFill>
                <a:latin typeface="Söhne"/>
                <a:ea typeface="+mn-ea"/>
                <a:cs typeface="+mn-cs"/>
              </a:rPr>
              <a:t>Total observations: 3020</a:t>
            </a:r>
          </a:p>
          <a:p>
            <a:pPr>
              <a:spcAft>
                <a:spcPts val="600"/>
              </a:spcAft>
            </a:pPr>
            <a:endParaRPr lang="en-TR" dirty="0"/>
          </a:p>
        </p:txBody>
      </p:sp>
    </p:spTree>
    <p:extLst>
      <p:ext uri="{BB962C8B-B14F-4D97-AF65-F5344CB8AC3E}">
        <p14:creationId xmlns:p14="http://schemas.microsoft.com/office/powerpoint/2010/main" val="453873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3">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3" name="Rectangle 15">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C5603E8A-7B57-1482-67A2-C931C8A57AD5}"/>
              </a:ext>
            </a:extLst>
          </p:cNvPr>
          <p:cNvSpPr>
            <a:spLocks noGrp="1"/>
          </p:cNvSpPr>
          <p:nvPr>
            <p:ph type="title"/>
          </p:nvPr>
        </p:nvSpPr>
        <p:spPr>
          <a:xfrm>
            <a:off x="838200" y="380999"/>
            <a:ext cx="5181600" cy="2853673"/>
          </a:xfrm>
        </p:spPr>
        <p:txBody>
          <a:bodyPr>
            <a:normAutofit/>
          </a:bodyPr>
          <a:lstStyle/>
          <a:p>
            <a:r>
              <a:rPr lang="en-TR" dirty="0"/>
              <a:t>Data Exploration</a:t>
            </a:r>
          </a:p>
        </p:txBody>
      </p:sp>
      <p:grpSp>
        <p:nvGrpSpPr>
          <p:cNvPr id="24" name="Group 17">
            <a:extLst>
              <a:ext uri="{FF2B5EF4-FFF2-40B4-BE49-F238E27FC236}">
                <a16:creationId xmlns:a16="http://schemas.microsoft.com/office/drawing/2014/main" id="{EDCC00CD-3246-4DDB-9A4A-491785AA1B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67025" y="76200"/>
            <a:ext cx="3997615" cy="6816079"/>
            <a:chOff x="8059620" y="41922"/>
            <a:chExt cx="3997615" cy="6816077"/>
          </a:xfrm>
        </p:grpSpPr>
        <p:pic>
          <p:nvPicPr>
            <p:cNvPr id="19" name="Picture 18">
              <a:extLst>
                <a:ext uri="{FF2B5EF4-FFF2-40B4-BE49-F238E27FC236}">
                  <a16:creationId xmlns:a16="http://schemas.microsoft.com/office/drawing/2014/main" id="{8F01F045-7527-462C-AF66-3638F6AED1D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20" name="Picture 19">
              <a:extLst>
                <a:ext uri="{FF2B5EF4-FFF2-40B4-BE49-F238E27FC236}">
                  <a16:creationId xmlns:a16="http://schemas.microsoft.com/office/drawing/2014/main" id="{8F5BF42E-6639-46A8-92BD-A8B0FEA0C5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3" name="Content Placeholder 2">
            <a:extLst>
              <a:ext uri="{FF2B5EF4-FFF2-40B4-BE49-F238E27FC236}">
                <a16:creationId xmlns:a16="http://schemas.microsoft.com/office/drawing/2014/main" id="{27E70B2D-C36E-8157-A457-8F872C5DE57D}"/>
              </a:ext>
            </a:extLst>
          </p:cNvPr>
          <p:cNvSpPr>
            <a:spLocks noGrp="1"/>
          </p:cNvSpPr>
          <p:nvPr>
            <p:ph idx="1"/>
          </p:nvPr>
        </p:nvSpPr>
        <p:spPr>
          <a:xfrm>
            <a:off x="6248400" y="380999"/>
            <a:ext cx="5181600" cy="2699805"/>
          </a:xfrm>
        </p:spPr>
        <p:txBody>
          <a:bodyPr anchor="ctr">
            <a:normAutofit/>
          </a:bodyPr>
          <a:lstStyle/>
          <a:p>
            <a:r>
              <a:rPr lang="en-TR" sz="1800" dirty="0"/>
              <a:t>After checking if there are missing values(na) in the dataset, we visualize the cariables to get an understanding of their distributions:</a:t>
            </a:r>
          </a:p>
          <a:p>
            <a:r>
              <a:rPr lang="en-US" sz="1800" dirty="0"/>
              <a:t>The histogram of ln(output) suggests that the variable is approximately normally distributed. The density plots of ln(labor)and ln(capital) show a unimodal distribution, indicating the presence of a central tendency.</a:t>
            </a:r>
            <a:endParaRPr lang="en-TR" sz="1800" dirty="0"/>
          </a:p>
        </p:txBody>
      </p:sp>
      <p:pic>
        <p:nvPicPr>
          <p:cNvPr id="7" name="Picture 6">
            <a:extLst>
              <a:ext uri="{FF2B5EF4-FFF2-40B4-BE49-F238E27FC236}">
                <a16:creationId xmlns:a16="http://schemas.microsoft.com/office/drawing/2014/main" id="{85D3DE4D-D92C-6A71-E046-86462ACDC0D0}"/>
              </a:ext>
            </a:extLst>
          </p:cNvPr>
          <p:cNvPicPr>
            <a:picLocks noChangeAspect="1"/>
          </p:cNvPicPr>
          <p:nvPr/>
        </p:nvPicPr>
        <p:blipFill>
          <a:blip r:embed="rId3"/>
          <a:stretch>
            <a:fillRect/>
          </a:stretch>
        </p:blipFill>
        <p:spPr>
          <a:xfrm>
            <a:off x="838200" y="3114234"/>
            <a:ext cx="2697968" cy="3143505"/>
          </a:xfrm>
          <a:prstGeom prst="rect">
            <a:avLst/>
          </a:prstGeom>
        </p:spPr>
      </p:pic>
      <p:pic>
        <p:nvPicPr>
          <p:cNvPr id="9" name="Picture 8">
            <a:extLst>
              <a:ext uri="{FF2B5EF4-FFF2-40B4-BE49-F238E27FC236}">
                <a16:creationId xmlns:a16="http://schemas.microsoft.com/office/drawing/2014/main" id="{C42CA6F7-518D-7FBD-A946-EC9BACD71438}"/>
              </a:ext>
            </a:extLst>
          </p:cNvPr>
          <p:cNvPicPr>
            <a:picLocks noChangeAspect="1"/>
          </p:cNvPicPr>
          <p:nvPr/>
        </p:nvPicPr>
        <p:blipFill>
          <a:blip r:embed="rId4"/>
          <a:stretch>
            <a:fillRect/>
          </a:stretch>
        </p:blipFill>
        <p:spPr>
          <a:xfrm>
            <a:off x="4528681" y="3120962"/>
            <a:ext cx="2697968" cy="3143505"/>
          </a:xfrm>
          <a:prstGeom prst="rect">
            <a:avLst/>
          </a:prstGeom>
        </p:spPr>
      </p:pic>
      <p:pic>
        <p:nvPicPr>
          <p:cNvPr id="5" name="Picture 4">
            <a:extLst>
              <a:ext uri="{FF2B5EF4-FFF2-40B4-BE49-F238E27FC236}">
                <a16:creationId xmlns:a16="http://schemas.microsoft.com/office/drawing/2014/main" id="{8C0705C7-7BC9-C07D-405D-3353DF878C14}"/>
              </a:ext>
            </a:extLst>
          </p:cNvPr>
          <p:cNvPicPr>
            <a:picLocks noChangeAspect="1"/>
          </p:cNvPicPr>
          <p:nvPr/>
        </p:nvPicPr>
        <p:blipFill>
          <a:blip r:embed="rId5"/>
          <a:stretch>
            <a:fillRect/>
          </a:stretch>
        </p:blipFill>
        <p:spPr>
          <a:xfrm>
            <a:off x="8219162" y="3115083"/>
            <a:ext cx="2699351" cy="3145116"/>
          </a:xfrm>
          <a:prstGeom prst="rect">
            <a:avLst/>
          </a:prstGeom>
        </p:spPr>
      </p:pic>
    </p:spTree>
    <p:extLst>
      <p:ext uri="{BB962C8B-B14F-4D97-AF65-F5344CB8AC3E}">
        <p14:creationId xmlns:p14="http://schemas.microsoft.com/office/powerpoint/2010/main" val="3277017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8" name="Group 17">
            <a:extLst>
              <a:ext uri="{FF2B5EF4-FFF2-40B4-BE49-F238E27FC236}">
                <a16:creationId xmlns:a16="http://schemas.microsoft.com/office/drawing/2014/main" id="{EB40C5D5-6C8D-4E52-A87F-94BF781A08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9" name="Picture 18">
              <a:extLst>
                <a:ext uri="{FF2B5EF4-FFF2-40B4-BE49-F238E27FC236}">
                  <a16:creationId xmlns:a16="http://schemas.microsoft.com/office/drawing/2014/main" id="{07EA4EA2-EDA0-49F7-A434-B320981F2B0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0" name="Picture 19">
              <a:extLst>
                <a:ext uri="{FF2B5EF4-FFF2-40B4-BE49-F238E27FC236}">
                  <a16:creationId xmlns:a16="http://schemas.microsoft.com/office/drawing/2014/main" id="{71E2AE82-EE6A-43E5-BD07-8DAFC2FE37B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9" name="TextBox 8">
            <a:extLst>
              <a:ext uri="{FF2B5EF4-FFF2-40B4-BE49-F238E27FC236}">
                <a16:creationId xmlns:a16="http://schemas.microsoft.com/office/drawing/2014/main" id="{1475866A-E6D4-5CDD-23F7-28DA886B8692}"/>
              </a:ext>
            </a:extLst>
          </p:cNvPr>
          <p:cNvSpPr txBox="1"/>
          <p:nvPr/>
        </p:nvSpPr>
        <p:spPr>
          <a:xfrm>
            <a:off x="838199" y="1143000"/>
            <a:ext cx="4777491" cy="4986088"/>
          </a:xfrm>
          <a:prstGeom prst="rect">
            <a:avLst/>
          </a:prstGeom>
        </p:spPr>
        <p:txBody>
          <a:bodyPr vert="horz" lIns="91440" tIns="45720" rIns="91440" bIns="45720" rtlCol="0" anchor="ctr">
            <a:normAutofit/>
          </a:bodyPr>
          <a:lstStyle/>
          <a:p>
            <a:pPr indent="-228600">
              <a:lnSpc>
                <a:spcPct val="110000"/>
              </a:lnSpc>
              <a:spcAft>
                <a:spcPts val="600"/>
              </a:spcAft>
              <a:buClr>
                <a:schemeClr val="accent1"/>
              </a:buClr>
              <a:buFont typeface="Arial" panose="020B0604020202020204" pitchFamily="34" charset="0"/>
              <a:buChar char="•"/>
            </a:pPr>
            <a:r>
              <a:rPr lang="en-US" dirty="0"/>
              <a:t>The scatter plots of ln(output) with ln(capital) and ln(labor) display positive relationships, which can be further examined through regression analysis.</a:t>
            </a:r>
          </a:p>
        </p:txBody>
      </p:sp>
      <p:pic>
        <p:nvPicPr>
          <p:cNvPr id="5" name="Content Placeholder 4">
            <a:extLst>
              <a:ext uri="{FF2B5EF4-FFF2-40B4-BE49-F238E27FC236}">
                <a16:creationId xmlns:a16="http://schemas.microsoft.com/office/drawing/2014/main" id="{BF9938C4-F6E0-64B4-8A7D-72F2A15FAB3D}"/>
              </a:ext>
            </a:extLst>
          </p:cNvPr>
          <p:cNvPicPr>
            <a:picLocks noGrp="1" noChangeAspect="1"/>
          </p:cNvPicPr>
          <p:nvPr>
            <p:ph idx="1"/>
          </p:nvPr>
        </p:nvPicPr>
        <p:blipFill>
          <a:blip r:embed="rId4"/>
          <a:stretch>
            <a:fillRect/>
          </a:stretch>
        </p:blipFill>
        <p:spPr>
          <a:xfrm>
            <a:off x="5503261" y="1512770"/>
            <a:ext cx="2989725" cy="3483440"/>
          </a:xfrm>
          <a:prstGeom prst="rect">
            <a:avLst/>
          </a:prstGeom>
        </p:spPr>
      </p:pic>
      <p:pic>
        <p:nvPicPr>
          <p:cNvPr id="7" name="Picture 6">
            <a:extLst>
              <a:ext uri="{FF2B5EF4-FFF2-40B4-BE49-F238E27FC236}">
                <a16:creationId xmlns:a16="http://schemas.microsoft.com/office/drawing/2014/main" id="{D8A8F357-66B6-A973-C5E3-3D9C0D59F075}"/>
              </a:ext>
            </a:extLst>
          </p:cNvPr>
          <p:cNvPicPr>
            <a:picLocks noChangeAspect="1"/>
          </p:cNvPicPr>
          <p:nvPr/>
        </p:nvPicPr>
        <p:blipFill>
          <a:blip r:embed="rId5"/>
          <a:stretch>
            <a:fillRect/>
          </a:stretch>
        </p:blipFill>
        <p:spPr>
          <a:xfrm>
            <a:off x="8734909" y="1512770"/>
            <a:ext cx="2989725" cy="3483440"/>
          </a:xfrm>
          <a:prstGeom prst="rect">
            <a:avLst/>
          </a:prstGeom>
        </p:spPr>
      </p:pic>
    </p:spTree>
    <p:extLst>
      <p:ext uri="{BB962C8B-B14F-4D97-AF65-F5344CB8AC3E}">
        <p14:creationId xmlns:p14="http://schemas.microsoft.com/office/powerpoint/2010/main" val="9519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3489A2D2-B3AA-488C-B20E-15DBB97548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94385" y="0"/>
            <a:ext cx="3997615" cy="6816079"/>
            <a:chOff x="8059620" y="41922"/>
            <a:chExt cx="3997615" cy="6816077"/>
          </a:xfrm>
        </p:grpSpPr>
        <p:pic>
          <p:nvPicPr>
            <p:cNvPr id="17" name="Picture 16">
              <a:extLst>
                <a:ext uri="{FF2B5EF4-FFF2-40B4-BE49-F238E27FC236}">
                  <a16:creationId xmlns:a16="http://schemas.microsoft.com/office/drawing/2014/main" id="{7C8EAD1A-FDD8-42C1-BC99-CCB0CC628B0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8" name="Picture 17">
              <a:extLst>
                <a:ext uri="{FF2B5EF4-FFF2-40B4-BE49-F238E27FC236}">
                  <a16:creationId xmlns:a16="http://schemas.microsoft.com/office/drawing/2014/main" id="{E897C8CE-9AE7-4BB3-B76A-13264EA74AC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1DFF64FB-4711-B0A2-31CE-EF2CF9F00FE4}"/>
              </a:ext>
            </a:extLst>
          </p:cNvPr>
          <p:cNvSpPr>
            <a:spLocks noGrp="1"/>
          </p:cNvSpPr>
          <p:nvPr>
            <p:ph type="title"/>
          </p:nvPr>
        </p:nvSpPr>
        <p:spPr>
          <a:xfrm>
            <a:off x="838200" y="461339"/>
            <a:ext cx="10606072" cy="1900861"/>
          </a:xfrm>
        </p:spPr>
        <p:txBody>
          <a:bodyPr vert="horz" lIns="91440" tIns="45720" rIns="91440" bIns="45720" rtlCol="0" anchor="ctr">
            <a:normAutofit/>
          </a:bodyPr>
          <a:lstStyle/>
          <a:p>
            <a:r>
              <a:rPr lang="en-US" i="0" u="none" strike="noStrike" dirty="0">
                <a:effectLst/>
              </a:rPr>
              <a:t>Estimation Results - Fixed Effects Model (FE)</a:t>
            </a:r>
            <a:endParaRPr lang="en-US" dirty="0"/>
          </a:p>
        </p:txBody>
      </p:sp>
      <p:sp>
        <p:nvSpPr>
          <p:cNvPr id="7" name="TextBox 6">
            <a:extLst>
              <a:ext uri="{FF2B5EF4-FFF2-40B4-BE49-F238E27FC236}">
                <a16:creationId xmlns:a16="http://schemas.microsoft.com/office/drawing/2014/main" id="{01A537EA-2D3E-ABCA-FBA7-2D5E8482091D}"/>
              </a:ext>
            </a:extLst>
          </p:cNvPr>
          <p:cNvSpPr txBox="1"/>
          <p:nvPr/>
        </p:nvSpPr>
        <p:spPr>
          <a:xfrm>
            <a:off x="838200" y="2590801"/>
            <a:ext cx="4647901" cy="3594231"/>
          </a:xfrm>
          <a:prstGeom prst="rect">
            <a:avLst/>
          </a:prstGeom>
        </p:spPr>
        <p:txBody>
          <a:bodyPr vert="horz" lIns="91440" tIns="45720" rIns="91440" bIns="45720" rtlCol="0">
            <a:normAutofit fontScale="55000" lnSpcReduction="20000"/>
          </a:bodyPr>
          <a:lstStyle/>
          <a:p>
            <a:pPr indent="-228600">
              <a:spcAft>
                <a:spcPts val="600"/>
              </a:spcAft>
              <a:buClr>
                <a:schemeClr val="accent1"/>
              </a:buClr>
              <a:buFont typeface="Arial" panose="020B0604020202020204" pitchFamily="34" charset="0"/>
              <a:buChar char="•"/>
            </a:pPr>
            <a:r>
              <a:rPr lang="en-US" sz="2200" b="0" i="0" u="none" strike="noStrike" dirty="0">
                <a:effectLst/>
              </a:rPr>
              <a:t>Coefficients:</a:t>
            </a:r>
          </a:p>
          <a:p>
            <a:pPr marL="742950" lvl="1" indent="-228600">
              <a:spcAft>
                <a:spcPts val="600"/>
              </a:spcAft>
              <a:buClr>
                <a:schemeClr val="accent1"/>
              </a:buClr>
              <a:buFont typeface="Arial" panose="020B0604020202020204" pitchFamily="34" charset="0"/>
              <a:buChar char="•"/>
            </a:pPr>
            <a:r>
              <a:rPr lang="en-US" sz="2200" b="0" i="0" u="none" strike="noStrike" dirty="0">
                <a:effectLst/>
              </a:rPr>
              <a:t>ln(labor) (l): The estimated coefficient is 0.350909, with a standard error of 0.033062. The t-value is 10.614, and the p-value is less than 2.2e-16, indicating a statistically significant relationship between ln(labor) and ln(output).</a:t>
            </a:r>
          </a:p>
          <a:p>
            <a:pPr marL="742950" lvl="1" indent="-228600">
              <a:spcAft>
                <a:spcPts val="600"/>
              </a:spcAft>
              <a:buClr>
                <a:schemeClr val="accent1"/>
              </a:buClr>
              <a:buFont typeface="Arial" panose="020B0604020202020204" pitchFamily="34" charset="0"/>
              <a:buChar char="•"/>
            </a:pPr>
            <a:r>
              <a:rPr lang="en-US" sz="2200" b="0" i="0" u="none" strike="noStrike" dirty="0">
                <a:effectLst/>
              </a:rPr>
              <a:t>ln(capital) (k): The estimated coefficient is 0.514212, with a standard error of 0.019695. The t-value is 26.109, and the p-value is less than 2.2e-16, indicating a statistically significant relationship between ln(capital) and ln(output).</a:t>
            </a:r>
          </a:p>
          <a:p>
            <a:pPr marL="742950" lvl="1" indent="-228600">
              <a:spcAft>
                <a:spcPts val="600"/>
              </a:spcAft>
              <a:buClr>
                <a:schemeClr val="accent1"/>
              </a:buClr>
              <a:buFont typeface="Arial" panose="020B0604020202020204" pitchFamily="34" charset="0"/>
              <a:buChar char="•"/>
            </a:pPr>
            <a:endParaRPr lang="en-US" sz="2200" dirty="0"/>
          </a:p>
          <a:p>
            <a:pPr marL="514350" lvl="1">
              <a:spcAft>
                <a:spcPts val="600"/>
              </a:spcAft>
              <a:buClr>
                <a:schemeClr val="accent1"/>
              </a:buClr>
            </a:pPr>
            <a:endParaRPr lang="en-US" sz="2200" b="0" i="0" u="none" strike="noStrike" dirty="0">
              <a:effectLst/>
            </a:endParaRPr>
          </a:p>
          <a:p>
            <a:pPr indent="-228600">
              <a:spcAft>
                <a:spcPts val="600"/>
              </a:spcAft>
              <a:buClr>
                <a:schemeClr val="accent1"/>
              </a:buClr>
              <a:buFont typeface="Arial" panose="020B0604020202020204" pitchFamily="34" charset="0"/>
              <a:buChar char="•"/>
            </a:pPr>
            <a:r>
              <a:rPr lang="en-US" sz="2200" b="0" i="0" u="none" strike="noStrike" dirty="0">
                <a:effectLst/>
              </a:rPr>
              <a:t>Model statistics:</a:t>
            </a:r>
          </a:p>
          <a:p>
            <a:pPr marL="742950" lvl="1" indent="-228600">
              <a:spcAft>
                <a:spcPts val="600"/>
              </a:spcAft>
              <a:buClr>
                <a:schemeClr val="accent1"/>
              </a:buClr>
              <a:buFont typeface="Arial" panose="020B0604020202020204" pitchFamily="34" charset="0"/>
              <a:buChar char="•"/>
            </a:pPr>
            <a:r>
              <a:rPr lang="en-US" sz="2200" b="0" i="0" u="none" strike="noStrike" dirty="0">
                <a:effectLst/>
              </a:rPr>
              <a:t>R-Squared: The fixed effects model explains approximately 24.6% of the variation in ln(output).</a:t>
            </a:r>
          </a:p>
          <a:p>
            <a:pPr marL="742950" lvl="1" indent="-228600">
              <a:spcAft>
                <a:spcPts val="600"/>
              </a:spcAft>
              <a:buClr>
                <a:schemeClr val="accent1"/>
              </a:buClr>
              <a:buFont typeface="Arial" panose="020B0604020202020204" pitchFamily="34" charset="0"/>
              <a:buChar char="•"/>
            </a:pPr>
            <a:r>
              <a:rPr lang="en-US" sz="2200" b="0" i="0" u="none" strike="noStrike" dirty="0">
                <a:effectLst/>
              </a:rPr>
              <a:t>F-statistic: The F-statistic is 393.94 with 2 and 2414 degrees of freedom, and the p-value is less than 2.22e-16, indicating overall model significance.</a:t>
            </a:r>
          </a:p>
          <a:p>
            <a:pPr indent="-228600">
              <a:spcAft>
                <a:spcPts val="600"/>
              </a:spcAft>
              <a:buClr>
                <a:schemeClr val="accent1"/>
              </a:buClr>
              <a:buFont typeface="Arial" panose="020B0604020202020204" pitchFamily="34" charset="0"/>
              <a:buChar char="•"/>
            </a:pPr>
            <a:endParaRPr lang="en-US" sz="1100" dirty="0"/>
          </a:p>
        </p:txBody>
      </p:sp>
      <p:pic>
        <p:nvPicPr>
          <p:cNvPr id="11" name="Content Placeholder 10" descr="A screenshot of a computer&#10;&#10;Description automatically generated with medium confidence">
            <a:extLst>
              <a:ext uri="{FF2B5EF4-FFF2-40B4-BE49-F238E27FC236}">
                <a16:creationId xmlns:a16="http://schemas.microsoft.com/office/drawing/2014/main" id="{FB54F7C0-2172-ED68-B42B-6F8BD7D96515}"/>
              </a:ext>
            </a:extLst>
          </p:cNvPr>
          <p:cNvPicPr>
            <a:picLocks noGrp="1" noChangeAspect="1"/>
          </p:cNvPicPr>
          <p:nvPr>
            <p:ph idx="1"/>
          </p:nvPr>
        </p:nvPicPr>
        <p:blipFill>
          <a:blip r:embed="rId3"/>
          <a:stretch>
            <a:fillRect/>
          </a:stretch>
        </p:blipFill>
        <p:spPr>
          <a:xfrm>
            <a:off x="6584169" y="2304789"/>
            <a:ext cx="4526169" cy="3854070"/>
          </a:xfrm>
        </p:spPr>
      </p:pic>
    </p:spTree>
    <p:extLst>
      <p:ext uri="{BB962C8B-B14F-4D97-AF65-F5344CB8AC3E}">
        <p14:creationId xmlns:p14="http://schemas.microsoft.com/office/powerpoint/2010/main" val="2305357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3489A2D2-B3AA-488C-B20E-15DBB97548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94385" y="0"/>
            <a:ext cx="3997615" cy="6816079"/>
            <a:chOff x="8059620" y="41922"/>
            <a:chExt cx="3997615" cy="6816077"/>
          </a:xfrm>
        </p:grpSpPr>
        <p:pic>
          <p:nvPicPr>
            <p:cNvPr id="17" name="Picture 16">
              <a:extLst>
                <a:ext uri="{FF2B5EF4-FFF2-40B4-BE49-F238E27FC236}">
                  <a16:creationId xmlns:a16="http://schemas.microsoft.com/office/drawing/2014/main" id="{7C8EAD1A-FDD8-42C1-BC99-CCB0CC628B0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8" name="Picture 17">
              <a:extLst>
                <a:ext uri="{FF2B5EF4-FFF2-40B4-BE49-F238E27FC236}">
                  <a16:creationId xmlns:a16="http://schemas.microsoft.com/office/drawing/2014/main" id="{E897C8CE-9AE7-4BB3-B76A-13264EA74AC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1DFF64FB-4711-B0A2-31CE-EF2CF9F00FE4}"/>
              </a:ext>
            </a:extLst>
          </p:cNvPr>
          <p:cNvSpPr>
            <a:spLocks noGrp="1"/>
          </p:cNvSpPr>
          <p:nvPr>
            <p:ph type="title"/>
          </p:nvPr>
        </p:nvSpPr>
        <p:spPr>
          <a:xfrm>
            <a:off x="838200" y="461339"/>
            <a:ext cx="10606072" cy="1900861"/>
          </a:xfrm>
        </p:spPr>
        <p:txBody>
          <a:bodyPr vert="horz" lIns="91440" tIns="45720" rIns="91440" bIns="45720" rtlCol="0" anchor="ctr">
            <a:normAutofit/>
          </a:bodyPr>
          <a:lstStyle/>
          <a:p>
            <a:r>
              <a:rPr lang="en-US" dirty="0"/>
              <a:t>Estimation Results - Random Effects Model (RE)</a:t>
            </a:r>
          </a:p>
        </p:txBody>
      </p:sp>
      <p:sp>
        <p:nvSpPr>
          <p:cNvPr id="7" name="TextBox 6">
            <a:extLst>
              <a:ext uri="{FF2B5EF4-FFF2-40B4-BE49-F238E27FC236}">
                <a16:creationId xmlns:a16="http://schemas.microsoft.com/office/drawing/2014/main" id="{01A537EA-2D3E-ABCA-FBA7-2D5E8482091D}"/>
              </a:ext>
            </a:extLst>
          </p:cNvPr>
          <p:cNvSpPr txBox="1"/>
          <p:nvPr/>
        </p:nvSpPr>
        <p:spPr>
          <a:xfrm>
            <a:off x="838200" y="2590801"/>
            <a:ext cx="4647901" cy="3594231"/>
          </a:xfrm>
          <a:prstGeom prst="rect">
            <a:avLst/>
          </a:prstGeom>
        </p:spPr>
        <p:txBody>
          <a:bodyPr vert="horz" lIns="91440" tIns="45720" rIns="91440" bIns="45720" rtlCol="0">
            <a:normAutofit fontScale="55000" lnSpcReduction="20000"/>
          </a:bodyPr>
          <a:lstStyle/>
          <a:p>
            <a:pPr indent="-228600">
              <a:spcAft>
                <a:spcPts val="600"/>
              </a:spcAft>
              <a:buClr>
                <a:schemeClr val="accent1"/>
              </a:buClr>
              <a:buFont typeface="Arial" panose="020B0604020202020204" pitchFamily="34" charset="0"/>
              <a:buChar char="•"/>
            </a:pPr>
            <a:r>
              <a:rPr lang="en-US" sz="2200" b="0" i="0" u="none" strike="noStrike" dirty="0">
                <a:effectLst/>
              </a:rPr>
              <a:t>Coefficients:</a:t>
            </a:r>
          </a:p>
          <a:p>
            <a:pPr marL="742950" lvl="1" indent="-228600">
              <a:spcAft>
                <a:spcPts val="600"/>
              </a:spcAft>
              <a:buClr>
                <a:schemeClr val="accent1"/>
              </a:buClr>
              <a:buFont typeface="Arial" panose="020B0604020202020204" pitchFamily="34" charset="0"/>
              <a:buChar char="•"/>
            </a:pPr>
            <a:r>
              <a:rPr lang="en-US" sz="2200" b="0" i="0" u="none" strike="noStrike" dirty="0">
                <a:effectLst/>
              </a:rPr>
              <a:t>ln(labor) (l): The estimated coefficient is 0.3493636, with a standard error of 0.02997. The t-value is 12.656, and the p-value is less than 2e-16, indicating a statistically significant relationship between ln(labor) and ln(output).</a:t>
            </a:r>
          </a:p>
          <a:p>
            <a:pPr marL="742950" lvl="1" indent="-228600">
              <a:spcAft>
                <a:spcPts val="600"/>
              </a:spcAft>
              <a:buClr>
                <a:schemeClr val="accent1"/>
              </a:buClr>
              <a:buFont typeface="Arial" panose="020B0604020202020204" pitchFamily="34" charset="0"/>
              <a:buChar char="•"/>
            </a:pPr>
            <a:r>
              <a:rPr lang="en-US" sz="2200" b="0" i="0" u="none" strike="noStrike" dirty="0">
                <a:effectLst/>
              </a:rPr>
              <a:t>ln(capital) (k): The estimated coefficient is 0.499276, with a standard error of 0.017968. The t-value is 27.7867, and the p-value is less than 2e-16, indicating a statistically significant relationship between ln(capital) and ln(output).</a:t>
            </a:r>
          </a:p>
          <a:p>
            <a:pPr marL="742950" lvl="1" indent="-228600">
              <a:spcAft>
                <a:spcPts val="600"/>
              </a:spcAft>
              <a:buClr>
                <a:schemeClr val="accent1"/>
              </a:buClr>
              <a:buFont typeface="Arial" panose="020B0604020202020204" pitchFamily="34" charset="0"/>
              <a:buChar char="•"/>
            </a:pPr>
            <a:endParaRPr lang="en-US" sz="2200" dirty="0"/>
          </a:p>
          <a:p>
            <a:pPr marL="514350" lvl="1">
              <a:spcAft>
                <a:spcPts val="600"/>
              </a:spcAft>
              <a:buClr>
                <a:schemeClr val="accent1"/>
              </a:buClr>
            </a:pPr>
            <a:endParaRPr lang="en-US" sz="2200" b="0" i="0" u="none" strike="noStrike" dirty="0">
              <a:effectLst/>
            </a:endParaRPr>
          </a:p>
          <a:p>
            <a:pPr indent="-228600">
              <a:spcAft>
                <a:spcPts val="600"/>
              </a:spcAft>
              <a:buClr>
                <a:schemeClr val="accent1"/>
              </a:buClr>
              <a:buFont typeface="Arial" panose="020B0604020202020204" pitchFamily="34" charset="0"/>
              <a:buChar char="•"/>
            </a:pPr>
            <a:r>
              <a:rPr lang="en-US" sz="2200" b="0" i="0" u="none" strike="noStrike" dirty="0">
                <a:effectLst/>
              </a:rPr>
              <a:t>Model statistics:</a:t>
            </a:r>
          </a:p>
          <a:p>
            <a:pPr marL="742950" lvl="1" indent="-228600">
              <a:spcAft>
                <a:spcPts val="600"/>
              </a:spcAft>
              <a:buClr>
                <a:schemeClr val="accent1"/>
              </a:buClr>
              <a:buFont typeface="Arial" panose="020B0604020202020204" pitchFamily="34" charset="0"/>
              <a:buChar char="•"/>
            </a:pPr>
            <a:r>
              <a:rPr lang="en-US" sz="2200" b="0" i="0" u="none" strike="noStrike" dirty="0">
                <a:effectLst/>
              </a:rPr>
              <a:t>R-Squared: The </a:t>
            </a:r>
            <a:r>
              <a:rPr lang="en-US" sz="2200" dirty="0"/>
              <a:t>fixed effects model explains approximately 22.9% of the variation in ln(output).</a:t>
            </a:r>
          </a:p>
          <a:p>
            <a:pPr marL="742950" lvl="1" indent="-228600">
              <a:spcAft>
                <a:spcPts val="600"/>
              </a:spcAft>
              <a:buClr>
                <a:schemeClr val="accent1"/>
              </a:buClr>
              <a:buFont typeface="Arial" panose="020B0604020202020204" pitchFamily="34" charset="0"/>
              <a:buChar char="•"/>
            </a:pPr>
            <a:r>
              <a:rPr lang="en-US" sz="2200" dirty="0" err="1"/>
              <a:t>Chisq</a:t>
            </a:r>
            <a:r>
              <a:rPr lang="en-US" sz="2200" dirty="0"/>
              <a:t>: The chi-square value is 898 </a:t>
            </a:r>
            <a:r>
              <a:rPr lang="en-US" sz="2400" b="0" i="0" u="none" strike="noStrike" dirty="0">
                <a:solidFill>
                  <a:srgbClr val="374151"/>
                </a:solidFill>
                <a:effectLst/>
                <a:latin typeface="Söhne"/>
              </a:rPr>
              <a:t>on 2 DF, p-value &lt; 2.22e-16 indicating overall model significance.</a:t>
            </a:r>
            <a:endParaRPr lang="en-US" sz="2200" dirty="0"/>
          </a:p>
          <a:p>
            <a:pPr marL="742950" lvl="1" indent="-228600">
              <a:spcAft>
                <a:spcPts val="600"/>
              </a:spcAft>
              <a:buClr>
                <a:schemeClr val="accent1"/>
              </a:buClr>
              <a:buFont typeface="Arial" panose="020B0604020202020204" pitchFamily="34" charset="0"/>
              <a:buChar char="•"/>
            </a:pPr>
            <a:endParaRPr lang="en-US" sz="2200" b="0" i="0" u="none" strike="noStrike" dirty="0">
              <a:effectLst/>
            </a:endParaRPr>
          </a:p>
        </p:txBody>
      </p:sp>
      <p:pic>
        <p:nvPicPr>
          <p:cNvPr id="4" name="Picture 3" descr="A screenshot of a computer&#10;&#10;Description automatically generated with medium confidence">
            <a:extLst>
              <a:ext uri="{FF2B5EF4-FFF2-40B4-BE49-F238E27FC236}">
                <a16:creationId xmlns:a16="http://schemas.microsoft.com/office/drawing/2014/main" id="{42DCC330-3CDF-765F-F0A6-2F08404EDB31}"/>
              </a:ext>
            </a:extLst>
          </p:cNvPr>
          <p:cNvPicPr>
            <a:picLocks noChangeAspect="1"/>
          </p:cNvPicPr>
          <p:nvPr/>
        </p:nvPicPr>
        <p:blipFill>
          <a:blip r:embed="rId3"/>
          <a:stretch>
            <a:fillRect/>
          </a:stretch>
        </p:blipFill>
        <p:spPr>
          <a:xfrm>
            <a:off x="6705901" y="1953912"/>
            <a:ext cx="3783429" cy="4231120"/>
          </a:xfrm>
          <a:prstGeom prst="rect">
            <a:avLst/>
          </a:prstGeom>
        </p:spPr>
      </p:pic>
    </p:spTree>
    <p:extLst>
      <p:ext uri="{BB962C8B-B14F-4D97-AF65-F5344CB8AC3E}">
        <p14:creationId xmlns:p14="http://schemas.microsoft.com/office/powerpoint/2010/main" val="1561515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5" name="Group 14">
            <a:extLst>
              <a:ext uri="{FF2B5EF4-FFF2-40B4-BE49-F238E27FC236}">
                <a16:creationId xmlns:a16="http://schemas.microsoft.com/office/drawing/2014/main" id="{8D6FD602-3113-4FC4-982F-15099614D2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48" y="0"/>
            <a:ext cx="7724071" cy="6858000"/>
            <a:chOff x="4464881" y="0"/>
            <a:chExt cx="7724071" cy="6858000"/>
          </a:xfrm>
        </p:grpSpPr>
        <p:pic>
          <p:nvPicPr>
            <p:cNvPr id="16" name="Picture 15">
              <a:extLst>
                <a:ext uri="{FF2B5EF4-FFF2-40B4-BE49-F238E27FC236}">
                  <a16:creationId xmlns:a16="http://schemas.microsoft.com/office/drawing/2014/main" id="{8B8C81AF-BEDB-486F-AB26-181C63BF14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7" name="Picture 16">
              <a:extLst>
                <a:ext uri="{FF2B5EF4-FFF2-40B4-BE49-F238E27FC236}">
                  <a16:creationId xmlns:a16="http://schemas.microsoft.com/office/drawing/2014/main" id="{E08D8EF1-80CA-4FAD-BD38-F379CECC367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B3478FBE-D63C-FBA1-EC23-51BB1071DA99}"/>
              </a:ext>
            </a:extLst>
          </p:cNvPr>
          <p:cNvSpPr>
            <a:spLocks noGrp="1"/>
          </p:cNvSpPr>
          <p:nvPr>
            <p:ph type="title"/>
          </p:nvPr>
        </p:nvSpPr>
        <p:spPr>
          <a:xfrm>
            <a:off x="5638800" y="586992"/>
            <a:ext cx="5867400" cy="1664573"/>
          </a:xfrm>
        </p:spPr>
        <p:txBody>
          <a:bodyPr vert="horz" lIns="91440" tIns="45720" rIns="91440" bIns="45720" rtlCol="0" anchor="ctr">
            <a:normAutofit/>
          </a:bodyPr>
          <a:lstStyle/>
          <a:p>
            <a:r>
              <a:rPr lang="en-US" dirty="0">
                <a:effectLst/>
              </a:rPr>
              <a:t>Hausman Test and Estimator Selection</a:t>
            </a:r>
            <a:endParaRPr lang="en-US"/>
          </a:p>
        </p:txBody>
      </p:sp>
      <p:pic>
        <p:nvPicPr>
          <p:cNvPr id="5" name="Content Placeholder 4" descr="A black screen with white text&#10;&#10;Description automatically generated with low confidence">
            <a:extLst>
              <a:ext uri="{FF2B5EF4-FFF2-40B4-BE49-F238E27FC236}">
                <a16:creationId xmlns:a16="http://schemas.microsoft.com/office/drawing/2014/main" id="{98536644-F47B-6806-E7DB-B6DBA8545E89}"/>
              </a:ext>
            </a:extLst>
          </p:cNvPr>
          <p:cNvPicPr>
            <a:picLocks noGrp="1" noChangeAspect="1"/>
          </p:cNvPicPr>
          <p:nvPr>
            <p:ph idx="1"/>
          </p:nvPr>
        </p:nvPicPr>
        <p:blipFill>
          <a:blip r:embed="rId4"/>
          <a:stretch>
            <a:fillRect/>
          </a:stretch>
        </p:blipFill>
        <p:spPr>
          <a:xfrm>
            <a:off x="606552" y="2680835"/>
            <a:ext cx="4724400" cy="1582674"/>
          </a:xfrm>
          <a:prstGeom prst="rect">
            <a:avLst/>
          </a:prstGeom>
        </p:spPr>
      </p:pic>
      <p:sp>
        <p:nvSpPr>
          <p:cNvPr id="6" name="TextBox 5">
            <a:extLst>
              <a:ext uri="{FF2B5EF4-FFF2-40B4-BE49-F238E27FC236}">
                <a16:creationId xmlns:a16="http://schemas.microsoft.com/office/drawing/2014/main" id="{7867951D-B586-96E5-B00E-2E58035E605A}"/>
              </a:ext>
            </a:extLst>
          </p:cNvPr>
          <p:cNvSpPr txBox="1"/>
          <p:nvPr/>
        </p:nvSpPr>
        <p:spPr>
          <a:xfrm>
            <a:off x="5638860" y="2411653"/>
            <a:ext cx="5867022" cy="3928822"/>
          </a:xfrm>
          <a:prstGeom prst="rect">
            <a:avLst/>
          </a:prstGeom>
        </p:spPr>
        <p:txBody>
          <a:bodyPr vert="horz" lIns="91440" tIns="45720" rIns="91440" bIns="45720" rtlCol="0">
            <a:normAutofit/>
          </a:bodyPr>
          <a:lstStyle/>
          <a:p>
            <a:pPr indent="-228600">
              <a:spcAft>
                <a:spcPts val="600"/>
              </a:spcAft>
              <a:buClr>
                <a:schemeClr val="accent1"/>
              </a:buClr>
              <a:buFont typeface="Arial" panose="020B0604020202020204" pitchFamily="34" charset="0"/>
              <a:buChar char="•"/>
            </a:pPr>
            <a:r>
              <a:rPr lang="en-US" sz="1700" b="0" i="0" u="none" strike="noStrike">
                <a:effectLst/>
              </a:rPr>
              <a:t>Hausman Test: The Hausman test is used to determine whether the fixed effects (FE) or random effects (RE) estimator is more appropriate for our econometric analysis.</a:t>
            </a:r>
          </a:p>
          <a:p>
            <a:pPr indent="-228600">
              <a:spcAft>
                <a:spcPts val="600"/>
              </a:spcAft>
              <a:buClr>
                <a:schemeClr val="accent1"/>
              </a:buClr>
              <a:buFont typeface="Arial" panose="020B0604020202020204" pitchFamily="34" charset="0"/>
              <a:buChar char="•"/>
            </a:pPr>
            <a:r>
              <a:rPr lang="en-US" sz="1700" b="0" i="0" u="none" strike="noStrike">
                <a:effectLst/>
              </a:rPr>
              <a:t>Test Result: The Hausman test resulted in a chi-square value of 3.4436 with 2 degrees of freedom and a p-value of 0.1787.</a:t>
            </a:r>
          </a:p>
          <a:p>
            <a:pPr indent="-228600">
              <a:spcAft>
                <a:spcPts val="600"/>
              </a:spcAft>
              <a:buClr>
                <a:schemeClr val="accent1"/>
              </a:buClr>
              <a:buFont typeface="Arial" panose="020B0604020202020204" pitchFamily="34" charset="0"/>
              <a:buChar char="•"/>
            </a:pPr>
            <a:r>
              <a:rPr lang="en-US" sz="1700" b="0" i="0" u="none" strike="noStrike">
                <a:effectLst/>
              </a:rPr>
              <a:t>Interpretation: Since the p-value is greater than the conventional significance level of 0.05, we fail to reject the null hypothesis. This indicates that there is no significant difference between the FE and RE estimators. Therefore, we select the more efficient and consistent random effects (RE) estimator for our analysis.</a:t>
            </a:r>
          </a:p>
          <a:p>
            <a:pPr indent="-228600">
              <a:spcAft>
                <a:spcPts val="600"/>
              </a:spcAft>
              <a:buClr>
                <a:schemeClr val="accent1"/>
              </a:buClr>
              <a:buFont typeface="Arial" panose="020B0604020202020204" pitchFamily="34" charset="0"/>
              <a:buChar char="•"/>
            </a:pPr>
            <a:endParaRPr lang="en-US" sz="1700"/>
          </a:p>
        </p:txBody>
      </p:sp>
    </p:spTree>
    <p:extLst>
      <p:ext uri="{BB962C8B-B14F-4D97-AF65-F5344CB8AC3E}">
        <p14:creationId xmlns:p14="http://schemas.microsoft.com/office/powerpoint/2010/main" val="2811939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5" name="Rectangle 24">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7" name="Group 26">
            <a:extLst>
              <a:ext uri="{FF2B5EF4-FFF2-40B4-BE49-F238E27FC236}">
                <a16:creationId xmlns:a16="http://schemas.microsoft.com/office/drawing/2014/main" id="{E54EDBA2-E203-497D-AB28-73A06B2DFD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28" name="Picture 27">
              <a:extLst>
                <a:ext uri="{FF2B5EF4-FFF2-40B4-BE49-F238E27FC236}">
                  <a16:creationId xmlns:a16="http://schemas.microsoft.com/office/drawing/2014/main" id="{B0803BB8-5406-470B-B62A-E9655DE0961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9" name="Picture 28">
              <a:extLst>
                <a:ext uri="{FF2B5EF4-FFF2-40B4-BE49-F238E27FC236}">
                  <a16:creationId xmlns:a16="http://schemas.microsoft.com/office/drawing/2014/main" id="{E12C3203-0987-4CF5-AA8C-5FBB11C7063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D65A7492-EC6D-B99C-48BD-98534CF8B60A}"/>
              </a:ext>
            </a:extLst>
          </p:cNvPr>
          <p:cNvSpPr>
            <a:spLocks noGrp="1"/>
          </p:cNvSpPr>
          <p:nvPr>
            <p:ph type="title"/>
          </p:nvPr>
        </p:nvSpPr>
        <p:spPr>
          <a:xfrm>
            <a:off x="831527" y="-25639"/>
            <a:ext cx="10869406" cy="1664573"/>
          </a:xfrm>
        </p:spPr>
        <p:txBody>
          <a:bodyPr>
            <a:normAutofit/>
          </a:bodyPr>
          <a:lstStyle/>
          <a:p>
            <a:r>
              <a:rPr lang="en-US" b="0" i="0" u="none" strike="noStrike" dirty="0">
                <a:effectLst/>
                <a:latin typeface="Söhne"/>
              </a:rPr>
              <a:t>Heteroscedasticity and Serial Correlation Tests</a:t>
            </a:r>
            <a:endParaRPr lang="en-TR" dirty="0"/>
          </a:p>
        </p:txBody>
      </p:sp>
      <p:sp>
        <p:nvSpPr>
          <p:cNvPr id="3" name="Content Placeholder 2">
            <a:extLst>
              <a:ext uri="{FF2B5EF4-FFF2-40B4-BE49-F238E27FC236}">
                <a16:creationId xmlns:a16="http://schemas.microsoft.com/office/drawing/2014/main" id="{E901542A-5AA9-F6CF-B6D9-50C5D3B42A76}"/>
              </a:ext>
            </a:extLst>
          </p:cNvPr>
          <p:cNvSpPr>
            <a:spLocks noGrp="1"/>
          </p:cNvSpPr>
          <p:nvPr>
            <p:ph idx="1"/>
          </p:nvPr>
        </p:nvSpPr>
        <p:spPr>
          <a:xfrm>
            <a:off x="270014" y="1295402"/>
            <a:ext cx="6607592" cy="5173131"/>
          </a:xfrm>
        </p:spPr>
        <p:txBody>
          <a:bodyPr>
            <a:noAutofit/>
          </a:bodyPr>
          <a:lstStyle/>
          <a:p>
            <a:pPr>
              <a:lnSpc>
                <a:spcPct val="100000"/>
              </a:lnSpc>
              <a:buFont typeface="Arial" panose="020B0604020202020204" pitchFamily="34" charset="0"/>
              <a:buChar char="•"/>
            </a:pPr>
            <a:r>
              <a:rPr lang="en-US" sz="1300" b="0" i="0" u="none" strike="noStrike" dirty="0">
                <a:effectLst/>
                <a:latin typeface="Söhne"/>
              </a:rPr>
              <a:t>Heteroscedasticity: Heteroscedasticity refers to the violation of the assumption that the error terms have constant variance across observations.</a:t>
            </a:r>
          </a:p>
          <a:p>
            <a:pPr>
              <a:lnSpc>
                <a:spcPct val="100000"/>
              </a:lnSpc>
              <a:buFont typeface="Arial" panose="020B0604020202020204" pitchFamily="34" charset="0"/>
              <a:buChar char="•"/>
            </a:pPr>
            <a:r>
              <a:rPr lang="en-US" sz="1300" b="0" i="0" u="none" strike="noStrike" dirty="0">
                <a:effectLst/>
                <a:latin typeface="Söhne"/>
              </a:rPr>
              <a:t>Breusch-Pagan Test: The Breusch-Pagan test is used to detect the presence of heteroscedasticity in our model.</a:t>
            </a:r>
          </a:p>
          <a:p>
            <a:pPr>
              <a:lnSpc>
                <a:spcPct val="100000"/>
              </a:lnSpc>
              <a:buFont typeface="Arial" panose="020B0604020202020204" pitchFamily="34" charset="0"/>
              <a:buChar char="•"/>
            </a:pPr>
            <a:r>
              <a:rPr lang="en-US" sz="1300" b="0" i="0" u="none" strike="noStrike" dirty="0">
                <a:effectLst/>
                <a:latin typeface="Söhne"/>
              </a:rPr>
              <a:t>Test Result: The Breusch-Pagan test resulted in a test statistic (BP) of 2.9424 with 2 degrees of freedom and a p-value of 0.2296.</a:t>
            </a:r>
          </a:p>
          <a:p>
            <a:pPr>
              <a:lnSpc>
                <a:spcPct val="100000"/>
              </a:lnSpc>
              <a:buFont typeface="Arial" panose="020B0604020202020204" pitchFamily="34" charset="0"/>
              <a:buChar char="•"/>
            </a:pPr>
            <a:r>
              <a:rPr lang="en-US" sz="1300" b="0" i="0" u="none" strike="noStrike" dirty="0">
                <a:effectLst/>
                <a:latin typeface="Söhne"/>
              </a:rPr>
              <a:t>Interpretation: Since the p-value is greater than the conventional significance level of 0.05, we do not have sufficient evidence to conclude that heteroscedasticity is present in our model.</a:t>
            </a:r>
          </a:p>
          <a:p>
            <a:pPr marL="0" indent="0">
              <a:lnSpc>
                <a:spcPct val="100000"/>
              </a:lnSpc>
              <a:buNone/>
            </a:pPr>
            <a:endParaRPr lang="en-US" sz="1300" b="0" i="0" u="none" strike="noStrike" dirty="0">
              <a:effectLst/>
              <a:latin typeface="Söhne"/>
            </a:endParaRPr>
          </a:p>
          <a:p>
            <a:pPr>
              <a:lnSpc>
                <a:spcPct val="100000"/>
              </a:lnSpc>
              <a:buFont typeface="Arial" panose="020B0604020202020204" pitchFamily="34" charset="0"/>
              <a:buChar char="•"/>
            </a:pPr>
            <a:r>
              <a:rPr lang="en-US" sz="1300" b="0" i="0" u="none" strike="noStrike" dirty="0">
                <a:effectLst/>
                <a:latin typeface="Söhne"/>
              </a:rPr>
              <a:t>Serial Correlation: Serial correlation (autocorrelation) occurs when the error terms in a regression model are correlated with each other over time.</a:t>
            </a:r>
          </a:p>
          <a:p>
            <a:pPr>
              <a:lnSpc>
                <a:spcPct val="100000"/>
              </a:lnSpc>
              <a:buFont typeface="Arial" panose="020B0604020202020204" pitchFamily="34" charset="0"/>
              <a:buChar char="•"/>
            </a:pPr>
            <a:r>
              <a:rPr lang="en-US" sz="1300" b="0" i="0" u="none" strike="noStrike" dirty="0">
                <a:effectLst/>
                <a:latin typeface="Söhne"/>
              </a:rPr>
              <a:t>Wooldridge Test: The Wooldridge test is used to detect serial correlation in panel data models.</a:t>
            </a:r>
          </a:p>
          <a:p>
            <a:pPr>
              <a:lnSpc>
                <a:spcPct val="100000"/>
              </a:lnSpc>
              <a:buFont typeface="Arial" panose="020B0604020202020204" pitchFamily="34" charset="0"/>
              <a:buChar char="•"/>
            </a:pPr>
            <a:r>
              <a:rPr lang="en-US" sz="1300" b="0" i="0" u="none" strike="noStrike" dirty="0">
                <a:effectLst/>
                <a:latin typeface="Söhne"/>
              </a:rPr>
              <a:t>Test Result: The Wooldridge test resulted in a chi-square value of 2.7244 with 1 degree of freedom and a p-value of 0.09883.</a:t>
            </a:r>
          </a:p>
          <a:p>
            <a:pPr>
              <a:lnSpc>
                <a:spcPct val="100000"/>
              </a:lnSpc>
              <a:buFont typeface="Arial" panose="020B0604020202020204" pitchFamily="34" charset="0"/>
              <a:buChar char="•"/>
            </a:pPr>
            <a:r>
              <a:rPr lang="en-US" sz="1300" b="0" i="0" u="none" strike="noStrike" dirty="0">
                <a:effectLst/>
                <a:latin typeface="Söhne"/>
              </a:rPr>
              <a:t>Interpretation: Since the p-value is greater than the conventional significance level of 0.05, we do not have sufficient evidence to conclude the presence of serial correlation in the idiosyncratic errors of our panel data model.</a:t>
            </a:r>
          </a:p>
          <a:p>
            <a:pPr marL="0" indent="0">
              <a:lnSpc>
                <a:spcPct val="100000"/>
              </a:lnSpc>
              <a:buNone/>
            </a:pPr>
            <a:r>
              <a:rPr lang="en-US" sz="1300" b="0" i="0" u="none" strike="noStrike" dirty="0">
                <a:effectLst/>
                <a:latin typeface="Söhne"/>
              </a:rPr>
              <a:t>Note: It is important to acknowledge that these tests have their limitations, and further diagnostic checks should be conducted to ensure the validity of our results.</a:t>
            </a:r>
          </a:p>
          <a:p>
            <a:pPr>
              <a:lnSpc>
                <a:spcPct val="100000"/>
              </a:lnSpc>
            </a:pPr>
            <a:endParaRPr lang="en-TR" sz="1300" dirty="0"/>
          </a:p>
        </p:txBody>
      </p:sp>
      <p:pic>
        <p:nvPicPr>
          <p:cNvPr id="5" name="Picture 4" descr="A picture containing text, font, screenshot&#10;&#10;Description automatically generated">
            <a:extLst>
              <a:ext uri="{FF2B5EF4-FFF2-40B4-BE49-F238E27FC236}">
                <a16:creationId xmlns:a16="http://schemas.microsoft.com/office/drawing/2014/main" id="{B0F5220B-E9EF-7968-88E4-55252B8D209C}"/>
              </a:ext>
            </a:extLst>
          </p:cNvPr>
          <p:cNvPicPr>
            <a:picLocks noChangeAspect="1"/>
          </p:cNvPicPr>
          <p:nvPr/>
        </p:nvPicPr>
        <p:blipFill>
          <a:blip r:embed="rId4"/>
          <a:stretch>
            <a:fillRect/>
          </a:stretch>
        </p:blipFill>
        <p:spPr>
          <a:xfrm>
            <a:off x="7268903" y="2415086"/>
            <a:ext cx="4724400" cy="1665351"/>
          </a:xfrm>
          <a:prstGeom prst="rect">
            <a:avLst/>
          </a:prstGeom>
        </p:spPr>
      </p:pic>
      <p:pic>
        <p:nvPicPr>
          <p:cNvPr id="7" name="Picture 6">
            <a:extLst>
              <a:ext uri="{FF2B5EF4-FFF2-40B4-BE49-F238E27FC236}">
                <a16:creationId xmlns:a16="http://schemas.microsoft.com/office/drawing/2014/main" id="{6DF4FEA3-882D-DA57-5DCA-D475BA87F44B}"/>
              </a:ext>
            </a:extLst>
          </p:cNvPr>
          <p:cNvPicPr>
            <a:picLocks noChangeAspect="1"/>
          </p:cNvPicPr>
          <p:nvPr/>
        </p:nvPicPr>
        <p:blipFill>
          <a:blip r:embed="rId5"/>
          <a:stretch>
            <a:fillRect/>
          </a:stretch>
        </p:blipFill>
        <p:spPr>
          <a:xfrm>
            <a:off x="7264399" y="4080438"/>
            <a:ext cx="4853237" cy="1935128"/>
          </a:xfrm>
          <a:prstGeom prst="rect">
            <a:avLst/>
          </a:prstGeom>
        </p:spPr>
      </p:pic>
    </p:spTree>
    <p:extLst>
      <p:ext uri="{BB962C8B-B14F-4D97-AF65-F5344CB8AC3E}">
        <p14:creationId xmlns:p14="http://schemas.microsoft.com/office/powerpoint/2010/main" val="1565830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ADF68-9F14-0032-D15E-F1EDA359C89D}"/>
              </a:ext>
            </a:extLst>
          </p:cNvPr>
          <p:cNvSpPr>
            <a:spLocks noGrp="1"/>
          </p:cNvSpPr>
          <p:nvPr>
            <p:ph type="title"/>
          </p:nvPr>
        </p:nvSpPr>
        <p:spPr/>
        <p:txBody>
          <a:bodyPr>
            <a:normAutofit/>
          </a:bodyPr>
          <a:lstStyle/>
          <a:p>
            <a:r>
              <a:rPr lang="en-TR" dirty="0"/>
              <a:t>Summary of Findings</a:t>
            </a:r>
          </a:p>
        </p:txBody>
      </p:sp>
      <p:sp>
        <p:nvSpPr>
          <p:cNvPr id="3" name="Content Placeholder 2">
            <a:extLst>
              <a:ext uri="{FF2B5EF4-FFF2-40B4-BE49-F238E27FC236}">
                <a16:creationId xmlns:a16="http://schemas.microsoft.com/office/drawing/2014/main" id="{9F1A0318-9E5B-8066-2B18-86452851E3EB}"/>
              </a:ext>
            </a:extLst>
          </p:cNvPr>
          <p:cNvSpPr>
            <a:spLocks noGrp="1"/>
          </p:cNvSpPr>
          <p:nvPr>
            <p:ph idx="1"/>
          </p:nvPr>
        </p:nvSpPr>
        <p:spPr>
          <a:xfrm>
            <a:off x="458694" y="1949450"/>
            <a:ext cx="11274612" cy="4542790"/>
          </a:xfrm>
        </p:spPr>
        <p:txBody>
          <a:bodyPr>
            <a:normAutofit fontScale="62500" lnSpcReduction="20000"/>
          </a:bodyPr>
          <a:lstStyle/>
          <a:p>
            <a:r>
              <a:rPr lang="en-US" sz="3200" b="0" i="0" u="none" strike="noStrike" dirty="0">
                <a:solidFill>
                  <a:srgbClr val="374151"/>
                </a:solidFill>
                <a:effectLst/>
                <a:latin typeface="Söhne"/>
              </a:rPr>
              <a:t>The analysis aimed to estimate a production function using panel data techniques.</a:t>
            </a:r>
          </a:p>
          <a:p>
            <a:r>
              <a:rPr lang="en-US" sz="3200" b="0" i="0" u="none" strike="noStrike" dirty="0">
                <a:solidFill>
                  <a:srgbClr val="374151"/>
                </a:solidFill>
                <a:effectLst/>
                <a:latin typeface="Söhne"/>
              </a:rPr>
              <a:t>The dataset consisted of 604 firms observed over a period of 5 time periods, resulting in a total of 3020 observations.</a:t>
            </a:r>
          </a:p>
          <a:p>
            <a:r>
              <a:rPr lang="en-US" sz="3200" b="0" i="0" u="none" strike="noStrike" dirty="0">
                <a:solidFill>
                  <a:srgbClr val="374151"/>
                </a:solidFill>
                <a:effectLst/>
                <a:latin typeface="Söhne"/>
              </a:rPr>
              <a:t>The fixed effects (FE) and random effects (RE) models were estimated to examine the relationship between ln(labor) and ln(capital) as explanatory variables and ln(output) as the dependent variable.</a:t>
            </a:r>
          </a:p>
          <a:p>
            <a:r>
              <a:rPr lang="en-US" sz="3200" b="0" i="0" u="none" strike="noStrike" dirty="0">
                <a:solidFill>
                  <a:srgbClr val="374151"/>
                </a:solidFill>
                <a:effectLst/>
                <a:latin typeface="Söhne"/>
              </a:rPr>
              <a:t>The FE model showed that both ln(labor) and ln(capital) have a statistically significant positive effect on ln(output).</a:t>
            </a:r>
          </a:p>
          <a:p>
            <a:r>
              <a:rPr lang="en-US" sz="3200" b="0" i="0" u="none" strike="noStrike" dirty="0">
                <a:solidFill>
                  <a:srgbClr val="374151"/>
                </a:solidFill>
                <a:effectLst/>
                <a:latin typeface="Söhne"/>
              </a:rPr>
              <a:t>The RE model also confirmed the positive and statistically significant relationship between ln(labor), ln(capital), and ln(output).</a:t>
            </a:r>
          </a:p>
          <a:p>
            <a:r>
              <a:rPr lang="en-US" sz="3200" b="0" i="0" u="none" strike="noStrike" dirty="0">
                <a:solidFill>
                  <a:srgbClr val="374151"/>
                </a:solidFill>
                <a:effectLst/>
                <a:latin typeface="Söhne"/>
              </a:rPr>
              <a:t>The Hausman test suggested that the RE estimator is more efficient and consistent than the FE estimator, and thus, it was chosen as the preferred estimator for this analysis.</a:t>
            </a:r>
            <a:br>
              <a:rPr lang="en-US" sz="3200" b="0" i="0" u="none" strike="noStrike" dirty="0">
                <a:solidFill>
                  <a:srgbClr val="374151"/>
                </a:solidFill>
                <a:effectLst/>
                <a:latin typeface="Söhne"/>
              </a:rPr>
            </a:br>
            <a:r>
              <a:rPr lang="en-US" sz="3200" b="0" i="0" u="none" strike="noStrike" dirty="0">
                <a:solidFill>
                  <a:srgbClr val="374151"/>
                </a:solidFill>
                <a:effectLst/>
                <a:latin typeface="Söhne"/>
              </a:rPr>
              <a:t>The tests for heteroscedasticity and serial correlation did not provide evidence to reject the null hypotheses, indicating that the assumptions of constant variance and no serial correlation were met.</a:t>
            </a:r>
            <a:br>
              <a:rPr lang="en-US" b="0" i="0" u="none" strike="noStrike" dirty="0">
                <a:solidFill>
                  <a:srgbClr val="374151"/>
                </a:solidFill>
                <a:effectLst/>
                <a:latin typeface="Söhne"/>
              </a:rPr>
            </a:br>
            <a:endParaRPr lang="en-TR" dirty="0"/>
          </a:p>
        </p:txBody>
      </p:sp>
    </p:spTree>
    <p:extLst>
      <p:ext uri="{BB962C8B-B14F-4D97-AF65-F5344CB8AC3E}">
        <p14:creationId xmlns:p14="http://schemas.microsoft.com/office/powerpoint/2010/main" val="2714348687"/>
      </p:ext>
    </p:extLst>
  </p:cSld>
  <p:clrMapOvr>
    <a:masterClrMapping/>
  </p:clrMapOvr>
</p:sld>
</file>

<file path=ppt/theme/theme1.xml><?xml version="1.0" encoding="utf-8"?>
<a:theme xmlns:a="http://schemas.openxmlformats.org/drawingml/2006/main" name="DappledVTI">
  <a:themeElements>
    <a:clrScheme name="AnalogousFromDarkSeedLeftStep">
      <a:dk1>
        <a:srgbClr val="000000"/>
      </a:dk1>
      <a:lt1>
        <a:srgbClr val="FFFFFF"/>
      </a:lt1>
      <a:dk2>
        <a:srgbClr val="161734"/>
      </a:dk2>
      <a:lt2>
        <a:srgbClr val="F0F3F2"/>
      </a:lt2>
      <a:accent1>
        <a:srgbClr val="DE3270"/>
      </a:accent1>
      <a:accent2>
        <a:srgbClr val="CC20A6"/>
      </a:accent2>
      <a:accent3>
        <a:srgbClr val="BC32DE"/>
      </a:accent3>
      <a:accent4>
        <a:srgbClr val="6320CC"/>
      </a:accent4>
      <a:accent5>
        <a:srgbClr val="3237DE"/>
      </a:accent5>
      <a:accent6>
        <a:srgbClr val="206DCC"/>
      </a:accent6>
      <a:hlink>
        <a:srgbClr val="6455C6"/>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otalTime>159</TotalTime>
  <Words>1223</Words>
  <Application>Microsoft Macintosh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Avenir Next LT Pro</vt:lpstr>
      <vt:lpstr>AvenirNext LT Pro Medium</vt:lpstr>
      <vt:lpstr>Sabon Next LT</vt:lpstr>
      <vt:lpstr>Söhne</vt:lpstr>
      <vt:lpstr>DappledVTI</vt:lpstr>
      <vt:lpstr>Econometrics Project 2: Estimating the production function using panel data techniques</vt:lpstr>
      <vt:lpstr>Dataset Overview</vt:lpstr>
      <vt:lpstr>Data Exploration</vt:lpstr>
      <vt:lpstr>PowerPoint Presentation</vt:lpstr>
      <vt:lpstr>Estimation Results - Fixed Effects Model (FE)</vt:lpstr>
      <vt:lpstr>Estimation Results - Random Effects Model (RE)</vt:lpstr>
      <vt:lpstr>Hausman Test and Estimator Selection</vt:lpstr>
      <vt:lpstr>Heteroscedasticity and Serial Correlation Tests</vt:lpstr>
      <vt:lpstr>Summary of Findings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Project 2: Estimating the production function using panel data techniques</dc:title>
  <dc:creator>TULGA KAGAN TEMEL</dc:creator>
  <cp:lastModifiedBy>Tulga Kagan TEMEL</cp:lastModifiedBy>
  <cp:revision>2</cp:revision>
  <dcterms:created xsi:type="dcterms:W3CDTF">2023-06-11T12:13:50Z</dcterms:created>
  <dcterms:modified xsi:type="dcterms:W3CDTF">2024-09-05T08:54:03Z</dcterms:modified>
</cp:coreProperties>
</file>