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0" r:id="rId5"/>
    <p:sldId id="261" r:id="rId6"/>
    <p:sldId id="263" r:id="rId7"/>
    <p:sldId id="265" r:id="rId8"/>
    <p:sldId id="266" r:id="rId9"/>
    <p:sldId id="267" r:id="rId10"/>
    <p:sldId id="268" r:id="rId11"/>
    <p:sldId id="269" r:id="rId12"/>
    <p:sldId id="270" r:id="rId13"/>
    <p:sldId id="271" r:id="rId14"/>
    <p:sldId id="264" r:id="rId15"/>
  </p:sldIdLst>
  <p:sldSz cx="12192000" cy="6858000"/>
  <p:notesSz cx="6858000" cy="9144000"/>
  <p:defaultTextStyle>
    <a:defPPr>
      <a:defRPr lang="en-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6"/>
  </p:normalViewPr>
  <p:slideViewPr>
    <p:cSldViewPr snapToGrid="0">
      <p:cViewPr varScale="1">
        <p:scale>
          <a:sx n="103" d="100"/>
          <a:sy n="103" d="100"/>
        </p:scale>
        <p:origin x="89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A041F-3F41-5293-0312-53073A2021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TR"/>
          </a:p>
        </p:txBody>
      </p:sp>
      <p:sp>
        <p:nvSpPr>
          <p:cNvPr id="3" name="Subtitle 2">
            <a:extLst>
              <a:ext uri="{FF2B5EF4-FFF2-40B4-BE49-F238E27FC236}">
                <a16:creationId xmlns:a16="http://schemas.microsoft.com/office/drawing/2014/main" id="{DF684A4B-AE84-7D7E-380A-9264EA7231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TR"/>
          </a:p>
        </p:txBody>
      </p:sp>
      <p:sp>
        <p:nvSpPr>
          <p:cNvPr id="4" name="Date Placeholder 3">
            <a:extLst>
              <a:ext uri="{FF2B5EF4-FFF2-40B4-BE49-F238E27FC236}">
                <a16:creationId xmlns:a16="http://schemas.microsoft.com/office/drawing/2014/main" id="{B2EBFACA-3FB0-76CE-CD22-CC577D23C814}"/>
              </a:ext>
            </a:extLst>
          </p:cNvPr>
          <p:cNvSpPr>
            <a:spLocks noGrp="1"/>
          </p:cNvSpPr>
          <p:nvPr>
            <p:ph type="dt" sz="half" idx="10"/>
          </p:nvPr>
        </p:nvSpPr>
        <p:spPr/>
        <p:txBody>
          <a:bodyPr/>
          <a:lstStyle/>
          <a:p>
            <a:fld id="{58F0A3F3-1AD8-8F45-A388-73D17B47D35E}" type="datetimeFigureOut">
              <a:rPr lang="en-TR" smtClean="0"/>
              <a:t>29.03.2023</a:t>
            </a:fld>
            <a:endParaRPr lang="en-TR"/>
          </a:p>
        </p:txBody>
      </p:sp>
      <p:sp>
        <p:nvSpPr>
          <p:cNvPr id="5" name="Footer Placeholder 4">
            <a:extLst>
              <a:ext uri="{FF2B5EF4-FFF2-40B4-BE49-F238E27FC236}">
                <a16:creationId xmlns:a16="http://schemas.microsoft.com/office/drawing/2014/main" id="{FFCD6B83-2126-12EF-8CD6-9ACE94A49137}"/>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06C3073D-2224-1E05-8567-0DE62DB8CB87}"/>
              </a:ext>
            </a:extLst>
          </p:cNvPr>
          <p:cNvSpPr>
            <a:spLocks noGrp="1"/>
          </p:cNvSpPr>
          <p:nvPr>
            <p:ph type="sldNum" sz="quarter" idx="12"/>
          </p:nvPr>
        </p:nvSpPr>
        <p:spPr/>
        <p:txBody>
          <a:bodyPr/>
          <a:lstStyle/>
          <a:p>
            <a:fld id="{0AEEF8D5-4EF9-8840-823A-1E0F22A4F3A1}" type="slidenum">
              <a:rPr lang="en-TR" smtClean="0"/>
              <a:t>‹#›</a:t>
            </a:fld>
            <a:endParaRPr lang="en-TR"/>
          </a:p>
        </p:txBody>
      </p:sp>
    </p:spTree>
    <p:extLst>
      <p:ext uri="{BB962C8B-B14F-4D97-AF65-F5344CB8AC3E}">
        <p14:creationId xmlns:p14="http://schemas.microsoft.com/office/powerpoint/2010/main" val="3112439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D714E-DD10-07AD-8A9E-454DA8E015E7}"/>
              </a:ext>
            </a:extLst>
          </p:cNvPr>
          <p:cNvSpPr>
            <a:spLocks noGrp="1"/>
          </p:cNvSpPr>
          <p:nvPr>
            <p:ph type="title"/>
          </p:nvPr>
        </p:nvSpPr>
        <p:spPr/>
        <p:txBody>
          <a:bodyPr/>
          <a:lstStyle/>
          <a:p>
            <a:r>
              <a:rPr lang="en-US"/>
              <a:t>Click to edit Master title style</a:t>
            </a:r>
            <a:endParaRPr lang="en-TR"/>
          </a:p>
        </p:txBody>
      </p:sp>
      <p:sp>
        <p:nvSpPr>
          <p:cNvPr id="3" name="Vertical Text Placeholder 2">
            <a:extLst>
              <a:ext uri="{FF2B5EF4-FFF2-40B4-BE49-F238E27FC236}">
                <a16:creationId xmlns:a16="http://schemas.microsoft.com/office/drawing/2014/main" id="{B4BAA411-4464-5B9B-E0E4-178364522A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5F6A864A-698C-F894-3F28-CFBD32D63262}"/>
              </a:ext>
            </a:extLst>
          </p:cNvPr>
          <p:cNvSpPr>
            <a:spLocks noGrp="1"/>
          </p:cNvSpPr>
          <p:nvPr>
            <p:ph type="dt" sz="half" idx="10"/>
          </p:nvPr>
        </p:nvSpPr>
        <p:spPr/>
        <p:txBody>
          <a:bodyPr/>
          <a:lstStyle/>
          <a:p>
            <a:fld id="{58F0A3F3-1AD8-8F45-A388-73D17B47D35E}" type="datetimeFigureOut">
              <a:rPr lang="en-TR" smtClean="0"/>
              <a:t>29.03.2023</a:t>
            </a:fld>
            <a:endParaRPr lang="en-TR"/>
          </a:p>
        </p:txBody>
      </p:sp>
      <p:sp>
        <p:nvSpPr>
          <p:cNvPr id="5" name="Footer Placeholder 4">
            <a:extLst>
              <a:ext uri="{FF2B5EF4-FFF2-40B4-BE49-F238E27FC236}">
                <a16:creationId xmlns:a16="http://schemas.microsoft.com/office/drawing/2014/main" id="{7D68A411-0CF8-5CD2-C714-AB0F0A0C2C3F}"/>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0E48C29C-189D-7993-A69F-CE9DE4009E1D}"/>
              </a:ext>
            </a:extLst>
          </p:cNvPr>
          <p:cNvSpPr>
            <a:spLocks noGrp="1"/>
          </p:cNvSpPr>
          <p:nvPr>
            <p:ph type="sldNum" sz="quarter" idx="12"/>
          </p:nvPr>
        </p:nvSpPr>
        <p:spPr/>
        <p:txBody>
          <a:bodyPr/>
          <a:lstStyle/>
          <a:p>
            <a:fld id="{0AEEF8D5-4EF9-8840-823A-1E0F22A4F3A1}" type="slidenum">
              <a:rPr lang="en-TR" smtClean="0"/>
              <a:t>‹#›</a:t>
            </a:fld>
            <a:endParaRPr lang="en-TR"/>
          </a:p>
        </p:txBody>
      </p:sp>
    </p:spTree>
    <p:extLst>
      <p:ext uri="{BB962C8B-B14F-4D97-AF65-F5344CB8AC3E}">
        <p14:creationId xmlns:p14="http://schemas.microsoft.com/office/powerpoint/2010/main" val="753064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F6511F-F193-5735-39E4-6F11ED7566D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TR"/>
          </a:p>
        </p:txBody>
      </p:sp>
      <p:sp>
        <p:nvSpPr>
          <p:cNvPr id="3" name="Vertical Text Placeholder 2">
            <a:extLst>
              <a:ext uri="{FF2B5EF4-FFF2-40B4-BE49-F238E27FC236}">
                <a16:creationId xmlns:a16="http://schemas.microsoft.com/office/drawing/2014/main" id="{BB591C59-048E-8EC0-9579-0D83FE5C4B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3E9415D3-2463-DAA8-F994-C44CF1259B26}"/>
              </a:ext>
            </a:extLst>
          </p:cNvPr>
          <p:cNvSpPr>
            <a:spLocks noGrp="1"/>
          </p:cNvSpPr>
          <p:nvPr>
            <p:ph type="dt" sz="half" idx="10"/>
          </p:nvPr>
        </p:nvSpPr>
        <p:spPr/>
        <p:txBody>
          <a:bodyPr/>
          <a:lstStyle/>
          <a:p>
            <a:fld id="{58F0A3F3-1AD8-8F45-A388-73D17B47D35E}" type="datetimeFigureOut">
              <a:rPr lang="en-TR" smtClean="0"/>
              <a:t>29.03.2023</a:t>
            </a:fld>
            <a:endParaRPr lang="en-TR"/>
          </a:p>
        </p:txBody>
      </p:sp>
      <p:sp>
        <p:nvSpPr>
          <p:cNvPr id="5" name="Footer Placeholder 4">
            <a:extLst>
              <a:ext uri="{FF2B5EF4-FFF2-40B4-BE49-F238E27FC236}">
                <a16:creationId xmlns:a16="http://schemas.microsoft.com/office/drawing/2014/main" id="{0071B7EC-F122-0362-8DD4-BC876DBC2278}"/>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BEC99086-A919-D726-1B9C-BD799CEC8940}"/>
              </a:ext>
            </a:extLst>
          </p:cNvPr>
          <p:cNvSpPr>
            <a:spLocks noGrp="1"/>
          </p:cNvSpPr>
          <p:nvPr>
            <p:ph type="sldNum" sz="quarter" idx="12"/>
          </p:nvPr>
        </p:nvSpPr>
        <p:spPr/>
        <p:txBody>
          <a:bodyPr/>
          <a:lstStyle/>
          <a:p>
            <a:fld id="{0AEEF8D5-4EF9-8840-823A-1E0F22A4F3A1}" type="slidenum">
              <a:rPr lang="en-TR" smtClean="0"/>
              <a:t>‹#›</a:t>
            </a:fld>
            <a:endParaRPr lang="en-TR"/>
          </a:p>
        </p:txBody>
      </p:sp>
    </p:spTree>
    <p:extLst>
      <p:ext uri="{BB962C8B-B14F-4D97-AF65-F5344CB8AC3E}">
        <p14:creationId xmlns:p14="http://schemas.microsoft.com/office/powerpoint/2010/main" val="2089460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775DA-7663-563E-7DDA-F6E1842F11C5}"/>
              </a:ext>
            </a:extLst>
          </p:cNvPr>
          <p:cNvSpPr>
            <a:spLocks noGrp="1"/>
          </p:cNvSpPr>
          <p:nvPr>
            <p:ph type="title"/>
          </p:nvPr>
        </p:nvSpPr>
        <p:spPr/>
        <p:txBody>
          <a:bodyPr/>
          <a:lstStyle/>
          <a:p>
            <a:r>
              <a:rPr lang="en-US"/>
              <a:t>Click to edit Master title style</a:t>
            </a:r>
            <a:endParaRPr lang="en-TR"/>
          </a:p>
        </p:txBody>
      </p:sp>
      <p:sp>
        <p:nvSpPr>
          <p:cNvPr id="3" name="Content Placeholder 2">
            <a:extLst>
              <a:ext uri="{FF2B5EF4-FFF2-40B4-BE49-F238E27FC236}">
                <a16:creationId xmlns:a16="http://schemas.microsoft.com/office/drawing/2014/main" id="{867BB917-0648-2005-AA7E-4FA0A7FC1D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4D1BD488-6217-A101-B263-C55C6181549F}"/>
              </a:ext>
            </a:extLst>
          </p:cNvPr>
          <p:cNvSpPr>
            <a:spLocks noGrp="1"/>
          </p:cNvSpPr>
          <p:nvPr>
            <p:ph type="dt" sz="half" idx="10"/>
          </p:nvPr>
        </p:nvSpPr>
        <p:spPr/>
        <p:txBody>
          <a:bodyPr/>
          <a:lstStyle/>
          <a:p>
            <a:fld id="{58F0A3F3-1AD8-8F45-A388-73D17B47D35E}" type="datetimeFigureOut">
              <a:rPr lang="en-TR" smtClean="0"/>
              <a:t>29.03.2023</a:t>
            </a:fld>
            <a:endParaRPr lang="en-TR"/>
          </a:p>
        </p:txBody>
      </p:sp>
      <p:sp>
        <p:nvSpPr>
          <p:cNvPr id="5" name="Footer Placeholder 4">
            <a:extLst>
              <a:ext uri="{FF2B5EF4-FFF2-40B4-BE49-F238E27FC236}">
                <a16:creationId xmlns:a16="http://schemas.microsoft.com/office/drawing/2014/main" id="{56C00A18-E0FF-FD76-8FEA-D4D248E382F1}"/>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93A9E31E-2868-9AAC-10C3-C1E422800EB0}"/>
              </a:ext>
            </a:extLst>
          </p:cNvPr>
          <p:cNvSpPr>
            <a:spLocks noGrp="1"/>
          </p:cNvSpPr>
          <p:nvPr>
            <p:ph type="sldNum" sz="quarter" idx="12"/>
          </p:nvPr>
        </p:nvSpPr>
        <p:spPr/>
        <p:txBody>
          <a:bodyPr/>
          <a:lstStyle/>
          <a:p>
            <a:fld id="{0AEEF8D5-4EF9-8840-823A-1E0F22A4F3A1}" type="slidenum">
              <a:rPr lang="en-TR" smtClean="0"/>
              <a:t>‹#›</a:t>
            </a:fld>
            <a:endParaRPr lang="en-TR"/>
          </a:p>
        </p:txBody>
      </p:sp>
    </p:spTree>
    <p:extLst>
      <p:ext uri="{BB962C8B-B14F-4D97-AF65-F5344CB8AC3E}">
        <p14:creationId xmlns:p14="http://schemas.microsoft.com/office/powerpoint/2010/main" val="628840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70E5A-BBA0-1C10-6C88-CCAD1012A9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TR"/>
          </a:p>
        </p:txBody>
      </p:sp>
      <p:sp>
        <p:nvSpPr>
          <p:cNvPr id="3" name="Text Placeholder 2">
            <a:extLst>
              <a:ext uri="{FF2B5EF4-FFF2-40B4-BE49-F238E27FC236}">
                <a16:creationId xmlns:a16="http://schemas.microsoft.com/office/drawing/2014/main" id="{8A4EBEC5-A6B8-82FF-0F2A-C44080B42D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0DE688-A9CD-E5C4-D695-F9FBE6265DD1}"/>
              </a:ext>
            </a:extLst>
          </p:cNvPr>
          <p:cNvSpPr>
            <a:spLocks noGrp="1"/>
          </p:cNvSpPr>
          <p:nvPr>
            <p:ph type="dt" sz="half" idx="10"/>
          </p:nvPr>
        </p:nvSpPr>
        <p:spPr/>
        <p:txBody>
          <a:bodyPr/>
          <a:lstStyle/>
          <a:p>
            <a:fld id="{58F0A3F3-1AD8-8F45-A388-73D17B47D35E}" type="datetimeFigureOut">
              <a:rPr lang="en-TR" smtClean="0"/>
              <a:t>29.03.2023</a:t>
            </a:fld>
            <a:endParaRPr lang="en-TR"/>
          </a:p>
        </p:txBody>
      </p:sp>
      <p:sp>
        <p:nvSpPr>
          <p:cNvPr id="5" name="Footer Placeholder 4">
            <a:extLst>
              <a:ext uri="{FF2B5EF4-FFF2-40B4-BE49-F238E27FC236}">
                <a16:creationId xmlns:a16="http://schemas.microsoft.com/office/drawing/2014/main" id="{7887D940-D828-FC0E-812C-CA3DD56E130A}"/>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2182CAD5-41F1-F74F-6F28-E4A91D81573C}"/>
              </a:ext>
            </a:extLst>
          </p:cNvPr>
          <p:cNvSpPr>
            <a:spLocks noGrp="1"/>
          </p:cNvSpPr>
          <p:nvPr>
            <p:ph type="sldNum" sz="quarter" idx="12"/>
          </p:nvPr>
        </p:nvSpPr>
        <p:spPr/>
        <p:txBody>
          <a:bodyPr/>
          <a:lstStyle/>
          <a:p>
            <a:fld id="{0AEEF8D5-4EF9-8840-823A-1E0F22A4F3A1}" type="slidenum">
              <a:rPr lang="en-TR" smtClean="0"/>
              <a:t>‹#›</a:t>
            </a:fld>
            <a:endParaRPr lang="en-TR"/>
          </a:p>
        </p:txBody>
      </p:sp>
    </p:spTree>
    <p:extLst>
      <p:ext uri="{BB962C8B-B14F-4D97-AF65-F5344CB8AC3E}">
        <p14:creationId xmlns:p14="http://schemas.microsoft.com/office/powerpoint/2010/main" val="2208557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9822A-CB97-CD4D-431B-5ECDE9BEDD16}"/>
              </a:ext>
            </a:extLst>
          </p:cNvPr>
          <p:cNvSpPr>
            <a:spLocks noGrp="1"/>
          </p:cNvSpPr>
          <p:nvPr>
            <p:ph type="title"/>
          </p:nvPr>
        </p:nvSpPr>
        <p:spPr/>
        <p:txBody>
          <a:bodyPr/>
          <a:lstStyle/>
          <a:p>
            <a:r>
              <a:rPr lang="en-US"/>
              <a:t>Click to edit Master title style</a:t>
            </a:r>
            <a:endParaRPr lang="en-TR"/>
          </a:p>
        </p:txBody>
      </p:sp>
      <p:sp>
        <p:nvSpPr>
          <p:cNvPr id="3" name="Content Placeholder 2">
            <a:extLst>
              <a:ext uri="{FF2B5EF4-FFF2-40B4-BE49-F238E27FC236}">
                <a16:creationId xmlns:a16="http://schemas.microsoft.com/office/drawing/2014/main" id="{25FBE4B5-C74D-7D26-9856-054FAD87B1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Content Placeholder 3">
            <a:extLst>
              <a:ext uri="{FF2B5EF4-FFF2-40B4-BE49-F238E27FC236}">
                <a16:creationId xmlns:a16="http://schemas.microsoft.com/office/drawing/2014/main" id="{9D640D11-5433-445B-3EA6-81AD508DFB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5" name="Date Placeholder 4">
            <a:extLst>
              <a:ext uri="{FF2B5EF4-FFF2-40B4-BE49-F238E27FC236}">
                <a16:creationId xmlns:a16="http://schemas.microsoft.com/office/drawing/2014/main" id="{AAB9D520-4CA7-5730-4FAF-2F93C9E929F5}"/>
              </a:ext>
            </a:extLst>
          </p:cNvPr>
          <p:cNvSpPr>
            <a:spLocks noGrp="1"/>
          </p:cNvSpPr>
          <p:nvPr>
            <p:ph type="dt" sz="half" idx="10"/>
          </p:nvPr>
        </p:nvSpPr>
        <p:spPr/>
        <p:txBody>
          <a:bodyPr/>
          <a:lstStyle/>
          <a:p>
            <a:fld id="{58F0A3F3-1AD8-8F45-A388-73D17B47D35E}" type="datetimeFigureOut">
              <a:rPr lang="en-TR" smtClean="0"/>
              <a:t>29.03.2023</a:t>
            </a:fld>
            <a:endParaRPr lang="en-TR"/>
          </a:p>
        </p:txBody>
      </p:sp>
      <p:sp>
        <p:nvSpPr>
          <p:cNvPr id="6" name="Footer Placeholder 5">
            <a:extLst>
              <a:ext uri="{FF2B5EF4-FFF2-40B4-BE49-F238E27FC236}">
                <a16:creationId xmlns:a16="http://schemas.microsoft.com/office/drawing/2014/main" id="{CB40E3D0-0352-9ED4-B3C5-F390D2174B02}"/>
              </a:ext>
            </a:extLst>
          </p:cNvPr>
          <p:cNvSpPr>
            <a:spLocks noGrp="1"/>
          </p:cNvSpPr>
          <p:nvPr>
            <p:ph type="ftr" sz="quarter" idx="11"/>
          </p:nvPr>
        </p:nvSpPr>
        <p:spPr/>
        <p:txBody>
          <a:bodyPr/>
          <a:lstStyle/>
          <a:p>
            <a:endParaRPr lang="en-TR"/>
          </a:p>
        </p:txBody>
      </p:sp>
      <p:sp>
        <p:nvSpPr>
          <p:cNvPr id="7" name="Slide Number Placeholder 6">
            <a:extLst>
              <a:ext uri="{FF2B5EF4-FFF2-40B4-BE49-F238E27FC236}">
                <a16:creationId xmlns:a16="http://schemas.microsoft.com/office/drawing/2014/main" id="{303B5A55-B5DE-8B34-2CED-F1C834736EEF}"/>
              </a:ext>
            </a:extLst>
          </p:cNvPr>
          <p:cNvSpPr>
            <a:spLocks noGrp="1"/>
          </p:cNvSpPr>
          <p:nvPr>
            <p:ph type="sldNum" sz="quarter" idx="12"/>
          </p:nvPr>
        </p:nvSpPr>
        <p:spPr/>
        <p:txBody>
          <a:bodyPr/>
          <a:lstStyle/>
          <a:p>
            <a:fld id="{0AEEF8D5-4EF9-8840-823A-1E0F22A4F3A1}" type="slidenum">
              <a:rPr lang="en-TR" smtClean="0"/>
              <a:t>‹#›</a:t>
            </a:fld>
            <a:endParaRPr lang="en-TR"/>
          </a:p>
        </p:txBody>
      </p:sp>
    </p:spTree>
    <p:extLst>
      <p:ext uri="{BB962C8B-B14F-4D97-AF65-F5344CB8AC3E}">
        <p14:creationId xmlns:p14="http://schemas.microsoft.com/office/powerpoint/2010/main" val="1447900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E2F1A-9775-D3FD-F27C-E6911CAFC8D1}"/>
              </a:ext>
            </a:extLst>
          </p:cNvPr>
          <p:cNvSpPr>
            <a:spLocks noGrp="1"/>
          </p:cNvSpPr>
          <p:nvPr>
            <p:ph type="title"/>
          </p:nvPr>
        </p:nvSpPr>
        <p:spPr>
          <a:xfrm>
            <a:off x="839788" y="365125"/>
            <a:ext cx="10515600" cy="1325563"/>
          </a:xfrm>
        </p:spPr>
        <p:txBody>
          <a:bodyPr/>
          <a:lstStyle/>
          <a:p>
            <a:r>
              <a:rPr lang="en-US"/>
              <a:t>Click to edit Master title style</a:t>
            </a:r>
            <a:endParaRPr lang="en-TR"/>
          </a:p>
        </p:txBody>
      </p:sp>
      <p:sp>
        <p:nvSpPr>
          <p:cNvPr id="3" name="Text Placeholder 2">
            <a:extLst>
              <a:ext uri="{FF2B5EF4-FFF2-40B4-BE49-F238E27FC236}">
                <a16:creationId xmlns:a16="http://schemas.microsoft.com/office/drawing/2014/main" id="{13A06A6E-3315-2E78-4E56-1C4B6D58B6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AF0BD9-76C9-F659-3C10-D89D43F011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5" name="Text Placeholder 4">
            <a:extLst>
              <a:ext uri="{FF2B5EF4-FFF2-40B4-BE49-F238E27FC236}">
                <a16:creationId xmlns:a16="http://schemas.microsoft.com/office/drawing/2014/main" id="{9072B406-4D35-022C-AD96-AC4A0FFF14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1B23D7F-02D3-D693-7A4B-8330A85765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7" name="Date Placeholder 6">
            <a:extLst>
              <a:ext uri="{FF2B5EF4-FFF2-40B4-BE49-F238E27FC236}">
                <a16:creationId xmlns:a16="http://schemas.microsoft.com/office/drawing/2014/main" id="{4A65FD4B-3AB3-A9CA-F69C-76293950184E}"/>
              </a:ext>
            </a:extLst>
          </p:cNvPr>
          <p:cNvSpPr>
            <a:spLocks noGrp="1"/>
          </p:cNvSpPr>
          <p:nvPr>
            <p:ph type="dt" sz="half" idx="10"/>
          </p:nvPr>
        </p:nvSpPr>
        <p:spPr/>
        <p:txBody>
          <a:bodyPr/>
          <a:lstStyle/>
          <a:p>
            <a:fld id="{58F0A3F3-1AD8-8F45-A388-73D17B47D35E}" type="datetimeFigureOut">
              <a:rPr lang="en-TR" smtClean="0"/>
              <a:t>29.03.2023</a:t>
            </a:fld>
            <a:endParaRPr lang="en-TR"/>
          </a:p>
        </p:txBody>
      </p:sp>
      <p:sp>
        <p:nvSpPr>
          <p:cNvPr id="8" name="Footer Placeholder 7">
            <a:extLst>
              <a:ext uri="{FF2B5EF4-FFF2-40B4-BE49-F238E27FC236}">
                <a16:creationId xmlns:a16="http://schemas.microsoft.com/office/drawing/2014/main" id="{B159DE4F-D6A9-83CD-E1C9-145058CF2EBC}"/>
              </a:ext>
            </a:extLst>
          </p:cNvPr>
          <p:cNvSpPr>
            <a:spLocks noGrp="1"/>
          </p:cNvSpPr>
          <p:nvPr>
            <p:ph type="ftr" sz="quarter" idx="11"/>
          </p:nvPr>
        </p:nvSpPr>
        <p:spPr/>
        <p:txBody>
          <a:bodyPr/>
          <a:lstStyle/>
          <a:p>
            <a:endParaRPr lang="en-TR"/>
          </a:p>
        </p:txBody>
      </p:sp>
      <p:sp>
        <p:nvSpPr>
          <p:cNvPr id="9" name="Slide Number Placeholder 8">
            <a:extLst>
              <a:ext uri="{FF2B5EF4-FFF2-40B4-BE49-F238E27FC236}">
                <a16:creationId xmlns:a16="http://schemas.microsoft.com/office/drawing/2014/main" id="{5D26E4C5-73A1-C1C6-73FC-C7CFA75ECF4C}"/>
              </a:ext>
            </a:extLst>
          </p:cNvPr>
          <p:cNvSpPr>
            <a:spLocks noGrp="1"/>
          </p:cNvSpPr>
          <p:nvPr>
            <p:ph type="sldNum" sz="quarter" idx="12"/>
          </p:nvPr>
        </p:nvSpPr>
        <p:spPr/>
        <p:txBody>
          <a:bodyPr/>
          <a:lstStyle/>
          <a:p>
            <a:fld id="{0AEEF8D5-4EF9-8840-823A-1E0F22A4F3A1}" type="slidenum">
              <a:rPr lang="en-TR" smtClean="0"/>
              <a:t>‹#›</a:t>
            </a:fld>
            <a:endParaRPr lang="en-TR"/>
          </a:p>
        </p:txBody>
      </p:sp>
    </p:spTree>
    <p:extLst>
      <p:ext uri="{BB962C8B-B14F-4D97-AF65-F5344CB8AC3E}">
        <p14:creationId xmlns:p14="http://schemas.microsoft.com/office/powerpoint/2010/main" val="3448040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D882E-C782-87A1-73AD-170FBF312979}"/>
              </a:ext>
            </a:extLst>
          </p:cNvPr>
          <p:cNvSpPr>
            <a:spLocks noGrp="1"/>
          </p:cNvSpPr>
          <p:nvPr>
            <p:ph type="title"/>
          </p:nvPr>
        </p:nvSpPr>
        <p:spPr/>
        <p:txBody>
          <a:bodyPr/>
          <a:lstStyle/>
          <a:p>
            <a:r>
              <a:rPr lang="en-US"/>
              <a:t>Click to edit Master title style</a:t>
            </a:r>
            <a:endParaRPr lang="en-TR"/>
          </a:p>
        </p:txBody>
      </p:sp>
      <p:sp>
        <p:nvSpPr>
          <p:cNvPr id="3" name="Date Placeholder 2">
            <a:extLst>
              <a:ext uri="{FF2B5EF4-FFF2-40B4-BE49-F238E27FC236}">
                <a16:creationId xmlns:a16="http://schemas.microsoft.com/office/drawing/2014/main" id="{AAC2243A-CCB8-CEFE-DB15-50AFB072CADF}"/>
              </a:ext>
            </a:extLst>
          </p:cNvPr>
          <p:cNvSpPr>
            <a:spLocks noGrp="1"/>
          </p:cNvSpPr>
          <p:nvPr>
            <p:ph type="dt" sz="half" idx="10"/>
          </p:nvPr>
        </p:nvSpPr>
        <p:spPr/>
        <p:txBody>
          <a:bodyPr/>
          <a:lstStyle/>
          <a:p>
            <a:fld id="{58F0A3F3-1AD8-8F45-A388-73D17B47D35E}" type="datetimeFigureOut">
              <a:rPr lang="en-TR" smtClean="0"/>
              <a:t>29.03.2023</a:t>
            </a:fld>
            <a:endParaRPr lang="en-TR"/>
          </a:p>
        </p:txBody>
      </p:sp>
      <p:sp>
        <p:nvSpPr>
          <p:cNvPr id="4" name="Footer Placeholder 3">
            <a:extLst>
              <a:ext uri="{FF2B5EF4-FFF2-40B4-BE49-F238E27FC236}">
                <a16:creationId xmlns:a16="http://schemas.microsoft.com/office/drawing/2014/main" id="{9B7DAD92-1060-E8F2-4882-8E02FD4246FB}"/>
              </a:ext>
            </a:extLst>
          </p:cNvPr>
          <p:cNvSpPr>
            <a:spLocks noGrp="1"/>
          </p:cNvSpPr>
          <p:nvPr>
            <p:ph type="ftr" sz="quarter" idx="11"/>
          </p:nvPr>
        </p:nvSpPr>
        <p:spPr/>
        <p:txBody>
          <a:bodyPr/>
          <a:lstStyle/>
          <a:p>
            <a:endParaRPr lang="en-TR"/>
          </a:p>
        </p:txBody>
      </p:sp>
      <p:sp>
        <p:nvSpPr>
          <p:cNvPr id="5" name="Slide Number Placeholder 4">
            <a:extLst>
              <a:ext uri="{FF2B5EF4-FFF2-40B4-BE49-F238E27FC236}">
                <a16:creationId xmlns:a16="http://schemas.microsoft.com/office/drawing/2014/main" id="{CACD441E-BE6B-186B-DCB3-2049F8E4739F}"/>
              </a:ext>
            </a:extLst>
          </p:cNvPr>
          <p:cNvSpPr>
            <a:spLocks noGrp="1"/>
          </p:cNvSpPr>
          <p:nvPr>
            <p:ph type="sldNum" sz="quarter" idx="12"/>
          </p:nvPr>
        </p:nvSpPr>
        <p:spPr/>
        <p:txBody>
          <a:bodyPr/>
          <a:lstStyle/>
          <a:p>
            <a:fld id="{0AEEF8D5-4EF9-8840-823A-1E0F22A4F3A1}" type="slidenum">
              <a:rPr lang="en-TR" smtClean="0"/>
              <a:t>‹#›</a:t>
            </a:fld>
            <a:endParaRPr lang="en-TR"/>
          </a:p>
        </p:txBody>
      </p:sp>
    </p:spTree>
    <p:extLst>
      <p:ext uri="{BB962C8B-B14F-4D97-AF65-F5344CB8AC3E}">
        <p14:creationId xmlns:p14="http://schemas.microsoft.com/office/powerpoint/2010/main" val="4044820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1F1B49-C654-DA75-44ED-E70EC0FCEE1D}"/>
              </a:ext>
            </a:extLst>
          </p:cNvPr>
          <p:cNvSpPr>
            <a:spLocks noGrp="1"/>
          </p:cNvSpPr>
          <p:nvPr>
            <p:ph type="dt" sz="half" idx="10"/>
          </p:nvPr>
        </p:nvSpPr>
        <p:spPr/>
        <p:txBody>
          <a:bodyPr/>
          <a:lstStyle/>
          <a:p>
            <a:fld id="{58F0A3F3-1AD8-8F45-A388-73D17B47D35E}" type="datetimeFigureOut">
              <a:rPr lang="en-TR" smtClean="0"/>
              <a:t>29.03.2023</a:t>
            </a:fld>
            <a:endParaRPr lang="en-TR"/>
          </a:p>
        </p:txBody>
      </p:sp>
      <p:sp>
        <p:nvSpPr>
          <p:cNvPr id="3" name="Footer Placeholder 2">
            <a:extLst>
              <a:ext uri="{FF2B5EF4-FFF2-40B4-BE49-F238E27FC236}">
                <a16:creationId xmlns:a16="http://schemas.microsoft.com/office/drawing/2014/main" id="{FFEB0734-6EE0-B0CD-B50E-E7E648EF1F30}"/>
              </a:ext>
            </a:extLst>
          </p:cNvPr>
          <p:cNvSpPr>
            <a:spLocks noGrp="1"/>
          </p:cNvSpPr>
          <p:nvPr>
            <p:ph type="ftr" sz="quarter" idx="11"/>
          </p:nvPr>
        </p:nvSpPr>
        <p:spPr/>
        <p:txBody>
          <a:bodyPr/>
          <a:lstStyle/>
          <a:p>
            <a:endParaRPr lang="en-TR"/>
          </a:p>
        </p:txBody>
      </p:sp>
      <p:sp>
        <p:nvSpPr>
          <p:cNvPr id="4" name="Slide Number Placeholder 3">
            <a:extLst>
              <a:ext uri="{FF2B5EF4-FFF2-40B4-BE49-F238E27FC236}">
                <a16:creationId xmlns:a16="http://schemas.microsoft.com/office/drawing/2014/main" id="{9C5FAE45-341C-D079-2FAE-69AD2FA4FBE6}"/>
              </a:ext>
            </a:extLst>
          </p:cNvPr>
          <p:cNvSpPr>
            <a:spLocks noGrp="1"/>
          </p:cNvSpPr>
          <p:nvPr>
            <p:ph type="sldNum" sz="quarter" idx="12"/>
          </p:nvPr>
        </p:nvSpPr>
        <p:spPr/>
        <p:txBody>
          <a:bodyPr/>
          <a:lstStyle/>
          <a:p>
            <a:fld id="{0AEEF8D5-4EF9-8840-823A-1E0F22A4F3A1}" type="slidenum">
              <a:rPr lang="en-TR" smtClean="0"/>
              <a:t>‹#›</a:t>
            </a:fld>
            <a:endParaRPr lang="en-TR"/>
          </a:p>
        </p:txBody>
      </p:sp>
    </p:spTree>
    <p:extLst>
      <p:ext uri="{BB962C8B-B14F-4D97-AF65-F5344CB8AC3E}">
        <p14:creationId xmlns:p14="http://schemas.microsoft.com/office/powerpoint/2010/main" val="883522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7F3F6-65B4-1AB4-0A75-A3E84288BD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R"/>
          </a:p>
        </p:txBody>
      </p:sp>
      <p:sp>
        <p:nvSpPr>
          <p:cNvPr id="3" name="Content Placeholder 2">
            <a:extLst>
              <a:ext uri="{FF2B5EF4-FFF2-40B4-BE49-F238E27FC236}">
                <a16:creationId xmlns:a16="http://schemas.microsoft.com/office/drawing/2014/main" id="{78224247-6FB4-D15B-8782-F82B45CF35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Text Placeholder 3">
            <a:extLst>
              <a:ext uri="{FF2B5EF4-FFF2-40B4-BE49-F238E27FC236}">
                <a16:creationId xmlns:a16="http://schemas.microsoft.com/office/drawing/2014/main" id="{30C29916-B050-1927-A390-DCAAD39DB4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EDBC3C-C8FA-A425-2A24-0E4A9899D756}"/>
              </a:ext>
            </a:extLst>
          </p:cNvPr>
          <p:cNvSpPr>
            <a:spLocks noGrp="1"/>
          </p:cNvSpPr>
          <p:nvPr>
            <p:ph type="dt" sz="half" idx="10"/>
          </p:nvPr>
        </p:nvSpPr>
        <p:spPr/>
        <p:txBody>
          <a:bodyPr/>
          <a:lstStyle/>
          <a:p>
            <a:fld id="{58F0A3F3-1AD8-8F45-A388-73D17B47D35E}" type="datetimeFigureOut">
              <a:rPr lang="en-TR" smtClean="0"/>
              <a:t>29.03.2023</a:t>
            </a:fld>
            <a:endParaRPr lang="en-TR"/>
          </a:p>
        </p:txBody>
      </p:sp>
      <p:sp>
        <p:nvSpPr>
          <p:cNvPr id="6" name="Footer Placeholder 5">
            <a:extLst>
              <a:ext uri="{FF2B5EF4-FFF2-40B4-BE49-F238E27FC236}">
                <a16:creationId xmlns:a16="http://schemas.microsoft.com/office/drawing/2014/main" id="{136E0145-DD0B-6F78-D8EB-7D551D076478}"/>
              </a:ext>
            </a:extLst>
          </p:cNvPr>
          <p:cNvSpPr>
            <a:spLocks noGrp="1"/>
          </p:cNvSpPr>
          <p:nvPr>
            <p:ph type="ftr" sz="quarter" idx="11"/>
          </p:nvPr>
        </p:nvSpPr>
        <p:spPr/>
        <p:txBody>
          <a:bodyPr/>
          <a:lstStyle/>
          <a:p>
            <a:endParaRPr lang="en-TR"/>
          </a:p>
        </p:txBody>
      </p:sp>
      <p:sp>
        <p:nvSpPr>
          <p:cNvPr id="7" name="Slide Number Placeholder 6">
            <a:extLst>
              <a:ext uri="{FF2B5EF4-FFF2-40B4-BE49-F238E27FC236}">
                <a16:creationId xmlns:a16="http://schemas.microsoft.com/office/drawing/2014/main" id="{9BDB6F3D-CBAD-B8F0-E15A-06FCC0104320}"/>
              </a:ext>
            </a:extLst>
          </p:cNvPr>
          <p:cNvSpPr>
            <a:spLocks noGrp="1"/>
          </p:cNvSpPr>
          <p:nvPr>
            <p:ph type="sldNum" sz="quarter" idx="12"/>
          </p:nvPr>
        </p:nvSpPr>
        <p:spPr/>
        <p:txBody>
          <a:bodyPr/>
          <a:lstStyle/>
          <a:p>
            <a:fld id="{0AEEF8D5-4EF9-8840-823A-1E0F22A4F3A1}" type="slidenum">
              <a:rPr lang="en-TR" smtClean="0"/>
              <a:t>‹#›</a:t>
            </a:fld>
            <a:endParaRPr lang="en-TR"/>
          </a:p>
        </p:txBody>
      </p:sp>
    </p:spTree>
    <p:extLst>
      <p:ext uri="{BB962C8B-B14F-4D97-AF65-F5344CB8AC3E}">
        <p14:creationId xmlns:p14="http://schemas.microsoft.com/office/powerpoint/2010/main" val="2086769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A5DF0-09DA-6E76-3F17-E5504CFDFE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R"/>
          </a:p>
        </p:txBody>
      </p:sp>
      <p:sp>
        <p:nvSpPr>
          <p:cNvPr id="3" name="Picture Placeholder 2">
            <a:extLst>
              <a:ext uri="{FF2B5EF4-FFF2-40B4-BE49-F238E27FC236}">
                <a16:creationId xmlns:a16="http://schemas.microsoft.com/office/drawing/2014/main" id="{2776D0D4-16A8-5699-339A-87B646200F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TR"/>
          </a:p>
        </p:txBody>
      </p:sp>
      <p:sp>
        <p:nvSpPr>
          <p:cNvPr id="4" name="Text Placeholder 3">
            <a:extLst>
              <a:ext uri="{FF2B5EF4-FFF2-40B4-BE49-F238E27FC236}">
                <a16:creationId xmlns:a16="http://schemas.microsoft.com/office/drawing/2014/main" id="{1748CC10-02AB-C18D-D246-14AE69E97F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118139-BF03-13BA-E46E-6E25EA90EA4F}"/>
              </a:ext>
            </a:extLst>
          </p:cNvPr>
          <p:cNvSpPr>
            <a:spLocks noGrp="1"/>
          </p:cNvSpPr>
          <p:nvPr>
            <p:ph type="dt" sz="half" idx="10"/>
          </p:nvPr>
        </p:nvSpPr>
        <p:spPr/>
        <p:txBody>
          <a:bodyPr/>
          <a:lstStyle/>
          <a:p>
            <a:fld id="{58F0A3F3-1AD8-8F45-A388-73D17B47D35E}" type="datetimeFigureOut">
              <a:rPr lang="en-TR" smtClean="0"/>
              <a:t>29.03.2023</a:t>
            </a:fld>
            <a:endParaRPr lang="en-TR"/>
          </a:p>
        </p:txBody>
      </p:sp>
      <p:sp>
        <p:nvSpPr>
          <p:cNvPr id="6" name="Footer Placeholder 5">
            <a:extLst>
              <a:ext uri="{FF2B5EF4-FFF2-40B4-BE49-F238E27FC236}">
                <a16:creationId xmlns:a16="http://schemas.microsoft.com/office/drawing/2014/main" id="{87EE0EDF-640D-E3F7-D15C-5BE1F46E3048}"/>
              </a:ext>
            </a:extLst>
          </p:cNvPr>
          <p:cNvSpPr>
            <a:spLocks noGrp="1"/>
          </p:cNvSpPr>
          <p:nvPr>
            <p:ph type="ftr" sz="quarter" idx="11"/>
          </p:nvPr>
        </p:nvSpPr>
        <p:spPr/>
        <p:txBody>
          <a:bodyPr/>
          <a:lstStyle/>
          <a:p>
            <a:endParaRPr lang="en-TR"/>
          </a:p>
        </p:txBody>
      </p:sp>
      <p:sp>
        <p:nvSpPr>
          <p:cNvPr id="7" name="Slide Number Placeholder 6">
            <a:extLst>
              <a:ext uri="{FF2B5EF4-FFF2-40B4-BE49-F238E27FC236}">
                <a16:creationId xmlns:a16="http://schemas.microsoft.com/office/drawing/2014/main" id="{830B6368-A737-C5D7-46B9-58A5638217C0}"/>
              </a:ext>
            </a:extLst>
          </p:cNvPr>
          <p:cNvSpPr>
            <a:spLocks noGrp="1"/>
          </p:cNvSpPr>
          <p:nvPr>
            <p:ph type="sldNum" sz="quarter" idx="12"/>
          </p:nvPr>
        </p:nvSpPr>
        <p:spPr/>
        <p:txBody>
          <a:bodyPr/>
          <a:lstStyle/>
          <a:p>
            <a:fld id="{0AEEF8D5-4EF9-8840-823A-1E0F22A4F3A1}" type="slidenum">
              <a:rPr lang="en-TR" smtClean="0"/>
              <a:t>‹#›</a:t>
            </a:fld>
            <a:endParaRPr lang="en-TR"/>
          </a:p>
        </p:txBody>
      </p:sp>
    </p:spTree>
    <p:extLst>
      <p:ext uri="{BB962C8B-B14F-4D97-AF65-F5344CB8AC3E}">
        <p14:creationId xmlns:p14="http://schemas.microsoft.com/office/powerpoint/2010/main" val="1005717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6B1985-79B1-53CC-7BAB-1445338160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TR"/>
          </a:p>
        </p:txBody>
      </p:sp>
      <p:sp>
        <p:nvSpPr>
          <p:cNvPr id="3" name="Text Placeholder 2">
            <a:extLst>
              <a:ext uri="{FF2B5EF4-FFF2-40B4-BE49-F238E27FC236}">
                <a16:creationId xmlns:a16="http://schemas.microsoft.com/office/drawing/2014/main" id="{B5E0B08D-89FC-34D5-725F-366EA2703C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0014B0CC-B66A-3E40-EC0E-4FD14314FA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F0A3F3-1AD8-8F45-A388-73D17B47D35E}" type="datetimeFigureOut">
              <a:rPr lang="en-TR" smtClean="0"/>
              <a:t>29.03.2023</a:t>
            </a:fld>
            <a:endParaRPr lang="en-TR"/>
          </a:p>
        </p:txBody>
      </p:sp>
      <p:sp>
        <p:nvSpPr>
          <p:cNvPr id="5" name="Footer Placeholder 4">
            <a:extLst>
              <a:ext uri="{FF2B5EF4-FFF2-40B4-BE49-F238E27FC236}">
                <a16:creationId xmlns:a16="http://schemas.microsoft.com/office/drawing/2014/main" id="{064325DB-4EC5-0EAF-0AAE-22894FA660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TR"/>
          </a:p>
        </p:txBody>
      </p:sp>
      <p:sp>
        <p:nvSpPr>
          <p:cNvPr id="6" name="Slide Number Placeholder 5">
            <a:extLst>
              <a:ext uri="{FF2B5EF4-FFF2-40B4-BE49-F238E27FC236}">
                <a16:creationId xmlns:a16="http://schemas.microsoft.com/office/drawing/2014/main" id="{8B69C13E-E4CB-E3BC-6D15-C9491B2690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EEF8D5-4EF9-8840-823A-1E0F22A4F3A1}" type="slidenum">
              <a:rPr lang="en-TR" smtClean="0"/>
              <a:t>‹#›</a:t>
            </a:fld>
            <a:endParaRPr lang="en-TR"/>
          </a:p>
        </p:txBody>
      </p:sp>
    </p:spTree>
    <p:extLst>
      <p:ext uri="{BB962C8B-B14F-4D97-AF65-F5344CB8AC3E}">
        <p14:creationId xmlns:p14="http://schemas.microsoft.com/office/powerpoint/2010/main" val="16667068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2.xml"/><Relationship Id="rId4" Type="http://schemas.openxmlformats.org/officeDocument/2006/relationships/image" Target="../media/image23.jpg"/></Relationships>
</file>

<file path=ppt/slides/_rels/slide11.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2.xml"/><Relationship Id="rId4" Type="http://schemas.openxmlformats.org/officeDocument/2006/relationships/image" Target="../media/image26.jpg"/></Relationships>
</file>

<file path=ppt/slides/_rels/slide12.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jpg"/><Relationship Id="rId1" Type="http://schemas.openxmlformats.org/officeDocument/2006/relationships/slideLayout" Target="../slideLayouts/slideLayout2.xml"/><Relationship Id="rId5" Type="http://schemas.openxmlformats.org/officeDocument/2006/relationships/image" Target="../media/image31.jpg"/><Relationship Id="rId4" Type="http://schemas.openxmlformats.org/officeDocument/2006/relationships/image" Target="../media/image3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 Id="rId5" Type="http://schemas.openxmlformats.org/officeDocument/2006/relationships/image" Target="../media/image20.jpg"/><Relationship Id="rId4" Type="http://schemas.openxmlformats.org/officeDocument/2006/relationships/image" Target="../media/image19.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Pandemic data cast fog over economic picture around world | Financial Times">
            <a:extLst>
              <a:ext uri="{FF2B5EF4-FFF2-40B4-BE49-F238E27FC236}">
                <a16:creationId xmlns:a16="http://schemas.microsoft.com/office/drawing/2014/main" id="{AC17F05A-2AD8-E07A-7432-4570CFDE9A7E}"/>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r="25"/>
          <a:stretch/>
        </p:blipFill>
        <p:spPr bwMode="auto">
          <a:xfrm>
            <a:off x="3070" y="10"/>
            <a:ext cx="1218893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02521AF-5520-AAB6-9DC3-17FDEFBFDC1C}"/>
              </a:ext>
            </a:extLst>
          </p:cNvPr>
          <p:cNvSpPr>
            <a:spLocks noGrp="1"/>
          </p:cNvSpPr>
          <p:nvPr>
            <p:ph type="ctrTitle"/>
          </p:nvPr>
        </p:nvSpPr>
        <p:spPr>
          <a:xfrm>
            <a:off x="1522476" y="2619910"/>
            <a:ext cx="9144000" cy="1536192"/>
          </a:xfrm>
        </p:spPr>
        <p:txBody>
          <a:bodyPr>
            <a:normAutofit/>
          </a:bodyPr>
          <a:lstStyle/>
          <a:p>
            <a:r>
              <a:rPr lang="en-US" sz="6600" b="0" i="0" u="none" strike="noStrike">
                <a:solidFill>
                  <a:srgbClr val="FFFFFF"/>
                </a:solidFill>
                <a:effectLst/>
                <a:latin typeface="Calibri" panose="020F0502020204030204" pitchFamily="34" charset="0"/>
              </a:rPr>
              <a:t>US 1987-2006</a:t>
            </a:r>
            <a:endParaRPr lang="en-TR" sz="6600" dirty="0">
              <a:solidFill>
                <a:srgbClr val="FFFFFF"/>
              </a:solidFill>
            </a:endParaRPr>
          </a:p>
        </p:txBody>
      </p:sp>
      <p:sp>
        <p:nvSpPr>
          <p:cNvPr id="3" name="Subtitle 2">
            <a:extLst>
              <a:ext uri="{FF2B5EF4-FFF2-40B4-BE49-F238E27FC236}">
                <a16:creationId xmlns:a16="http://schemas.microsoft.com/office/drawing/2014/main" id="{611C71C7-2144-91C3-6135-007F0F2E657D}"/>
              </a:ext>
            </a:extLst>
          </p:cNvPr>
          <p:cNvSpPr>
            <a:spLocks noGrp="1"/>
          </p:cNvSpPr>
          <p:nvPr>
            <p:ph type="subTitle" idx="1"/>
          </p:nvPr>
        </p:nvSpPr>
        <p:spPr>
          <a:xfrm>
            <a:off x="1527048" y="4599432"/>
            <a:ext cx="9144000" cy="1536192"/>
          </a:xfrm>
        </p:spPr>
        <p:txBody>
          <a:bodyPr>
            <a:normAutofit fontScale="92500"/>
          </a:bodyPr>
          <a:lstStyle/>
          <a:p>
            <a:r>
              <a:rPr lang="en-TR" dirty="0">
                <a:solidFill>
                  <a:srgbClr val="FFFFFF"/>
                </a:solidFill>
              </a:rPr>
              <a:t>In this slideshow, we examine the relationship between the short term interest rate and some determining variables in the United States between the years 1987 and 2006. Our data is on a quarterly basis, as we feel that it allows us to have enough data points to proceed with our analysis.</a:t>
            </a:r>
          </a:p>
        </p:txBody>
      </p:sp>
      <p:sp>
        <p:nvSpPr>
          <p:cNvPr id="1033"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E06C69E-FCDD-6684-22D0-DFC14EE916EB}"/>
              </a:ext>
            </a:extLst>
          </p:cNvPr>
          <p:cNvSpPr txBox="1"/>
          <p:nvPr/>
        </p:nvSpPr>
        <p:spPr>
          <a:xfrm>
            <a:off x="8672513" y="356353"/>
            <a:ext cx="3100387" cy="1200329"/>
          </a:xfrm>
          <a:prstGeom prst="rect">
            <a:avLst/>
          </a:prstGeom>
          <a:noFill/>
        </p:spPr>
        <p:txBody>
          <a:bodyPr wrap="square" rtlCol="0">
            <a:spAutoFit/>
          </a:bodyPr>
          <a:lstStyle/>
          <a:p>
            <a:r>
              <a:rPr lang="en-TR" dirty="0"/>
              <a:t>Eren Batuhan Es – 3153944</a:t>
            </a:r>
          </a:p>
          <a:p>
            <a:r>
              <a:rPr lang="en-TR" dirty="0"/>
              <a:t>Tulga Kagan Temel – 3168178</a:t>
            </a:r>
          </a:p>
          <a:p>
            <a:r>
              <a:rPr lang="en-TR" dirty="0"/>
              <a:t>Doruk Efe Kanber – 3163051</a:t>
            </a:r>
          </a:p>
          <a:p>
            <a:endParaRPr lang="en-TR" dirty="0"/>
          </a:p>
        </p:txBody>
      </p:sp>
    </p:spTree>
    <p:extLst>
      <p:ext uri="{BB962C8B-B14F-4D97-AF65-F5344CB8AC3E}">
        <p14:creationId xmlns:p14="http://schemas.microsoft.com/office/powerpoint/2010/main" val="312760409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93F39BD-B63A-6A4F-B143-D9677AF923A6}"/>
              </a:ext>
            </a:extLst>
          </p:cNvPr>
          <p:cNvSpPr>
            <a:spLocks noGrp="1"/>
          </p:cNvSpPr>
          <p:nvPr>
            <p:ph type="title"/>
          </p:nvPr>
        </p:nvSpPr>
        <p:spPr>
          <a:xfrm>
            <a:off x="339564" y="358346"/>
            <a:ext cx="4918235" cy="1787280"/>
          </a:xfrm>
        </p:spPr>
        <p:txBody>
          <a:bodyPr anchor="ctr">
            <a:normAutofit/>
          </a:bodyPr>
          <a:lstStyle/>
          <a:p>
            <a:r>
              <a:rPr lang="en-TR" sz="4000" dirty="0"/>
              <a:t>Adding other variables to the Taylor model: unemployment rate</a:t>
            </a:r>
            <a:endParaRPr lang="en-TR" sz="4100" dirty="0"/>
          </a:p>
        </p:txBody>
      </p:sp>
      <p:sp>
        <p:nvSpPr>
          <p:cNvPr id="16"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a:extLst>
              <a:ext uri="{FF2B5EF4-FFF2-40B4-BE49-F238E27FC236}">
                <a16:creationId xmlns:a16="http://schemas.microsoft.com/office/drawing/2014/main" id="{D22C3DE2-5117-89FB-B8A2-8A371AEE6B37}"/>
              </a:ext>
            </a:extLst>
          </p:cNvPr>
          <p:cNvSpPr>
            <a:spLocks noGrp="1"/>
          </p:cNvSpPr>
          <p:nvPr>
            <p:ph idx="1"/>
          </p:nvPr>
        </p:nvSpPr>
        <p:spPr>
          <a:xfrm>
            <a:off x="5440966" y="548285"/>
            <a:ext cx="6281355" cy="2965030"/>
          </a:xfrm>
        </p:spPr>
        <p:txBody>
          <a:bodyPr anchor="ctr">
            <a:normAutofit/>
          </a:bodyPr>
          <a:lstStyle/>
          <a:p>
            <a:r>
              <a:rPr lang="en-US" sz="2200" dirty="0"/>
              <a:t>Adding the variable unemployment rate to the Taylor model shows us that the unemployment rate is insignificant for our model. This is in line with the regression with unemployment rate as the only variable.</a:t>
            </a:r>
          </a:p>
          <a:p>
            <a:r>
              <a:rPr lang="en-US" sz="2200" dirty="0"/>
              <a:t>Unemployment rate also has a very strong negative correlation with output gap, which is another reason not to include it.</a:t>
            </a:r>
          </a:p>
          <a:p>
            <a:endParaRPr lang="en-US" sz="2200" dirty="0"/>
          </a:p>
        </p:txBody>
      </p:sp>
      <p:pic>
        <p:nvPicPr>
          <p:cNvPr id="4" name="Picture 3" descr="Text&#10;&#10;Description automatically generated">
            <a:extLst>
              <a:ext uri="{FF2B5EF4-FFF2-40B4-BE49-F238E27FC236}">
                <a16:creationId xmlns:a16="http://schemas.microsoft.com/office/drawing/2014/main" id="{3B58C0D4-89A5-AFA2-A119-EB3C5FEC0B49}"/>
              </a:ext>
            </a:extLst>
          </p:cNvPr>
          <p:cNvPicPr>
            <a:picLocks noChangeAspect="1"/>
          </p:cNvPicPr>
          <p:nvPr/>
        </p:nvPicPr>
        <p:blipFill>
          <a:blip r:embed="rId2"/>
          <a:stretch>
            <a:fillRect/>
          </a:stretch>
        </p:blipFill>
        <p:spPr>
          <a:xfrm>
            <a:off x="575096" y="3227259"/>
            <a:ext cx="4460701" cy="3082455"/>
          </a:xfrm>
          <a:prstGeom prst="rect">
            <a:avLst/>
          </a:prstGeom>
        </p:spPr>
      </p:pic>
      <p:pic>
        <p:nvPicPr>
          <p:cNvPr id="8" name="Picture 7" descr="Text&#10;&#10;Description automatically generated">
            <a:extLst>
              <a:ext uri="{FF2B5EF4-FFF2-40B4-BE49-F238E27FC236}">
                <a16:creationId xmlns:a16="http://schemas.microsoft.com/office/drawing/2014/main" id="{4D979052-9787-3A54-0EA9-3061E310C33D}"/>
              </a:ext>
            </a:extLst>
          </p:cNvPr>
          <p:cNvPicPr>
            <a:picLocks noChangeAspect="1"/>
          </p:cNvPicPr>
          <p:nvPr/>
        </p:nvPicPr>
        <p:blipFill>
          <a:blip r:embed="rId3"/>
          <a:stretch>
            <a:fillRect/>
          </a:stretch>
        </p:blipFill>
        <p:spPr>
          <a:xfrm>
            <a:off x="1108425" y="2503972"/>
            <a:ext cx="2827305" cy="444500"/>
          </a:xfrm>
          <a:prstGeom prst="rect">
            <a:avLst/>
          </a:prstGeom>
        </p:spPr>
      </p:pic>
      <p:pic>
        <p:nvPicPr>
          <p:cNvPr id="12" name="Picture 11" descr="Text&#10;&#10;Description automatically generated">
            <a:extLst>
              <a:ext uri="{FF2B5EF4-FFF2-40B4-BE49-F238E27FC236}">
                <a16:creationId xmlns:a16="http://schemas.microsoft.com/office/drawing/2014/main" id="{ECADA76F-4DA9-D419-650B-2494C8232DD2}"/>
              </a:ext>
            </a:extLst>
          </p:cNvPr>
          <p:cNvPicPr>
            <a:picLocks noChangeAspect="1"/>
          </p:cNvPicPr>
          <p:nvPr/>
        </p:nvPicPr>
        <p:blipFill>
          <a:blip r:embed="rId4"/>
          <a:stretch>
            <a:fillRect/>
          </a:stretch>
        </p:blipFill>
        <p:spPr>
          <a:xfrm>
            <a:off x="5703616" y="3204986"/>
            <a:ext cx="4460701" cy="3137797"/>
          </a:xfrm>
          <a:prstGeom prst="rect">
            <a:avLst/>
          </a:prstGeom>
        </p:spPr>
      </p:pic>
    </p:spTree>
    <p:extLst>
      <p:ext uri="{BB962C8B-B14F-4D97-AF65-F5344CB8AC3E}">
        <p14:creationId xmlns:p14="http://schemas.microsoft.com/office/powerpoint/2010/main" val="2578602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93F39BD-B63A-6A4F-B143-D9677AF923A6}"/>
              </a:ext>
            </a:extLst>
          </p:cNvPr>
          <p:cNvSpPr>
            <a:spLocks noGrp="1"/>
          </p:cNvSpPr>
          <p:nvPr>
            <p:ph type="title"/>
          </p:nvPr>
        </p:nvSpPr>
        <p:spPr>
          <a:xfrm>
            <a:off x="339564" y="358346"/>
            <a:ext cx="4918235" cy="1787280"/>
          </a:xfrm>
        </p:spPr>
        <p:txBody>
          <a:bodyPr anchor="ctr">
            <a:normAutofit/>
          </a:bodyPr>
          <a:lstStyle/>
          <a:p>
            <a:r>
              <a:rPr lang="en-TR" sz="4000" dirty="0"/>
              <a:t>Adding other variables to the Taylor model: Debt</a:t>
            </a:r>
            <a:endParaRPr lang="en-TR" sz="4100" dirty="0"/>
          </a:p>
        </p:txBody>
      </p:sp>
      <p:sp>
        <p:nvSpPr>
          <p:cNvPr id="16"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a:extLst>
              <a:ext uri="{FF2B5EF4-FFF2-40B4-BE49-F238E27FC236}">
                <a16:creationId xmlns:a16="http://schemas.microsoft.com/office/drawing/2014/main" id="{D22C3DE2-5117-89FB-B8A2-8A371AEE6B37}"/>
              </a:ext>
            </a:extLst>
          </p:cNvPr>
          <p:cNvSpPr>
            <a:spLocks noGrp="1"/>
          </p:cNvSpPr>
          <p:nvPr>
            <p:ph idx="1"/>
          </p:nvPr>
        </p:nvSpPr>
        <p:spPr>
          <a:xfrm>
            <a:off x="5442835" y="644652"/>
            <a:ext cx="6281355" cy="2965030"/>
          </a:xfrm>
        </p:spPr>
        <p:txBody>
          <a:bodyPr anchor="ctr">
            <a:normAutofit/>
          </a:bodyPr>
          <a:lstStyle/>
          <a:p>
            <a:r>
              <a:rPr lang="en-US" sz="2200" dirty="0"/>
              <a:t>Adding the variable debt to the Taylor model, our regression demonstrates that all the variables are significant for our model. </a:t>
            </a:r>
          </a:p>
          <a:p>
            <a:r>
              <a:rPr lang="en-US" sz="2200" dirty="0"/>
              <a:t>However, total debt has a strong negative correlation with inflation-target inflation. This correlation is a problem because independent variables should be independent.</a:t>
            </a:r>
          </a:p>
          <a:p>
            <a:endParaRPr lang="en-US" sz="2200" dirty="0"/>
          </a:p>
        </p:txBody>
      </p:sp>
      <p:pic>
        <p:nvPicPr>
          <p:cNvPr id="5" name="Picture 4" descr="Text&#10;&#10;Description automatically generated">
            <a:extLst>
              <a:ext uri="{FF2B5EF4-FFF2-40B4-BE49-F238E27FC236}">
                <a16:creationId xmlns:a16="http://schemas.microsoft.com/office/drawing/2014/main" id="{09C397E5-427C-B4BD-A6D3-CF93D527E00F}"/>
              </a:ext>
            </a:extLst>
          </p:cNvPr>
          <p:cNvPicPr>
            <a:picLocks noChangeAspect="1"/>
          </p:cNvPicPr>
          <p:nvPr/>
        </p:nvPicPr>
        <p:blipFill>
          <a:blip r:embed="rId2"/>
          <a:stretch>
            <a:fillRect/>
          </a:stretch>
        </p:blipFill>
        <p:spPr>
          <a:xfrm>
            <a:off x="619288" y="3065040"/>
            <a:ext cx="4543929" cy="3434613"/>
          </a:xfrm>
          <a:prstGeom prst="rect">
            <a:avLst/>
          </a:prstGeom>
        </p:spPr>
      </p:pic>
      <p:pic>
        <p:nvPicPr>
          <p:cNvPr id="7" name="Picture 6" descr="Text&#10;&#10;Description automatically generated">
            <a:extLst>
              <a:ext uri="{FF2B5EF4-FFF2-40B4-BE49-F238E27FC236}">
                <a16:creationId xmlns:a16="http://schemas.microsoft.com/office/drawing/2014/main" id="{43C82206-313F-E0CD-8F18-803C6DBA7EBE}"/>
              </a:ext>
            </a:extLst>
          </p:cNvPr>
          <p:cNvPicPr>
            <a:picLocks noChangeAspect="1"/>
          </p:cNvPicPr>
          <p:nvPr/>
        </p:nvPicPr>
        <p:blipFill>
          <a:blip r:embed="rId3"/>
          <a:stretch>
            <a:fillRect/>
          </a:stretch>
        </p:blipFill>
        <p:spPr>
          <a:xfrm>
            <a:off x="1335087" y="2478340"/>
            <a:ext cx="2349500" cy="368300"/>
          </a:xfrm>
          <a:prstGeom prst="rect">
            <a:avLst/>
          </a:prstGeom>
        </p:spPr>
      </p:pic>
      <p:pic>
        <p:nvPicPr>
          <p:cNvPr id="10" name="Picture 9" descr="Chart, scatter chart&#10;&#10;Description automatically generated">
            <a:extLst>
              <a:ext uri="{FF2B5EF4-FFF2-40B4-BE49-F238E27FC236}">
                <a16:creationId xmlns:a16="http://schemas.microsoft.com/office/drawing/2014/main" id="{8C8C2710-EEEA-2F37-1C12-EC39EEDB2413}"/>
              </a:ext>
            </a:extLst>
          </p:cNvPr>
          <p:cNvPicPr>
            <a:picLocks noChangeAspect="1"/>
          </p:cNvPicPr>
          <p:nvPr/>
        </p:nvPicPr>
        <p:blipFill>
          <a:blip r:embed="rId4"/>
          <a:stretch>
            <a:fillRect/>
          </a:stretch>
        </p:blipFill>
        <p:spPr>
          <a:xfrm>
            <a:off x="5962234" y="3065041"/>
            <a:ext cx="4458674" cy="3723986"/>
          </a:xfrm>
          <a:prstGeom prst="rect">
            <a:avLst/>
          </a:prstGeom>
        </p:spPr>
      </p:pic>
    </p:spTree>
    <p:extLst>
      <p:ext uri="{BB962C8B-B14F-4D97-AF65-F5344CB8AC3E}">
        <p14:creationId xmlns:p14="http://schemas.microsoft.com/office/powerpoint/2010/main" val="1680770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93F39BD-B63A-6A4F-B143-D9677AF923A6}"/>
              </a:ext>
            </a:extLst>
          </p:cNvPr>
          <p:cNvSpPr>
            <a:spLocks noGrp="1"/>
          </p:cNvSpPr>
          <p:nvPr>
            <p:ph type="title"/>
          </p:nvPr>
        </p:nvSpPr>
        <p:spPr>
          <a:xfrm>
            <a:off x="339564" y="358346"/>
            <a:ext cx="4918235" cy="1787280"/>
          </a:xfrm>
        </p:spPr>
        <p:txBody>
          <a:bodyPr anchor="ctr">
            <a:normAutofit/>
          </a:bodyPr>
          <a:lstStyle/>
          <a:p>
            <a:r>
              <a:rPr lang="en-TR" sz="4000" dirty="0"/>
              <a:t>Adding other variables to the Taylor model: Debt</a:t>
            </a:r>
            <a:endParaRPr lang="en-TR" sz="4100" dirty="0"/>
          </a:p>
        </p:txBody>
      </p:sp>
      <p:sp>
        <p:nvSpPr>
          <p:cNvPr id="16"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a:extLst>
              <a:ext uri="{FF2B5EF4-FFF2-40B4-BE49-F238E27FC236}">
                <a16:creationId xmlns:a16="http://schemas.microsoft.com/office/drawing/2014/main" id="{D22C3DE2-5117-89FB-B8A2-8A371AEE6B37}"/>
              </a:ext>
            </a:extLst>
          </p:cNvPr>
          <p:cNvSpPr>
            <a:spLocks noGrp="1"/>
          </p:cNvSpPr>
          <p:nvPr>
            <p:ph idx="1"/>
          </p:nvPr>
        </p:nvSpPr>
        <p:spPr>
          <a:xfrm>
            <a:off x="5442835" y="951470"/>
            <a:ext cx="6281355" cy="5115698"/>
          </a:xfrm>
        </p:spPr>
        <p:txBody>
          <a:bodyPr anchor="ctr">
            <a:normAutofit/>
          </a:bodyPr>
          <a:lstStyle/>
          <a:p>
            <a:r>
              <a:rPr lang="en-US" sz="2200" dirty="0"/>
              <a:t>The linearity is in question. It looks like the non-linear relationship was left out in the residuals. We will check the RESET test in order to assess the linearity better.</a:t>
            </a:r>
          </a:p>
          <a:p>
            <a:r>
              <a:rPr lang="en-US" sz="2200" dirty="0"/>
              <a:t>The points in the Q-Q plot lie on a straight diagonal line. This implies that the residuals are normally distributed. We will check it with a Jarque-</a:t>
            </a:r>
            <a:r>
              <a:rPr lang="en-US" sz="2200" dirty="0" err="1"/>
              <a:t>Bera</a:t>
            </a:r>
            <a:r>
              <a:rPr lang="en-US" sz="2200" dirty="0"/>
              <a:t> test to better test for normality of residuals.</a:t>
            </a:r>
          </a:p>
          <a:p>
            <a:r>
              <a:rPr lang="en-US" sz="2200" dirty="0"/>
              <a:t>The Scale-Location graph measures if the residuals are homoscedastic or not. A straight horizontal red line implies homoscedastic residuals. Our graph has a steep incline on the left part of the graph, therefore we will rely on a Breusch Pagan test to better test for homoscedasticity.</a:t>
            </a:r>
          </a:p>
          <a:p>
            <a:endParaRPr lang="en-US" sz="2200" dirty="0"/>
          </a:p>
        </p:txBody>
      </p:sp>
      <p:pic>
        <p:nvPicPr>
          <p:cNvPr id="4" name="Picture 3" descr="Diagram&#10;&#10;Description automatically generated">
            <a:extLst>
              <a:ext uri="{FF2B5EF4-FFF2-40B4-BE49-F238E27FC236}">
                <a16:creationId xmlns:a16="http://schemas.microsoft.com/office/drawing/2014/main" id="{E1A52DAF-1963-54F6-CD84-138BBA64017D}"/>
              </a:ext>
            </a:extLst>
          </p:cNvPr>
          <p:cNvPicPr>
            <a:picLocks noChangeAspect="1"/>
          </p:cNvPicPr>
          <p:nvPr/>
        </p:nvPicPr>
        <p:blipFill>
          <a:blip r:embed="rId2"/>
          <a:stretch>
            <a:fillRect/>
          </a:stretch>
        </p:blipFill>
        <p:spPr>
          <a:xfrm>
            <a:off x="231350" y="2409706"/>
            <a:ext cx="4951786" cy="4089948"/>
          </a:xfrm>
          <a:prstGeom prst="rect">
            <a:avLst/>
          </a:prstGeom>
        </p:spPr>
      </p:pic>
    </p:spTree>
    <p:extLst>
      <p:ext uri="{BB962C8B-B14F-4D97-AF65-F5344CB8AC3E}">
        <p14:creationId xmlns:p14="http://schemas.microsoft.com/office/powerpoint/2010/main" val="2538748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93F39BD-B63A-6A4F-B143-D9677AF923A6}"/>
              </a:ext>
            </a:extLst>
          </p:cNvPr>
          <p:cNvSpPr>
            <a:spLocks noGrp="1"/>
          </p:cNvSpPr>
          <p:nvPr>
            <p:ph type="title"/>
          </p:nvPr>
        </p:nvSpPr>
        <p:spPr>
          <a:xfrm>
            <a:off x="339564" y="358346"/>
            <a:ext cx="4918235" cy="1787280"/>
          </a:xfrm>
        </p:spPr>
        <p:txBody>
          <a:bodyPr anchor="ctr">
            <a:normAutofit/>
          </a:bodyPr>
          <a:lstStyle/>
          <a:p>
            <a:r>
              <a:rPr lang="en-TR" sz="4000" dirty="0"/>
              <a:t>Other tests for the Taylor model + Debt</a:t>
            </a:r>
            <a:endParaRPr lang="en-TR" sz="4100" dirty="0"/>
          </a:p>
        </p:txBody>
      </p:sp>
      <p:sp>
        <p:nvSpPr>
          <p:cNvPr id="16"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a:extLst>
              <a:ext uri="{FF2B5EF4-FFF2-40B4-BE49-F238E27FC236}">
                <a16:creationId xmlns:a16="http://schemas.microsoft.com/office/drawing/2014/main" id="{D22C3DE2-5117-89FB-B8A2-8A371AEE6B37}"/>
              </a:ext>
            </a:extLst>
          </p:cNvPr>
          <p:cNvSpPr>
            <a:spLocks noGrp="1"/>
          </p:cNvSpPr>
          <p:nvPr>
            <p:ph idx="1"/>
          </p:nvPr>
        </p:nvSpPr>
        <p:spPr>
          <a:xfrm>
            <a:off x="5442835" y="1186248"/>
            <a:ext cx="6281355" cy="5177481"/>
          </a:xfrm>
        </p:spPr>
        <p:txBody>
          <a:bodyPr anchor="ctr">
            <a:normAutofit fontScale="92500"/>
          </a:bodyPr>
          <a:lstStyle/>
          <a:p>
            <a:r>
              <a:rPr lang="en-US" sz="2200" dirty="0"/>
              <a:t>Our p-value for the Breusch Pagan is 0.348. Therefore, as with the Taylor model, we fail to reject the null hypothesis with a significance level of 5%. Therefore, we don’t have enough evidence to suggest that heteroscedasticity is present in this model.</a:t>
            </a:r>
          </a:p>
          <a:p>
            <a:r>
              <a:rPr lang="en-US" sz="2200" dirty="0"/>
              <a:t>The Jarque-</a:t>
            </a:r>
            <a:r>
              <a:rPr lang="en-US" sz="2200" dirty="0" err="1"/>
              <a:t>Bera</a:t>
            </a:r>
            <a:r>
              <a:rPr lang="en-US" sz="2200" dirty="0"/>
              <a:t> tests the null hypothesis that the residuals are normally distributed against the alternative that they are not. We can see that the p-value is 0.3835. We don’t reject the null hypothesis with a significance level of 5%.</a:t>
            </a:r>
          </a:p>
          <a:p>
            <a:r>
              <a:rPr lang="en-US" sz="2200" dirty="0"/>
              <a:t>The RESET tests the null hypothesis that the relationship is linear against the alternative that it isn’t. Our p-value is 0.01348, therefore we reject the null hypothesis. Our model follows a non-linear principle.</a:t>
            </a:r>
          </a:p>
          <a:p>
            <a:r>
              <a:rPr lang="en-US" sz="2200" dirty="0"/>
              <a:t> Just like the Taylor model, our p-value for the Durbin-Watson test is 0, which implies that there is perfect autocorrelation. The same problems arise.</a:t>
            </a:r>
          </a:p>
          <a:p>
            <a:endParaRPr lang="en-US" sz="2200" dirty="0"/>
          </a:p>
          <a:p>
            <a:endParaRPr lang="en-US" sz="2200" dirty="0"/>
          </a:p>
        </p:txBody>
      </p:sp>
      <p:pic>
        <p:nvPicPr>
          <p:cNvPr id="5" name="Picture 4" descr="Text&#10;&#10;Description automatically generated">
            <a:extLst>
              <a:ext uri="{FF2B5EF4-FFF2-40B4-BE49-F238E27FC236}">
                <a16:creationId xmlns:a16="http://schemas.microsoft.com/office/drawing/2014/main" id="{CFE3D052-4D7F-BEBC-0258-469E758F76A6}"/>
              </a:ext>
            </a:extLst>
          </p:cNvPr>
          <p:cNvPicPr>
            <a:picLocks noChangeAspect="1"/>
          </p:cNvPicPr>
          <p:nvPr/>
        </p:nvPicPr>
        <p:blipFill>
          <a:blip r:embed="rId2"/>
          <a:stretch>
            <a:fillRect/>
          </a:stretch>
        </p:blipFill>
        <p:spPr>
          <a:xfrm>
            <a:off x="969881" y="1932085"/>
            <a:ext cx="3639436" cy="1104900"/>
          </a:xfrm>
          <a:prstGeom prst="rect">
            <a:avLst/>
          </a:prstGeom>
        </p:spPr>
      </p:pic>
      <p:pic>
        <p:nvPicPr>
          <p:cNvPr id="7" name="Picture 6" descr="Text&#10;&#10;Description automatically generated">
            <a:extLst>
              <a:ext uri="{FF2B5EF4-FFF2-40B4-BE49-F238E27FC236}">
                <a16:creationId xmlns:a16="http://schemas.microsoft.com/office/drawing/2014/main" id="{D274D325-88FF-D05B-D7F1-D6159994FBC3}"/>
              </a:ext>
            </a:extLst>
          </p:cNvPr>
          <p:cNvPicPr>
            <a:picLocks noChangeAspect="1"/>
          </p:cNvPicPr>
          <p:nvPr/>
        </p:nvPicPr>
        <p:blipFill>
          <a:blip r:embed="rId3"/>
          <a:stretch>
            <a:fillRect/>
          </a:stretch>
        </p:blipFill>
        <p:spPr>
          <a:xfrm>
            <a:off x="969881" y="3026754"/>
            <a:ext cx="3639436" cy="1122939"/>
          </a:xfrm>
          <a:prstGeom prst="rect">
            <a:avLst/>
          </a:prstGeom>
        </p:spPr>
      </p:pic>
      <p:pic>
        <p:nvPicPr>
          <p:cNvPr id="9" name="Picture 8" descr="Text&#10;&#10;Description automatically generated">
            <a:extLst>
              <a:ext uri="{FF2B5EF4-FFF2-40B4-BE49-F238E27FC236}">
                <a16:creationId xmlns:a16="http://schemas.microsoft.com/office/drawing/2014/main" id="{329F24E7-5769-F1B3-6030-0B4B4496D35A}"/>
              </a:ext>
            </a:extLst>
          </p:cNvPr>
          <p:cNvPicPr>
            <a:picLocks noChangeAspect="1"/>
          </p:cNvPicPr>
          <p:nvPr/>
        </p:nvPicPr>
        <p:blipFill>
          <a:blip r:embed="rId4"/>
          <a:stretch>
            <a:fillRect/>
          </a:stretch>
        </p:blipFill>
        <p:spPr>
          <a:xfrm>
            <a:off x="969881" y="4149693"/>
            <a:ext cx="3639436" cy="1244600"/>
          </a:xfrm>
          <a:prstGeom prst="rect">
            <a:avLst/>
          </a:prstGeom>
        </p:spPr>
      </p:pic>
      <p:pic>
        <p:nvPicPr>
          <p:cNvPr id="12" name="Picture 11" descr="Text&#10;&#10;Description automatically generated with medium confidence">
            <a:extLst>
              <a:ext uri="{FF2B5EF4-FFF2-40B4-BE49-F238E27FC236}">
                <a16:creationId xmlns:a16="http://schemas.microsoft.com/office/drawing/2014/main" id="{9DEE9B99-D944-7034-EFDB-4E548315A00A}"/>
              </a:ext>
            </a:extLst>
          </p:cNvPr>
          <p:cNvPicPr>
            <a:picLocks noChangeAspect="1"/>
          </p:cNvPicPr>
          <p:nvPr/>
        </p:nvPicPr>
        <p:blipFill>
          <a:blip r:embed="rId5"/>
          <a:stretch>
            <a:fillRect/>
          </a:stretch>
        </p:blipFill>
        <p:spPr>
          <a:xfrm>
            <a:off x="969881" y="5312370"/>
            <a:ext cx="3657600" cy="825500"/>
          </a:xfrm>
          <a:prstGeom prst="rect">
            <a:avLst/>
          </a:prstGeom>
        </p:spPr>
      </p:pic>
    </p:spTree>
    <p:extLst>
      <p:ext uri="{BB962C8B-B14F-4D97-AF65-F5344CB8AC3E}">
        <p14:creationId xmlns:p14="http://schemas.microsoft.com/office/powerpoint/2010/main" val="169612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59120-8381-E187-043D-68000B2443F4}"/>
              </a:ext>
            </a:extLst>
          </p:cNvPr>
          <p:cNvSpPr>
            <a:spLocks noGrp="1"/>
          </p:cNvSpPr>
          <p:nvPr>
            <p:ph type="title"/>
          </p:nvPr>
        </p:nvSpPr>
        <p:spPr/>
        <p:txBody>
          <a:bodyPr/>
          <a:lstStyle/>
          <a:p>
            <a:r>
              <a:rPr lang="en-TR" dirty="0"/>
              <a:t>Thank you!</a:t>
            </a:r>
          </a:p>
        </p:txBody>
      </p:sp>
      <p:sp>
        <p:nvSpPr>
          <p:cNvPr id="3" name="Content Placeholder 2">
            <a:extLst>
              <a:ext uri="{FF2B5EF4-FFF2-40B4-BE49-F238E27FC236}">
                <a16:creationId xmlns:a16="http://schemas.microsoft.com/office/drawing/2014/main" id="{79980BC0-8521-0BE8-46C2-C698858D619A}"/>
              </a:ext>
            </a:extLst>
          </p:cNvPr>
          <p:cNvSpPr>
            <a:spLocks noGrp="1"/>
          </p:cNvSpPr>
          <p:nvPr>
            <p:ph idx="1"/>
          </p:nvPr>
        </p:nvSpPr>
        <p:spPr/>
        <p:txBody>
          <a:bodyPr/>
          <a:lstStyle/>
          <a:p>
            <a:endParaRPr lang="en-TR" dirty="0"/>
          </a:p>
        </p:txBody>
      </p:sp>
    </p:spTree>
    <p:extLst>
      <p:ext uri="{BB962C8B-B14F-4D97-AF65-F5344CB8AC3E}">
        <p14:creationId xmlns:p14="http://schemas.microsoft.com/office/powerpoint/2010/main" val="4225925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535C19-90A9-7D1A-0A1C-FE6BC0EB3F9B}"/>
              </a:ext>
            </a:extLst>
          </p:cNvPr>
          <p:cNvSpPr>
            <a:spLocks noGrp="1"/>
          </p:cNvSpPr>
          <p:nvPr>
            <p:ph type="title"/>
          </p:nvPr>
        </p:nvSpPr>
        <p:spPr>
          <a:xfrm>
            <a:off x="630936" y="639520"/>
            <a:ext cx="3429000" cy="1719072"/>
          </a:xfrm>
        </p:spPr>
        <p:txBody>
          <a:bodyPr anchor="b">
            <a:normAutofit fontScale="90000"/>
          </a:bodyPr>
          <a:lstStyle/>
          <a:p>
            <a:r>
              <a:rPr lang="en-TR" sz="3800" dirty="0"/>
              <a:t>Short term interest rate’s trend (1987-2006)</a:t>
            </a:r>
          </a:p>
        </p:txBody>
      </p:sp>
      <p:sp>
        <p:nvSpPr>
          <p:cNvPr id="1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Text&#10;&#10;Description automatically generated">
            <a:extLst>
              <a:ext uri="{FF2B5EF4-FFF2-40B4-BE49-F238E27FC236}">
                <a16:creationId xmlns:a16="http://schemas.microsoft.com/office/drawing/2014/main" id="{F78DA188-4419-0EFC-4D67-B1EDC765FEEE}"/>
              </a:ext>
            </a:extLst>
          </p:cNvPr>
          <p:cNvPicPr>
            <a:picLocks noGrp="1" noChangeAspect="1"/>
          </p:cNvPicPr>
          <p:nvPr>
            <p:ph idx="1"/>
          </p:nvPr>
        </p:nvPicPr>
        <p:blipFill>
          <a:blip r:embed="rId2"/>
          <a:stretch>
            <a:fillRect/>
          </a:stretch>
        </p:blipFill>
        <p:spPr>
          <a:xfrm>
            <a:off x="6096000" y="5573273"/>
            <a:ext cx="4618206" cy="668041"/>
          </a:xfrm>
        </p:spPr>
      </p:pic>
      <p:pic>
        <p:nvPicPr>
          <p:cNvPr id="5" name="Content Placeholder 4" descr="Chart, line chart&#10;&#10;Description automatically generated">
            <a:extLst>
              <a:ext uri="{FF2B5EF4-FFF2-40B4-BE49-F238E27FC236}">
                <a16:creationId xmlns:a16="http://schemas.microsoft.com/office/drawing/2014/main" id="{E7E404BF-E25E-1F30-909F-088AC4B66B71}"/>
              </a:ext>
            </a:extLst>
          </p:cNvPr>
          <p:cNvPicPr>
            <a:picLocks noChangeAspect="1"/>
          </p:cNvPicPr>
          <p:nvPr/>
        </p:nvPicPr>
        <p:blipFill>
          <a:blip r:embed="rId3"/>
          <a:stretch>
            <a:fillRect/>
          </a:stretch>
        </p:blipFill>
        <p:spPr>
          <a:xfrm>
            <a:off x="5699293" y="304050"/>
            <a:ext cx="5014913" cy="5006316"/>
          </a:xfrm>
          <a:prstGeom prst="rect">
            <a:avLst/>
          </a:prstGeom>
        </p:spPr>
      </p:pic>
      <p:sp>
        <p:nvSpPr>
          <p:cNvPr id="8" name="TextBox 7">
            <a:extLst>
              <a:ext uri="{FF2B5EF4-FFF2-40B4-BE49-F238E27FC236}">
                <a16:creationId xmlns:a16="http://schemas.microsoft.com/office/drawing/2014/main" id="{C0664149-4AD0-9BEB-2201-01D8E85FF052}"/>
              </a:ext>
            </a:extLst>
          </p:cNvPr>
          <p:cNvSpPr txBox="1"/>
          <p:nvPr/>
        </p:nvSpPr>
        <p:spPr>
          <a:xfrm>
            <a:off x="538501" y="2739863"/>
            <a:ext cx="4341114" cy="3970318"/>
          </a:xfrm>
          <a:prstGeom prst="rect">
            <a:avLst/>
          </a:prstGeom>
          <a:noFill/>
        </p:spPr>
        <p:txBody>
          <a:bodyPr wrap="square" rtlCol="0">
            <a:spAutoFit/>
          </a:bodyPr>
          <a:lstStyle/>
          <a:p>
            <a:pPr marL="285750" indent="-285750">
              <a:buFontTx/>
              <a:buChar char="-"/>
            </a:pPr>
            <a:r>
              <a:rPr lang="en-TR" dirty="0"/>
              <a:t>The short-term nominal interest rate in the US included steep declines as well as steep rises in our observation period.</a:t>
            </a:r>
          </a:p>
          <a:p>
            <a:endParaRPr lang="en-TR" dirty="0"/>
          </a:p>
          <a:p>
            <a:pPr marL="285750" indent="-285750">
              <a:buFontTx/>
              <a:buChar char="-"/>
            </a:pPr>
            <a:r>
              <a:rPr lang="en-TR" dirty="0"/>
              <a:t>As shown in our graph, the rise in the interest rate around 1989 is followed by a decline from late 1989 until 1994, before recovering partially. It follows a relatively stable trend until 2000-Q4, where it drops one more time, reaching a minimum of 0,9967.</a:t>
            </a:r>
          </a:p>
          <a:p>
            <a:pPr marL="285750" indent="-285750">
              <a:buFontTx/>
              <a:buChar char="-"/>
            </a:pPr>
            <a:endParaRPr lang="en-TR" dirty="0"/>
          </a:p>
          <a:p>
            <a:pPr marL="285750" indent="-285750">
              <a:buFontTx/>
              <a:buChar char="-"/>
            </a:pPr>
            <a:r>
              <a:rPr lang="en-TR" dirty="0"/>
              <a:t>Immediately afterwards, it starts rising until the end of our observation period.</a:t>
            </a:r>
          </a:p>
        </p:txBody>
      </p:sp>
    </p:spTree>
    <p:extLst>
      <p:ext uri="{BB962C8B-B14F-4D97-AF65-F5344CB8AC3E}">
        <p14:creationId xmlns:p14="http://schemas.microsoft.com/office/powerpoint/2010/main" val="812568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8D75C4-850A-B8B4-9192-3162AA0E7996}"/>
              </a:ext>
            </a:extLst>
          </p:cNvPr>
          <p:cNvSpPr>
            <a:spLocks noGrp="1"/>
          </p:cNvSpPr>
          <p:nvPr>
            <p:ph type="title"/>
          </p:nvPr>
        </p:nvSpPr>
        <p:spPr>
          <a:xfrm>
            <a:off x="643278" y="664760"/>
            <a:ext cx="3429000" cy="1554480"/>
          </a:xfrm>
        </p:spPr>
        <p:txBody>
          <a:bodyPr anchor="b">
            <a:normAutofit fontScale="90000"/>
          </a:bodyPr>
          <a:lstStyle/>
          <a:p>
            <a:r>
              <a:rPr lang="en-TR" sz="3600" dirty="0"/>
              <a:t>Interest rate and Inflation: empirical analysis</a:t>
            </a:r>
          </a:p>
        </p:txBody>
      </p:sp>
      <p:sp>
        <p:nvSpPr>
          <p:cNvPr id="1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Chart, scatter chart&#10;&#10;Description automatically generated">
            <a:extLst>
              <a:ext uri="{FF2B5EF4-FFF2-40B4-BE49-F238E27FC236}">
                <a16:creationId xmlns:a16="http://schemas.microsoft.com/office/drawing/2014/main" id="{29C37329-7429-B9A8-EC5A-97E332181AC4}"/>
              </a:ext>
            </a:extLst>
          </p:cNvPr>
          <p:cNvPicPr>
            <a:picLocks noGrp="1" noChangeAspect="1"/>
          </p:cNvPicPr>
          <p:nvPr>
            <p:ph idx="1"/>
          </p:nvPr>
        </p:nvPicPr>
        <p:blipFill>
          <a:blip r:embed="rId2"/>
          <a:stretch>
            <a:fillRect/>
          </a:stretch>
        </p:blipFill>
        <p:spPr>
          <a:xfrm>
            <a:off x="6096000" y="3286333"/>
            <a:ext cx="4297801" cy="3577812"/>
          </a:xfrm>
        </p:spPr>
      </p:pic>
      <p:pic>
        <p:nvPicPr>
          <p:cNvPr id="5" name="Content Placeholder 4" descr="Chart, line chart, histogram&#10;&#10;Description automatically generated">
            <a:extLst>
              <a:ext uri="{FF2B5EF4-FFF2-40B4-BE49-F238E27FC236}">
                <a16:creationId xmlns:a16="http://schemas.microsoft.com/office/drawing/2014/main" id="{8088BCCA-9CF5-3B6D-3104-3EDC7AFD801B}"/>
              </a:ext>
            </a:extLst>
          </p:cNvPr>
          <p:cNvPicPr>
            <a:picLocks noChangeAspect="1"/>
          </p:cNvPicPr>
          <p:nvPr/>
        </p:nvPicPr>
        <p:blipFill>
          <a:blip r:embed="rId3"/>
          <a:stretch>
            <a:fillRect/>
          </a:stretch>
        </p:blipFill>
        <p:spPr>
          <a:xfrm>
            <a:off x="6286171" y="6145"/>
            <a:ext cx="4014916" cy="3382567"/>
          </a:xfrm>
          <a:prstGeom prst="rect">
            <a:avLst/>
          </a:prstGeom>
        </p:spPr>
      </p:pic>
      <p:sp>
        <p:nvSpPr>
          <p:cNvPr id="11" name="TextBox 10">
            <a:extLst>
              <a:ext uri="{FF2B5EF4-FFF2-40B4-BE49-F238E27FC236}">
                <a16:creationId xmlns:a16="http://schemas.microsoft.com/office/drawing/2014/main" id="{AF729C04-957E-AA87-189E-0F68BC6F641B}"/>
              </a:ext>
            </a:extLst>
          </p:cNvPr>
          <p:cNvSpPr txBox="1"/>
          <p:nvPr/>
        </p:nvSpPr>
        <p:spPr>
          <a:xfrm>
            <a:off x="643278" y="3101546"/>
            <a:ext cx="3520949" cy="3416320"/>
          </a:xfrm>
          <a:prstGeom prst="rect">
            <a:avLst/>
          </a:prstGeom>
          <a:noFill/>
        </p:spPr>
        <p:txBody>
          <a:bodyPr wrap="square" rtlCol="0">
            <a:spAutoFit/>
          </a:bodyPr>
          <a:lstStyle/>
          <a:p>
            <a:pPr marL="285750" indent="-285750">
              <a:buFontTx/>
              <a:buChar char="-"/>
            </a:pPr>
            <a:r>
              <a:rPr lang="en-TR" dirty="0"/>
              <a:t>Our data suggest that inflation and short-term interest rate are positively correlated.</a:t>
            </a:r>
          </a:p>
          <a:p>
            <a:pPr marL="285750" indent="-285750">
              <a:buFontTx/>
              <a:buChar char="-"/>
            </a:pPr>
            <a:r>
              <a:rPr lang="en-TR" dirty="0"/>
              <a:t>The graph above plots the interest rates and inflation over time.</a:t>
            </a:r>
          </a:p>
          <a:p>
            <a:pPr marL="285750" indent="-285750">
              <a:buFontTx/>
              <a:buChar char="-"/>
            </a:pPr>
            <a:r>
              <a:rPr lang="en-TR" dirty="0"/>
              <a:t>The graph below plots the inflation rates and the corresponding short term interest rates.</a:t>
            </a:r>
          </a:p>
          <a:p>
            <a:pPr marL="285750" indent="-285750">
              <a:buFontTx/>
              <a:buChar char="-"/>
            </a:pPr>
            <a:endParaRPr lang="en-TR" dirty="0"/>
          </a:p>
          <a:p>
            <a:pPr marL="285750" indent="-285750">
              <a:buFontTx/>
              <a:buChar char="-"/>
            </a:pPr>
            <a:endParaRPr lang="en-TR" dirty="0"/>
          </a:p>
        </p:txBody>
      </p:sp>
    </p:spTree>
    <p:extLst>
      <p:ext uri="{BB962C8B-B14F-4D97-AF65-F5344CB8AC3E}">
        <p14:creationId xmlns:p14="http://schemas.microsoft.com/office/powerpoint/2010/main" val="2360362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71050-3A24-A85F-EFD8-410008E9287E}"/>
              </a:ext>
            </a:extLst>
          </p:cNvPr>
          <p:cNvSpPr>
            <a:spLocks noGrp="1"/>
          </p:cNvSpPr>
          <p:nvPr>
            <p:ph type="title"/>
          </p:nvPr>
        </p:nvSpPr>
        <p:spPr/>
        <p:txBody>
          <a:bodyPr/>
          <a:lstStyle/>
          <a:p>
            <a:r>
              <a:rPr lang="en-TR" dirty="0"/>
              <a:t>Taylor’s rule:</a:t>
            </a:r>
          </a:p>
        </p:txBody>
      </p:sp>
      <p:sp>
        <p:nvSpPr>
          <p:cNvPr id="3" name="Content Placeholder 2">
            <a:extLst>
              <a:ext uri="{FF2B5EF4-FFF2-40B4-BE49-F238E27FC236}">
                <a16:creationId xmlns:a16="http://schemas.microsoft.com/office/drawing/2014/main" id="{EC4E6CE0-F656-E71C-1112-65A14C11E89C}"/>
              </a:ext>
            </a:extLst>
          </p:cNvPr>
          <p:cNvSpPr>
            <a:spLocks noGrp="1"/>
          </p:cNvSpPr>
          <p:nvPr>
            <p:ph idx="1"/>
          </p:nvPr>
        </p:nvSpPr>
        <p:spPr/>
        <p:txBody>
          <a:bodyPr/>
          <a:lstStyle/>
          <a:p>
            <a:r>
              <a:rPr lang="en-TR" dirty="0"/>
              <a:t>The taylor rule is a monetary policy targeting rule that computes the optimal federal funds rate based on the gap and </a:t>
            </a:r>
            <a:r>
              <a:rPr lang="en-US" dirty="0"/>
              <a:t>between the desired (targeted) inflation rate and the actual inflation rate; and the output gap between the actual and natural output level. Where               </a:t>
            </a:r>
            <a:br>
              <a:rPr lang="en-US" dirty="0"/>
            </a:br>
            <a:r>
              <a:rPr lang="en-US" dirty="0"/>
              <a:t>is the difference between the inflation and the target inflation and</a:t>
            </a:r>
            <a:br>
              <a:rPr lang="en-US" dirty="0"/>
            </a:br>
            <a:r>
              <a:rPr lang="en-US" dirty="0"/>
              <a:t>              is the output gap.</a:t>
            </a:r>
          </a:p>
          <a:p>
            <a:r>
              <a:rPr lang="en-US" dirty="0"/>
              <a:t>We are going to determine the OLS estimators for the coefficients in the following slides.</a:t>
            </a:r>
          </a:p>
          <a:p>
            <a:pPr marL="0" indent="0">
              <a:buNone/>
            </a:pPr>
            <a:endParaRPr lang="en-TR" dirty="0"/>
          </a:p>
        </p:txBody>
      </p:sp>
      <p:pic>
        <p:nvPicPr>
          <p:cNvPr id="5" name="Picture 4">
            <a:extLst>
              <a:ext uri="{FF2B5EF4-FFF2-40B4-BE49-F238E27FC236}">
                <a16:creationId xmlns:a16="http://schemas.microsoft.com/office/drawing/2014/main" id="{1CD45552-5AC4-DD90-A7DF-0F839F8B3551}"/>
              </a:ext>
            </a:extLst>
          </p:cNvPr>
          <p:cNvPicPr>
            <a:picLocks noChangeAspect="1"/>
          </p:cNvPicPr>
          <p:nvPr/>
        </p:nvPicPr>
        <p:blipFill>
          <a:blip r:embed="rId2"/>
          <a:stretch>
            <a:fillRect/>
          </a:stretch>
        </p:blipFill>
        <p:spPr>
          <a:xfrm>
            <a:off x="4487861" y="807242"/>
            <a:ext cx="5356227" cy="491719"/>
          </a:xfrm>
          <a:prstGeom prst="rect">
            <a:avLst/>
          </a:prstGeom>
        </p:spPr>
      </p:pic>
      <p:pic>
        <p:nvPicPr>
          <p:cNvPr id="7" name="Picture 6" descr="Text&#10;&#10;Description automatically generated with medium confidence">
            <a:extLst>
              <a:ext uri="{FF2B5EF4-FFF2-40B4-BE49-F238E27FC236}">
                <a16:creationId xmlns:a16="http://schemas.microsoft.com/office/drawing/2014/main" id="{2BAD6F59-A2C6-94EA-2E70-825590CDF0D6}"/>
              </a:ext>
            </a:extLst>
          </p:cNvPr>
          <p:cNvPicPr>
            <a:picLocks noChangeAspect="1"/>
          </p:cNvPicPr>
          <p:nvPr/>
        </p:nvPicPr>
        <p:blipFill>
          <a:blip r:embed="rId3"/>
          <a:stretch>
            <a:fillRect/>
          </a:stretch>
        </p:blipFill>
        <p:spPr>
          <a:xfrm>
            <a:off x="9399587" y="3056971"/>
            <a:ext cx="1004801" cy="358858"/>
          </a:xfrm>
          <a:prstGeom prst="rect">
            <a:avLst/>
          </a:prstGeom>
        </p:spPr>
      </p:pic>
      <p:pic>
        <p:nvPicPr>
          <p:cNvPr id="9" name="Picture 8">
            <a:extLst>
              <a:ext uri="{FF2B5EF4-FFF2-40B4-BE49-F238E27FC236}">
                <a16:creationId xmlns:a16="http://schemas.microsoft.com/office/drawing/2014/main" id="{77C067C7-D783-3FA4-C146-D41D940ACD42}"/>
              </a:ext>
            </a:extLst>
          </p:cNvPr>
          <p:cNvPicPr>
            <a:picLocks noChangeAspect="1"/>
          </p:cNvPicPr>
          <p:nvPr/>
        </p:nvPicPr>
        <p:blipFill>
          <a:blip r:embed="rId4"/>
          <a:stretch>
            <a:fillRect/>
          </a:stretch>
        </p:blipFill>
        <p:spPr>
          <a:xfrm>
            <a:off x="1117599" y="3813969"/>
            <a:ext cx="1042504" cy="374650"/>
          </a:xfrm>
          <a:prstGeom prst="rect">
            <a:avLst/>
          </a:prstGeom>
        </p:spPr>
      </p:pic>
    </p:spTree>
    <p:extLst>
      <p:ext uri="{BB962C8B-B14F-4D97-AF65-F5344CB8AC3E}">
        <p14:creationId xmlns:p14="http://schemas.microsoft.com/office/powerpoint/2010/main" val="4084738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93F39BD-B63A-6A4F-B143-D9677AF923A6}"/>
              </a:ext>
            </a:extLst>
          </p:cNvPr>
          <p:cNvSpPr>
            <a:spLocks noGrp="1"/>
          </p:cNvSpPr>
          <p:nvPr>
            <p:ph type="title"/>
          </p:nvPr>
        </p:nvSpPr>
        <p:spPr>
          <a:xfrm>
            <a:off x="630936" y="457200"/>
            <a:ext cx="4343400" cy="1929384"/>
          </a:xfrm>
        </p:spPr>
        <p:txBody>
          <a:bodyPr anchor="ctr">
            <a:normAutofit/>
          </a:bodyPr>
          <a:lstStyle/>
          <a:p>
            <a:r>
              <a:rPr lang="en-TR" sz="4100" dirty="0"/>
              <a:t>Introducing our first variable: inflation-target inflation</a:t>
            </a:r>
          </a:p>
        </p:txBody>
      </p:sp>
      <p:sp>
        <p:nvSpPr>
          <p:cNvPr id="16"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a:extLst>
              <a:ext uri="{FF2B5EF4-FFF2-40B4-BE49-F238E27FC236}">
                <a16:creationId xmlns:a16="http://schemas.microsoft.com/office/drawing/2014/main" id="{D22C3DE2-5117-89FB-B8A2-8A371AEE6B37}"/>
              </a:ext>
            </a:extLst>
          </p:cNvPr>
          <p:cNvSpPr>
            <a:spLocks noGrp="1"/>
          </p:cNvSpPr>
          <p:nvPr>
            <p:ph idx="1"/>
          </p:nvPr>
        </p:nvSpPr>
        <p:spPr>
          <a:xfrm>
            <a:off x="5541263" y="457200"/>
            <a:ext cx="6007608" cy="1929384"/>
          </a:xfrm>
        </p:spPr>
        <p:txBody>
          <a:bodyPr anchor="ctr">
            <a:normAutofit fontScale="92500" lnSpcReduction="20000"/>
          </a:bodyPr>
          <a:lstStyle/>
          <a:p>
            <a:r>
              <a:rPr lang="en-US" sz="2200" dirty="0"/>
              <a:t>When we regress for (inflation-target inflation), we get the OLS estimates of its coefficient as 1.5180, which indicates that a unit of increase in inflation’s difference from the target will correspond to an increase of 1.5180 in the short-term interest rate. As we can see from our summary below, we reject the null hypothesis that the coefficient of the variable </a:t>
            </a:r>
            <a:r>
              <a:rPr lang="en-US" sz="2200" dirty="0" err="1"/>
              <a:t>inf_diff</a:t>
            </a:r>
            <a:r>
              <a:rPr lang="en-US" sz="2200" dirty="0"/>
              <a:t> is zero with a significance level lower than 1%.</a:t>
            </a:r>
          </a:p>
        </p:txBody>
      </p:sp>
      <p:pic>
        <p:nvPicPr>
          <p:cNvPr id="5" name="Content Placeholder 4" descr="Chart, scatter chart&#10;&#10;Description automatically generated">
            <a:extLst>
              <a:ext uri="{FF2B5EF4-FFF2-40B4-BE49-F238E27FC236}">
                <a16:creationId xmlns:a16="http://schemas.microsoft.com/office/drawing/2014/main" id="{2F3503B9-22A7-FE01-C488-C71947412655}"/>
              </a:ext>
            </a:extLst>
          </p:cNvPr>
          <p:cNvPicPr>
            <a:picLocks noChangeAspect="1"/>
          </p:cNvPicPr>
          <p:nvPr/>
        </p:nvPicPr>
        <p:blipFill>
          <a:blip r:embed="rId2"/>
          <a:stretch>
            <a:fillRect/>
          </a:stretch>
        </p:blipFill>
        <p:spPr>
          <a:xfrm>
            <a:off x="940689" y="2569464"/>
            <a:ext cx="4575835" cy="3831336"/>
          </a:xfrm>
          <a:prstGeom prst="rect">
            <a:avLst/>
          </a:prstGeom>
        </p:spPr>
      </p:pic>
      <p:pic>
        <p:nvPicPr>
          <p:cNvPr id="7" name="Picture 6" descr="Text&#10;&#10;Description automatically generated">
            <a:extLst>
              <a:ext uri="{FF2B5EF4-FFF2-40B4-BE49-F238E27FC236}">
                <a16:creationId xmlns:a16="http://schemas.microsoft.com/office/drawing/2014/main" id="{ABEF6D5A-8AB3-5E52-58B3-842D18CC671F}"/>
              </a:ext>
            </a:extLst>
          </p:cNvPr>
          <p:cNvPicPr>
            <a:picLocks noChangeAspect="1"/>
          </p:cNvPicPr>
          <p:nvPr/>
        </p:nvPicPr>
        <p:blipFill>
          <a:blip r:embed="rId3"/>
          <a:stretch>
            <a:fillRect/>
          </a:stretch>
        </p:blipFill>
        <p:spPr>
          <a:xfrm>
            <a:off x="6485874" y="2569464"/>
            <a:ext cx="5005355" cy="3678936"/>
          </a:xfrm>
          <a:prstGeom prst="rect">
            <a:avLst/>
          </a:prstGeom>
        </p:spPr>
      </p:pic>
    </p:spTree>
    <p:extLst>
      <p:ext uri="{BB962C8B-B14F-4D97-AF65-F5344CB8AC3E}">
        <p14:creationId xmlns:p14="http://schemas.microsoft.com/office/powerpoint/2010/main" val="1914199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93F39BD-B63A-6A4F-B143-D9677AF923A6}"/>
              </a:ext>
            </a:extLst>
          </p:cNvPr>
          <p:cNvSpPr>
            <a:spLocks noGrp="1"/>
          </p:cNvSpPr>
          <p:nvPr>
            <p:ph type="title"/>
          </p:nvPr>
        </p:nvSpPr>
        <p:spPr>
          <a:xfrm>
            <a:off x="630936" y="457200"/>
            <a:ext cx="4343400" cy="1929384"/>
          </a:xfrm>
        </p:spPr>
        <p:txBody>
          <a:bodyPr anchor="ctr">
            <a:normAutofit/>
          </a:bodyPr>
          <a:lstStyle/>
          <a:p>
            <a:r>
              <a:rPr lang="en-TR" sz="4000" dirty="0"/>
              <a:t>Introducing our second variable: output gap</a:t>
            </a:r>
            <a:endParaRPr lang="en-TR" sz="4100" dirty="0"/>
          </a:p>
        </p:txBody>
      </p:sp>
      <p:sp>
        <p:nvSpPr>
          <p:cNvPr id="16"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a:extLst>
              <a:ext uri="{FF2B5EF4-FFF2-40B4-BE49-F238E27FC236}">
                <a16:creationId xmlns:a16="http://schemas.microsoft.com/office/drawing/2014/main" id="{D22C3DE2-5117-89FB-B8A2-8A371AEE6B37}"/>
              </a:ext>
            </a:extLst>
          </p:cNvPr>
          <p:cNvSpPr>
            <a:spLocks noGrp="1"/>
          </p:cNvSpPr>
          <p:nvPr>
            <p:ph idx="1"/>
          </p:nvPr>
        </p:nvSpPr>
        <p:spPr>
          <a:xfrm>
            <a:off x="5541263" y="457200"/>
            <a:ext cx="6007608" cy="1929384"/>
          </a:xfrm>
        </p:spPr>
        <p:txBody>
          <a:bodyPr anchor="ctr">
            <a:normAutofit fontScale="92500" lnSpcReduction="20000"/>
          </a:bodyPr>
          <a:lstStyle/>
          <a:p>
            <a:r>
              <a:rPr lang="en-US" sz="2200" dirty="0"/>
              <a:t>When we regress for output gap, we get the OLS estimates of its coefficient as 0.5005, which indicates that a unit of increase in output gap will correspond to an increase of 0.5005 in the short-term interest rate. As we can see from our summary below, we reject the null hypothesis that the coefficient of the variable </a:t>
            </a:r>
            <a:r>
              <a:rPr lang="en-US" sz="2200" dirty="0" err="1"/>
              <a:t>outputgap</a:t>
            </a:r>
            <a:r>
              <a:rPr lang="en-US" sz="2200" dirty="0"/>
              <a:t> is zero with a significance level lower than 1%.</a:t>
            </a:r>
          </a:p>
        </p:txBody>
      </p:sp>
      <p:pic>
        <p:nvPicPr>
          <p:cNvPr id="3" name="Content Placeholder 4" descr="A picture containing text&#10;&#10;Description automatically generated">
            <a:extLst>
              <a:ext uri="{FF2B5EF4-FFF2-40B4-BE49-F238E27FC236}">
                <a16:creationId xmlns:a16="http://schemas.microsoft.com/office/drawing/2014/main" id="{6B5DEE43-50C5-BF60-88C5-4E189BB45BF6}"/>
              </a:ext>
            </a:extLst>
          </p:cNvPr>
          <p:cNvPicPr>
            <a:picLocks noChangeAspect="1"/>
          </p:cNvPicPr>
          <p:nvPr/>
        </p:nvPicPr>
        <p:blipFill>
          <a:blip r:embed="rId2"/>
          <a:stretch>
            <a:fillRect/>
          </a:stretch>
        </p:blipFill>
        <p:spPr>
          <a:xfrm>
            <a:off x="3051488" y="1767078"/>
            <a:ext cx="2188023" cy="491109"/>
          </a:xfrm>
          <a:prstGeom prst="rect">
            <a:avLst/>
          </a:prstGeom>
        </p:spPr>
      </p:pic>
      <p:pic>
        <p:nvPicPr>
          <p:cNvPr id="4" name="Picture 3" descr="Chart, scatter chart&#10;&#10;Description automatically generated">
            <a:extLst>
              <a:ext uri="{FF2B5EF4-FFF2-40B4-BE49-F238E27FC236}">
                <a16:creationId xmlns:a16="http://schemas.microsoft.com/office/drawing/2014/main" id="{D2565FB7-A771-8F5B-B913-73A585AEBEA7}"/>
              </a:ext>
            </a:extLst>
          </p:cNvPr>
          <p:cNvPicPr>
            <a:picLocks noChangeAspect="1"/>
          </p:cNvPicPr>
          <p:nvPr/>
        </p:nvPicPr>
        <p:blipFill>
          <a:blip r:embed="rId3"/>
          <a:stretch>
            <a:fillRect/>
          </a:stretch>
        </p:blipFill>
        <p:spPr>
          <a:xfrm>
            <a:off x="748589" y="2549473"/>
            <a:ext cx="4490922" cy="3851327"/>
          </a:xfrm>
          <a:prstGeom prst="rect">
            <a:avLst/>
          </a:prstGeom>
        </p:spPr>
      </p:pic>
      <p:pic>
        <p:nvPicPr>
          <p:cNvPr id="8" name="Picture 7" descr="Text&#10;&#10;Description automatically generated">
            <a:extLst>
              <a:ext uri="{FF2B5EF4-FFF2-40B4-BE49-F238E27FC236}">
                <a16:creationId xmlns:a16="http://schemas.microsoft.com/office/drawing/2014/main" id="{9128EC4F-C6FE-2E97-22BE-CEAE4467A745}"/>
              </a:ext>
            </a:extLst>
          </p:cNvPr>
          <p:cNvPicPr>
            <a:picLocks noChangeAspect="1"/>
          </p:cNvPicPr>
          <p:nvPr/>
        </p:nvPicPr>
        <p:blipFill>
          <a:blip r:embed="rId4"/>
          <a:stretch>
            <a:fillRect/>
          </a:stretch>
        </p:blipFill>
        <p:spPr>
          <a:xfrm>
            <a:off x="6286500" y="2611699"/>
            <a:ext cx="4933999" cy="3664572"/>
          </a:xfrm>
          <a:prstGeom prst="rect">
            <a:avLst/>
          </a:prstGeom>
        </p:spPr>
      </p:pic>
    </p:spTree>
    <p:extLst>
      <p:ext uri="{BB962C8B-B14F-4D97-AF65-F5344CB8AC3E}">
        <p14:creationId xmlns:p14="http://schemas.microsoft.com/office/powerpoint/2010/main" val="3664971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93F39BD-B63A-6A4F-B143-D9677AF923A6}"/>
              </a:ext>
            </a:extLst>
          </p:cNvPr>
          <p:cNvSpPr>
            <a:spLocks noGrp="1"/>
          </p:cNvSpPr>
          <p:nvPr>
            <p:ph type="title"/>
          </p:nvPr>
        </p:nvSpPr>
        <p:spPr>
          <a:xfrm>
            <a:off x="630936" y="457200"/>
            <a:ext cx="4343400" cy="1929384"/>
          </a:xfrm>
        </p:spPr>
        <p:txBody>
          <a:bodyPr anchor="ctr">
            <a:normAutofit/>
          </a:bodyPr>
          <a:lstStyle/>
          <a:p>
            <a:r>
              <a:rPr lang="en-TR" sz="4000" dirty="0"/>
              <a:t>Two variables together: the Taylor model</a:t>
            </a:r>
            <a:endParaRPr lang="en-TR" sz="4100" dirty="0"/>
          </a:p>
        </p:txBody>
      </p:sp>
      <p:sp>
        <p:nvSpPr>
          <p:cNvPr id="16"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a:extLst>
              <a:ext uri="{FF2B5EF4-FFF2-40B4-BE49-F238E27FC236}">
                <a16:creationId xmlns:a16="http://schemas.microsoft.com/office/drawing/2014/main" id="{D22C3DE2-5117-89FB-B8A2-8A371AEE6B37}"/>
              </a:ext>
            </a:extLst>
          </p:cNvPr>
          <p:cNvSpPr>
            <a:spLocks noGrp="1"/>
          </p:cNvSpPr>
          <p:nvPr>
            <p:ph idx="1"/>
          </p:nvPr>
        </p:nvSpPr>
        <p:spPr>
          <a:xfrm>
            <a:off x="5541263" y="457200"/>
            <a:ext cx="6007608" cy="1929384"/>
          </a:xfrm>
        </p:spPr>
        <p:txBody>
          <a:bodyPr anchor="ctr">
            <a:normAutofit fontScale="62500" lnSpcReduction="20000"/>
          </a:bodyPr>
          <a:lstStyle/>
          <a:p>
            <a:r>
              <a:rPr lang="en-US" sz="2200" dirty="0"/>
              <a:t>When we regress for inflation difference and output gap together, we get the OLS estimates of the coefficients as 1.6156 and 0.6206, which indicate the change in short term interest following a unit of change in the corresponding variables. As we can see from our summary below, we reject the null hypothesis that the coefficients of the variables is zero with a significance level lower than 1%. (F-test)</a:t>
            </a:r>
          </a:p>
          <a:p>
            <a:r>
              <a:rPr lang="en-US" sz="2200" dirty="0"/>
              <a:t>Since we are dealing with time series data, our fitted values follow observed values pretty closely.</a:t>
            </a:r>
          </a:p>
          <a:p>
            <a:r>
              <a:rPr lang="en-US" sz="2200" dirty="0"/>
              <a:t>An R-Squared of 59.79% reveals that 59.79% of the variability observed in the target variable is explained in the regression model</a:t>
            </a:r>
          </a:p>
        </p:txBody>
      </p:sp>
      <p:pic>
        <p:nvPicPr>
          <p:cNvPr id="6" name="Picture 5" descr="Text&#10;&#10;Description automatically generated">
            <a:extLst>
              <a:ext uri="{FF2B5EF4-FFF2-40B4-BE49-F238E27FC236}">
                <a16:creationId xmlns:a16="http://schemas.microsoft.com/office/drawing/2014/main" id="{6D74DC1C-0639-2B15-3B5F-4F9F8617215D}"/>
              </a:ext>
            </a:extLst>
          </p:cNvPr>
          <p:cNvPicPr>
            <a:picLocks noChangeAspect="1"/>
          </p:cNvPicPr>
          <p:nvPr/>
        </p:nvPicPr>
        <p:blipFill>
          <a:blip r:embed="rId2"/>
          <a:stretch>
            <a:fillRect/>
          </a:stretch>
        </p:blipFill>
        <p:spPr>
          <a:xfrm>
            <a:off x="5988100" y="2549473"/>
            <a:ext cx="5062488" cy="3839255"/>
          </a:xfrm>
          <a:prstGeom prst="rect">
            <a:avLst/>
          </a:prstGeom>
        </p:spPr>
      </p:pic>
      <p:pic>
        <p:nvPicPr>
          <p:cNvPr id="9" name="Picture 8" descr="Chart, line chart&#10;&#10;Description automatically generated">
            <a:extLst>
              <a:ext uri="{FF2B5EF4-FFF2-40B4-BE49-F238E27FC236}">
                <a16:creationId xmlns:a16="http://schemas.microsoft.com/office/drawing/2014/main" id="{CC21E98F-34F3-2D7D-F0B4-C5AA58B7DC4E}"/>
              </a:ext>
            </a:extLst>
          </p:cNvPr>
          <p:cNvPicPr>
            <a:picLocks noChangeAspect="1"/>
          </p:cNvPicPr>
          <p:nvPr/>
        </p:nvPicPr>
        <p:blipFill>
          <a:blip r:embed="rId3"/>
          <a:stretch>
            <a:fillRect/>
          </a:stretch>
        </p:blipFill>
        <p:spPr>
          <a:xfrm>
            <a:off x="497063" y="2386584"/>
            <a:ext cx="5044200" cy="4296296"/>
          </a:xfrm>
          <a:prstGeom prst="rect">
            <a:avLst/>
          </a:prstGeom>
        </p:spPr>
      </p:pic>
      <p:sp>
        <p:nvSpPr>
          <p:cNvPr id="10" name="TextBox 9">
            <a:extLst>
              <a:ext uri="{FF2B5EF4-FFF2-40B4-BE49-F238E27FC236}">
                <a16:creationId xmlns:a16="http://schemas.microsoft.com/office/drawing/2014/main" id="{447BD9B0-0710-28F9-77DF-F078044E0BE2}"/>
              </a:ext>
            </a:extLst>
          </p:cNvPr>
          <p:cNvSpPr txBox="1"/>
          <p:nvPr/>
        </p:nvSpPr>
        <p:spPr>
          <a:xfrm rot="16200000">
            <a:off x="-764692" y="4131302"/>
            <a:ext cx="2421924" cy="369332"/>
          </a:xfrm>
          <a:prstGeom prst="rect">
            <a:avLst/>
          </a:prstGeom>
          <a:noFill/>
        </p:spPr>
        <p:txBody>
          <a:bodyPr wrap="square" rtlCol="0">
            <a:spAutoFit/>
          </a:bodyPr>
          <a:lstStyle/>
          <a:p>
            <a:r>
              <a:rPr lang="en-US" dirty="0">
                <a:latin typeface="+mj-lt"/>
              </a:rPr>
              <a:t>S</a:t>
            </a:r>
            <a:r>
              <a:rPr lang="en-TR" dirty="0">
                <a:latin typeface="+mj-lt"/>
              </a:rPr>
              <a:t>hort term interest rate</a:t>
            </a:r>
          </a:p>
        </p:txBody>
      </p:sp>
    </p:spTree>
    <p:extLst>
      <p:ext uri="{BB962C8B-B14F-4D97-AF65-F5344CB8AC3E}">
        <p14:creationId xmlns:p14="http://schemas.microsoft.com/office/powerpoint/2010/main" val="4166523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93F39BD-B63A-6A4F-B143-D9677AF923A6}"/>
              </a:ext>
            </a:extLst>
          </p:cNvPr>
          <p:cNvSpPr>
            <a:spLocks noGrp="1"/>
          </p:cNvSpPr>
          <p:nvPr>
            <p:ph type="title"/>
          </p:nvPr>
        </p:nvSpPr>
        <p:spPr>
          <a:xfrm>
            <a:off x="630936" y="457200"/>
            <a:ext cx="4343400" cy="1929384"/>
          </a:xfrm>
        </p:spPr>
        <p:txBody>
          <a:bodyPr anchor="ctr">
            <a:normAutofit/>
          </a:bodyPr>
          <a:lstStyle/>
          <a:p>
            <a:r>
              <a:rPr lang="en-TR" sz="4000" dirty="0"/>
              <a:t>Diagnostic checks for the Taylor model:</a:t>
            </a:r>
            <a:endParaRPr lang="en-TR" sz="4100" dirty="0"/>
          </a:p>
        </p:txBody>
      </p:sp>
      <p:sp>
        <p:nvSpPr>
          <p:cNvPr id="16"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a:extLst>
              <a:ext uri="{FF2B5EF4-FFF2-40B4-BE49-F238E27FC236}">
                <a16:creationId xmlns:a16="http://schemas.microsoft.com/office/drawing/2014/main" id="{D22C3DE2-5117-89FB-B8A2-8A371AEE6B37}"/>
              </a:ext>
            </a:extLst>
          </p:cNvPr>
          <p:cNvSpPr>
            <a:spLocks noGrp="1"/>
          </p:cNvSpPr>
          <p:nvPr>
            <p:ph idx="1"/>
          </p:nvPr>
        </p:nvSpPr>
        <p:spPr>
          <a:xfrm>
            <a:off x="5568122" y="644652"/>
            <a:ext cx="6007608" cy="5600700"/>
          </a:xfrm>
        </p:spPr>
        <p:txBody>
          <a:bodyPr anchor="ctr">
            <a:normAutofit/>
          </a:bodyPr>
          <a:lstStyle/>
          <a:p>
            <a:r>
              <a:rPr lang="en-US" sz="2200" dirty="0"/>
              <a:t>Residuals seem normally distributed around 0. This suggests that the assumption that the relationship is linear is reasonable. We will rely on a RESET test for a better test of linearity.</a:t>
            </a:r>
          </a:p>
          <a:p>
            <a:r>
              <a:rPr lang="en-US" sz="2200" dirty="0"/>
              <a:t>The points in the Q-Q plot mostly lie on a straight diagonal line, apart from a curve in the beginning. The curve indicates that the residuals may not be normally distributed. We will rely on a Jarque-</a:t>
            </a:r>
            <a:r>
              <a:rPr lang="en-US" sz="2200" dirty="0" err="1"/>
              <a:t>Bera</a:t>
            </a:r>
            <a:r>
              <a:rPr lang="en-US" sz="2200" dirty="0"/>
              <a:t> test to better test for normality of residuals.</a:t>
            </a:r>
          </a:p>
          <a:p>
            <a:r>
              <a:rPr lang="en-US" sz="2200" dirty="0"/>
              <a:t>The Scale-Location graph measures if the residuals are homoscedastic or not. A straight horizontal red line implies homoscedastic residuals. Our graph has a steep incline on the left part of the graph, therefore we will rely on a Breusch Pagan test to better test for homoscedasticity.</a:t>
            </a:r>
          </a:p>
          <a:p>
            <a:endParaRPr lang="en-US" sz="2200" dirty="0"/>
          </a:p>
        </p:txBody>
      </p:sp>
      <p:pic>
        <p:nvPicPr>
          <p:cNvPr id="4" name="Picture 3" descr="Diagram&#10;&#10;Description automatically generated">
            <a:extLst>
              <a:ext uri="{FF2B5EF4-FFF2-40B4-BE49-F238E27FC236}">
                <a16:creationId xmlns:a16="http://schemas.microsoft.com/office/drawing/2014/main" id="{2A997B0E-B99C-C902-01F4-B798DCD3A242}"/>
              </a:ext>
            </a:extLst>
          </p:cNvPr>
          <p:cNvPicPr>
            <a:picLocks noChangeAspect="1"/>
          </p:cNvPicPr>
          <p:nvPr/>
        </p:nvPicPr>
        <p:blipFill>
          <a:blip r:embed="rId2"/>
          <a:stretch>
            <a:fillRect/>
          </a:stretch>
        </p:blipFill>
        <p:spPr>
          <a:xfrm>
            <a:off x="397702" y="2495011"/>
            <a:ext cx="4809868" cy="3952811"/>
          </a:xfrm>
          <a:prstGeom prst="rect">
            <a:avLst/>
          </a:prstGeom>
        </p:spPr>
      </p:pic>
    </p:spTree>
    <p:extLst>
      <p:ext uri="{BB962C8B-B14F-4D97-AF65-F5344CB8AC3E}">
        <p14:creationId xmlns:p14="http://schemas.microsoft.com/office/powerpoint/2010/main" val="2479810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93F39BD-B63A-6A4F-B143-D9677AF923A6}"/>
              </a:ext>
            </a:extLst>
          </p:cNvPr>
          <p:cNvSpPr>
            <a:spLocks noGrp="1"/>
          </p:cNvSpPr>
          <p:nvPr>
            <p:ph type="title"/>
          </p:nvPr>
        </p:nvSpPr>
        <p:spPr>
          <a:xfrm>
            <a:off x="914399" y="216242"/>
            <a:ext cx="4343400" cy="1929384"/>
          </a:xfrm>
        </p:spPr>
        <p:txBody>
          <a:bodyPr anchor="ctr">
            <a:normAutofit/>
          </a:bodyPr>
          <a:lstStyle/>
          <a:p>
            <a:r>
              <a:rPr lang="en-TR" sz="4000" dirty="0"/>
              <a:t>Other tests:</a:t>
            </a:r>
            <a:endParaRPr lang="en-TR" sz="4100" dirty="0"/>
          </a:p>
        </p:txBody>
      </p:sp>
      <p:sp>
        <p:nvSpPr>
          <p:cNvPr id="16"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a:extLst>
              <a:ext uri="{FF2B5EF4-FFF2-40B4-BE49-F238E27FC236}">
                <a16:creationId xmlns:a16="http://schemas.microsoft.com/office/drawing/2014/main" id="{D22C3DE2-5117-89FB-B8A2-8A371AEE6B37}"/>
              </a:ext>
            </a:extLst>
          </p:cNvPr>
          <p:cNvSpPr>
            <a:spLocks noGrp="1"/>
          </p:cNvSpPr>
          <p:nvPr>
            <p:ph idx="1"/>
          </p:nvPr>
        </p:nvSpPr>
        <p:spPr>
          <a:xfrm>
            <a:off x="5440966" y="632295"/>
            <a:ext cx="6281355" cy="6091880"/>
          </a:xfrm>
        </p:spPr>
        <p:txBody>
          <a:bodyPr anchor="ctr">
            <a:normAutofit fontScale="77500" lnSpcReduction="20000"/>
          </a:bodyPr>
          <a:lstStyle/>
          <a:p>
            <a:r>
              <a:rPr lang="en-US" sz="2200" dirty="0"/>
              <a:t>The Breusch Pagan tests the null hypothesis that the residuals are homoscedastic against the alternative that they are heteroscedastic. We can see that the p-value is 0.2207. We fail to reject the null hypothesis with a significance level of 5%. Therefore, we don’t have enough evidence to suggest that heteroscedasticity is present in this model.</a:t>
            </a:r>
          </a:p>
          <a:p>
            <a:r>
              <a:rPr lang="en-US" sz="2200" dirty="0"/>
              <a:t>The Jarque-</a:t>
            </a:r>
            <a:r>
              <a:rPr lang="en-US" sz="2200" dirty="0" err="1"/>
              <a:t>Bera</a:t>
            </a:r>
            <a:r>
              <a:rPr lang="en-US" sz="2200" dirty="0"/>
              <a:t> tests the null hypothesis that the residuals are normally distributed against the alternative that they are not. We can see that the p-value is 0.04582. We reject the null hypothesis with a significance level of 5%. Therefore, our model is likely to violate the normality assumption of errors.</a:t>
            </a:r>
          </a:p>
          <a:p>
            <a:r>
              <a:rPr lang="en-US" sz="2200" dirty="0"/>
              <a:t>The RESET tests the null hypothesis that the relationship is linear against the alternative that it isn’t. Our p-value is 0.9324, therefore we fail to reject the null hypothesis. Our model follows the linearity principle.</a:t>
            </a:r>
          </a:p>
          <a:p>
            <a:r>
              <a:rPr lang="en-US" sz="2200" dirty="0"/>
              <a:t>A p-value of 0 in the Durbin-Watson test means there is perfect autocorrelation. This will lead to inefficiency of the least squares estimates, which in turn will lead to wrong standard errors for the regression coefficient estimates and wrong t-statistics on the significance of the regression coefficients and misleading statistical inference based on a wrong estimate of the variance–covariance matrix computed under the assumption of no autocorrelation. Which makes sense since we are dealing with variables such as inflation and output whose higher values in period t will lead to relatively high biased ones in period t+1. This is also in line with how Robert Lucas criticized regressions about monetary policies, saying they can not be estimated using historical data since people’s expectations and reactions would be different.</a:t>
            </a:r>
          </a:p>
          <a:p>
            <a:endParaRPr lang="en-US" sz="2200" dirty="0"/>
          </a:p>
        </p:txBody>
      </p:sp>
      <p:pic>
        <p:nvPicPr>
          <p:cNvPr id="5" name="Picture 4" descr="Text&#10;&#10;Description automatically generated">
            <a:extLst>
              <a:ext uri="{FF2B5EF4-FFF2-40B4-BE49-F238E27FC236}">
                <a16:creationId xmlns:a16="http://schemas.microsoft.com/office/drawing/2014/main" id="{D926AAE5-239B-B0FB-7EFB-DCDCB070E6D8}"/>
              </a:ext>
            </a:extLst>
          </p:cNvPr>
          <p:cNvPicPr>
            <a:picLocks noChangeAspect="1"/>
          </p:cNvPicPr>
          <p:nvPr/>
        </p:nvPicPr>
        <p:blipFill>
          <a:blip r:embed="rId2"/>
          <a:stretch>
            <a:fillRect/>
          </a:stretch>
        </p:blipFill>
        <p:spPr>
          <a:xfrm>
            <a:off x="1099651" y="1975389"/>
            <a:ext cx="2976506" cy="1218184"/>
          </a:xfrm>
          <a:prstGeom prst="rect">
            <a:avLst/>
          </a:prstGeom>
        </p:spPr>
      </p:pic>
      <p:pic>
        <p:nvPicPr>
          <p:cNvPr id="7" name="Picture 6" descr="Text&#10;&#10;Description automatically generated">
            <a:extLst>
              <a:ext uri="{FF2B5EF4-FFF2-40B4-BE49-F238E27FC236}">
                <a16:creationId xmlns:a16="http://schemas.microsoft.com/office/drawing/2014/main" id="{2E1E08C4-8AFC-5834-2FBC-0AD6CCF353E5}"/>
              </a:ext>
            </a:extLst>
          </p:cNvPr>
          <p:cNvPicPr>
            <a:picLocks noChangeAspect="1"/>
          </p:cNvPicPr>
          <p:nvPr/>
        </p:nvPicPr>
        <p:blipFill>
          <a:blip r:embed="rId3"/>
          <a:stretch>
            <a:fillRect/>
          </a:stretch>
        </p:blipFill>
        <p:spPr>
          <a:xfrm>
            <a:off x="1099651" y="3190310"/>
            <a:ext cx="2976506" cy="1102410"/>
          </a:xfrm>
          <a:prstGeom prst="rect">
            <a:avLst/>
          </a:prstGeom>
        </p:spPr>
      </p:pic>
      <p:pic>
        <p:nvPicPr>
          <p:cNvPr id="9" name="Picture 8" descr="Text&#10;&#10;Description automatically generated">
            <a:extLst>
              <a:ext uri="{FF2B5EF4-FFF2-40B4-BE49-F238E27FC236}">
                <a16:creationId xmlns:a16="http://schemas.microsoft.com/office/drawing/2014/main" id="{0689F2D0-DF14-3AC2-7D8D-9EBC38EEBA77}"/>
              </a:ext>
            </a:extLst>
          </p:cNvPr>
          <p:cNvPicPr>
            <a:picLocks noChangeAspect="1"/>
          </p:cNvPicPr>
          <p:nvPr/>
        </p:nvPicPr>
        <p:blipFill>
          <a:blip r:embed="rId4"/>
          <a:stretch>
            <a:fillRect/>
          </a:stretch>
        </p:blipFill>
        <p:spPr>
          <a:xfrm>
            <a:off x="1099651" y="4289456"/>
            <a:ext cx="2976506" cy="910659"/>
          </a:xfrm>
          <a:prstGeom prst="rect">
            <a:avLst/>
          </a:prstGeom>
        </p:spPr>
      </p:pic>
      <p:pic>
        <p:nvPicPr>
          <p:cNvPr id="15" name="Picture 14" descr="Text&#10;&#10;Description automatically generated with medium confidence">
            <a:extLst>
              <a:ext uri="{FF2B5EF4-FFF2-40B4-BE49-F238E27FC236}">
                <a16:creationId xmlns:a16="http://schemas.microsoft.com/office/drawing/2014/main" id="{84E5F55B-329B-EC56-BBD0-3623C7402EBB}"/>
              </a:ext>
            </a:extLst>
          </p:cNvPr>
          <p:cNvPicPr>
            <a:picLocks noChangeAspect="1"/>
          </p:cNvPicPr>
          <p:nvPr/>
        </p:nvPicPr>
        <p:blipFill>
          <a:blip r:embed="rId5"/>
          <a:stretch>
            <a:fillRect/>
          </a:stretch>
        </p:blipFill>
        <p:spPr>
          <a:xfrm>
            <a:off x="1099651" y="5200115"/>
            <a:ext cx="2976506" cy="910659"/>
          </a:xfrm>
          <a:prstGeom prst="rect">
            <a:avLst/>
          </a:prstGeom>
        </p:spPr>
      </p:pic>
    </p:spTree>
    <p:extLst>
      <p:ext uri="{BB962C8B-B14F-4D97-AF65-F5344CB8AC3E}">
        <p14:creationId xmlns:p14="http://schemas.microsoft.com/office/powerpoint/2010/main" val="17144797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302</TotalTime>
  <Words>1447</Words>
  <Application>Microsoft Macintosh PowerPoint</Application>
  <PresentationFormat>Widescreen</PresentationFormat>
  <Paragraphs>52</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US 1987-2006</vt:lpstr>
      <vt:lpstr>Short term interest rate’s trend (1987-2006)</vt:lpstr>
      <vt:lpstr>Interest rate and Inflation: empirical analysis</vt:lpstr>
      <vt:lpstr>Taylor’s rule:</vt:lpstr>
      <vt:lpstr>Introducing our first variable: inflation-target inflation</vt:lpstr>
      <vt:lpstr>Introducing our second variable: output gap</vt:lpstr>
      <vt:lpstr>Two variables together: the Taylor model</vt:lpstr>
      <vt:lpstr>Diagnostic checks for the Taylor model:</vt:lpstr>
      <vt:lpstr>Other tests:</vt:lpstr>
      <vt:lpstr>Adding other variables to the Taylor model: unemployment rate</vt:lpstr>
      <vt:lpstr>Adding other variables to the Taylor model: Debt</vt:lpstr>
      <vt:lpstr>Adding other variables to the Taylor model: Debt</vt:lpstr>
      <vt:lpstr>Other tests for the Taylor model + Debt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 1987-2006</dc:title>
  <dc:creator>TULGA KAGAN TEMEL</dc:creator>
  <cp:lastModifiedBy>TULGA KAGAN TEMEL</cp:lastModifiedBy>
  <cp:revision>13</cp:revision>
  <dcterms:created xsi:type="dcterms:W3CDTF">2023-03-29T21:45:33Z</dcterms:created>
  <dcterms:modified xsi:type="dcterms:W3CDTF">2023-03-30T02:48:24Z</dcterms:modified>
</cp:coreProperties>
</file>