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7" r:id="rId10"/>
    <p:sldId id="268" r:id="rId11"/>
    <p:sldId id="265" r:id="rId12"/>
    <p:sldId id="266" r:id="rId13"/>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96" autoAdjust="0"/>
  </p:normalViewPr>
  <p:slideViewPr>
    <p:cSldViewPr>
      <p:cViewPr varScale="1">
        <p:scale>
          <a:sx n="39" d="100"/>
          <a:sy n="39" d="100"/>
        </p:scale>
        <p:origin x="964" y="1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2784397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8.sv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0.jpeg"/><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7.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4054636"/>
          </a:xfrm>
          <a:prstGeom prst="rect">
            <a:avLst/>
          </a:prstGeom>
        </p:spPr>
        <p:txBody>
          <a:bodyPr lIns="0" tIns="0" rIns="0" bIns="0" rtlCol="0" anchor="t">
            <a:spAutoFit/>
          </a:bodyPr>
          <a:lstStyle/>
          <a:p>
            <a:pPr algn="ctr">
              <a:lnSpc>
                <a:spcPts val="11059"/>
              </a:lnSpc>
            </a:pPr>
            <a:r>
              <a:rPr lang="en-US" sz="4800" spc="-105" dirty="0">
                <a:solidFill>
                  <a:srgbClr val="FFFFFF"/>
                </a:solidFill>
                <a:latin typeface="Arial" panose="020B0604020202020204" pitchFamily="34" charset="0"/>
                <a:cs typeface="Arial" panose="020B0604020202020204" pitchFamily="34" charset="0"/>
              </a:rPr>
              <a:t>Analysis of Social Buzz’s content categories</a:t>
            </a:r>
          </a:p>
        </p:txBody>
      </p:sp>
    </p:spTree>
  </p:cSld>
  <p:clrMapOvr>
    <a:masterClrMapping/>
  </p:clrMapOvr>
  <mc:AlternateContent xmlns:mc="http://schemas.openxmlformats.org/markup-compatibility/2006" xmlns:p14="http://schemas.microsoft.com/office/powerpoint/2010/main">
    <mc:Choice Requires="p14">
      <p:transition spd="slow" p14:dur="2000" advTm="11334"/>
    </mc:Choice>
    <mc:Fallback xmlns="">
      <p:transition spd="slow" advTm="1133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30" name="TextBox 29">
            <a:extLst>
              <a:ext uri="{FF2B5EF4-FFF2-40B4-BE49-F238E27FC236}">
                <a16:creationId xmlns:a16="http://schemas.microsoft.com/office/drawing/2014/main" id="{7ABDE8B7-B152-B744-B865-C48DC181192C}"/>
              </a:ext>
            </a:extLst>
          </p:cNvPr>
          <p:cNvSpPr txBox="1"/>
          <p:nvPr/>
        </p:nvSpPr>
        <p:spPr>
          <a:xfrm>
            <a:off x="13562927" y="1310083"/>
            <a:ext cx="3062454" cy="7417415"/>
          </a:xfrm>
          <a:prstGeom prst="rect">
            <a:avLst/>
          </a:prstGeom>
          <a:solidFill>
            <a:schemeClr val="bg2"/>
          </a:solidFill>
        </p:spPr>
        <p:txBody>
          <a:bodyPr wrap="square" rtlCol="0">
            <a:spAutoFit/>
          </a:bodyPr>
          <a:lstStyle/>
          <a:p>
            <a:pPr algn="l"/>
            <a:r>
              <a:rPr lang="en-US" sz="2800" b="0" i="0" dirty="0">
                <a:effectLst/>
                <a:latin typeface="Arial" panose="020B0604020202020204" pitchFamily="34" charset="0"/>
                <a:cs typeface="Arial" panose="020B0604020202020204" pitchFamily="34" charset="0"/>
              </a:rPr>
              <a:t>From the Bar chart, it is observed that </a:t>
            </a:r>
            <a:r>
              <a:rPr lang="en-US" sz="2800" b="1" i="0" dirty="0">
                <a:effectLst/>
                <a:latin typeface="Arial" panose="020B0604020202020204" pitchFamily="34" charset="0"/>
                <a:cs typeface="Arial" panose="020B0604020202020204" pitchFamily="34" charset="0"/>
              </a:rPr>
              <a:t>photos </a:t>
            </a:r>
            <a:r>
              <a:rPr lang="en-US" sz="2800" b="0" i="0" dirty="0">
                <a:effectLst/>
                <a:latin typeface="Arial" panose="020B0604020202020204" pitchFamily="34" charset="0"/>
                <a:cs typeface="Arial" panose="020B0604020202020204" pitchFamily="34" charset="0"/>
              </a:rPr>
              <a:t>have the highest posts with a total of </a:t>
            </a:r>
            <a:r>
              <a:rPr lang="en-US" sz="2800" b="1" i="0" dirty="0">
                <a:effectLst/>
                <a:latin typeface="Arial" panose="020B0604020202020204" pitchFamily="34" charset="0"/>
                <a:cs typeface="Arial" panose="020B0604020202020204" pitchFamily="34" charset="0"/>
              </a:rPr>
              <a:t>6,589 </a:t>
            </a:r>
            <a:r>
              <a:rPr lang="en-US" sz="2800" b="0" i="0" dirty="0">
                <a:effectLst/>
                <a:latin typeface="Arial" panose="020B0604020202020204" pitchFamily="34" charset="0"/>
                <a:cs typeface="Arial" panose="020B0604020202020204" pitchFamily="34" charset="0"/>
              </a:rPr>
              <a:t>posts, followed by </a:t>
            </a:r>
            <a:r>
              <a:rPr lang="en-US" sz="2800" b="1" i="0" dirty="0">
                <a:effectLst/>
                <a:latin typeface="Arial" panose="020B0604020202020204" pitchFamily="34" charset="0"/>
                <a:cs typeface="Arial" panose="020B0604020202020204" pitchFamily="34" charset="0"/>
              </a:rPr>
              <a:t>videos </a:t>
            </a:r>
            <a:r>
              <a:rPr lang="en-US" sz="2800" b="0" i="0" dirty="0">
                <a:effectLst/>
                <a:latin typeface="Arial" panose="020B0604020202020204" pitchFamily="34" charset="0"/>
                <a:cs typeface="Arial" panose="020B0604020202020204" pitchFamily="34" charset="0"/>
              </a:rPr>
              <a:t>with a total of </a:t>
            </a:r>
            <a:r>
              <a:rPr lang="en-US" sz="2800" b="1" i="0" dirty="0">
                <a:effectLst/>
                <a:latin typeface="Arial" panose="020B0604020202020204" pitchFamily="34" charset="0"/>
                <a:cs typeface="Arial" panose="020B0604020202020204" pitchFamily="34" charset="0"/>
              </a:rPr>
              <a:t>6,245 </a:t>
            </a:r>
            <a:r>
              <a:rPr lang="en-US" sz="2800" b="0" i="0" dirty="0">
                <a:effectLst/>
                <a:latin typeface="Arial" panose="020B0604020202020204" pitchFamily="34" charset="0"/>
                <a:cs typeface="Arial" panose="020B0604020202020204" pitchFamily="34" charset="0"/>
              </a:rPr>
              <a:t>posts, then </a:t>
            </a:r>
            <a:r>
              <a:rPr lang="en-US" sz="2800" b="1" i="0" dirty="0">
                <a:effectLst/>
                <a:latin typeface="Arial" panose="020B0604020202020204" pitchFamily="34" charset="0"/>
                <a:cs typeface="Arial" panose="020B0604020202020204" pitchFamily="34" charset="0"/>
              </a:rPr>
              <a:t>GIF </a:t>
            </a:r>
            <a:r>
              <a:rPr lang="en-US" sz="2800" b="0" i="0" dirty="0">
                <a:effectLst/>
                <a:latin typeface="Arial" panose="020B0604020202020204" pitchFamily="34" charset="0"/>
                <a:cs typeface="Arial" panose="020B0604020202020204" pitchFamily="34" charset="0"/>
              </a:rPr>
              <a:t>with a total of </a:t>
            </a:r>
            <a:r>
              <a:rPr lang="en-US" sz="2800" b="1" i="0" dirty="0">
                <a:effectLst/>
                <a:latin typeface="Arial" panose="020B0604020202020204" pitchFamily="34" charset="0"/>
                <a:cs typeface="Arial" panose="020B0604020202020204" pitchFamily="34" charset="0"/>
              </a:rPr>
              <a:t>6,079 </a:t>
            </a:r>
            <a:r>
              <a:rPr lang="en-US" sz="2800" b="0" i="0" dirty="0">
                <a:effectLst/>
                <a:latin typeface="Arial" panose="020B0604020202020204" pitchFamily="34" charset="0"/>
                <a:cs typeface="Arial" panose="020B0604020202020204" pitchFamily="34" charset="0"/>
              </a:rPr>
              <a:t>posts, and lastly </a:t>
            </a:r>
            <a:r>
              <a:rPr lang="en-US" sz="2800" b="1" i="0" dirty="0">
                <a:effectLst/>
                <a:latin typeface="Arial" panose="020B0604020202020204" pitchFamily="34" charset="0"/>
                <a:cs typeface="Arial" panose="020B0604020202020204" pitchFamily="34" charset="0"/>
              </a:rPr>
              <a:t>audio </a:t>
            </a:r>
            <a:r>
              <a:rPr lang="en-US" sz="2800" b="0" i="0" dirty="0">
                <a:effectLst/>
                <a:latin typeface="Arial" panose="020B0604020202020204" pitchFamily="34" charset="0"/>
                <a:cs typeface="Arial" panose="020B0604020202020204" pitchFamily="34" charset="0"/>
              </a:rPr>
              <a:t>with a total of </a:t>
            </a:r>
            <a:r>
              <a:rPr lang="en-US" sz="2800" b="1" i="0" dirty="0">
                <a:effectLst/>
                <a:latin typeface="Arial" panose="020B0604020202020204" pitchFamily="34" charset="0"/>
                <a:cs typeface="Arial" panose="020B0604020202020204" pitchFamily="34" charset="0"/>
              </a:rPr>
              <a:t>5,660 </a:t>
            </a:r>
            <a:r>
              <a:rPr lang="en-US" sz="2800" i="0" dirty="0">
                <a:effectLst/>
                <a:latin typeface="Arial" panose="020B0604020202020204" pitchFamily="34" charset="0"/>
                <a:cs typeface="Arial" panose="020B0604020202020204" pitchFamily="34" charset="0"/>
              </a:rPr>
              <a:t>posts.</a:t>
            </a:r>
            <a:br>
              <a:rPr lang="en-US" sz="2800" dirty="0">
                <a:latin typeface="Arial" panose="020B0604020202020204" pitchFamily="34" charset="0"/>
                <a:cs typeface="Arial" panose="020B0604020202020204" pitchFamily="34" charset="0"/>
              </a:rPr>
            </a:br>
            <a:endParaRPr lang="en-IN" sz="2800" dirty="0">
              <a:latin typeface="Arial" panose="020B0604020202020204" pitchFamily="34" charset="0"/>
              <a:cs typeface="Arial" panose="020B0604020202020204" pitchFamily="34" charset="0"/>
            </a:endParaRPr>
          </a:p>
        </p:txBody>
      </p:sp>
      <p:pic>
        <p:nvPicPr>
          <p:cNvPr id="28" name="Picture 27">
            <a:extLst>
              <a:ext uri="{FF2B5EF4-FFF2-40B4-BE49-F238E27FC236}">
                <a16:creationId xmlns:a16="http://schemas.microsoft.com/office/drawing/2014/main" id="{717A99AF-F486-71B8-5EA8-CDA28B12EF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17221" y="1231450"/>
            <a:ext cx="9103379" cy="7614498"/>
          </a:xfrm>
          <a:prstGeom prst="rect">
            <a:avLst/>
          </a:prstGeom>
        </p:spPr>
      </p:pic>
    </p:spTree>
    <p:extLst>
      <p:ext uri="{BB962C8B-B14F-4D97-AF65-F5344CB8AC3E}">
        <p14:creationId xmlns:p14="http://schemas.microsoft.com/office/powerpoint/2010/main" val="362851143"/>
      </p:ext>
    </p:extLst>
  </p:cSld>
  <p:clrMapOvr>
    <a:masterClrMapping/>
  </p:clrMapOvr>
  <mc:AlternateContent xmlns:mc="http://schemas.openxmlformats.org/markup-compatibility/2006" xmlns:p14="http://schemas.microsoft.com/office/powerpoint/2010/main">
    <mc:Choice Requires="p14">
      <p:transition spd="slow" p14:dur="2000" advTm="23018"/>
    </mc:Choice>
    <mc:Fallback xmlns="">
      <p:transition spd="slow" advTm="2301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451106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258921"/>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4965757"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Arial" panose="020B0604020202020204"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Arial" panose="020B0604020202020204"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73429"/>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Arial" panose="020B0604020202020204"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Arial" panose="020B0604020202020204" pitchFamily="34" charset="0"/>
              </a:endParaRPr>
            </a:p>
          </p:txBody>
        </p:sp>
      </p:grpSp>
      <p:grpSp>
        <p:nvGrpSpPr>
          <p:cNvPr id="17" name="Group 11">
            <a:extLst>
              <a:ext uri="{FF2B5EF4-FFF2-40B4-BE49-F238E27FC236}">
                <a16:creationId xmlns:a16="http://schemas.microsoft.com/office/drawing/2014/main" id="{176CB7D4-BE42-23A6-1629-F2CFB619729F}"/>
              </a:ext>
            </a:extLst>
          </p:cNvPr>
          <p:cNvGrpSpPr/>
          <p:nvPr/>
        </p:nvGrpSpPr>
        <p:grpSpPr>
          <a:xfrm>
            <a:off x="11734233" y="1732830"/>
            <a:ext cx="5677467" cy="878774"/>
            <a:chOff x="0" y="-47625"/>
            <a:chExt cx="7569956" cy="1171699"/>
          </a:xfrm>
        </p:grpSpPr>
        <p:sp>
          <p:nvSpPr>
            <p:cNvPr id="18" name="TextBox 12">
              <a:extLst>
                <a:ext uri="{FF2B5EF4-FFF2-40B4-BE49-F238E27FC236}">
                  <a16:creationId xmlns:a16="http://schemas.microsoft.com/office/drawing/2014/main" id="{A5BEAB5D-C470-6619-3221-C488F71EACCB}"/>
                </a:ext>
              </a:extLst>
            </p:cNvPr>
            <p:cNvSpPr txBox="1"/>
            <p:nvPr/>
          </p:nvSpPr>
          <p:spPr>
            <a:xfrm>
              <a:off x="0" y="691990"/>
              <a:ext cx="7569956" cy="432084"/>
            </a:xfrm>
            <a:prstGeom prst="rect">
              <a:avLst/>
            </a:prstGeom>
          </p:spPr>
          <p:txBody>
            <a:bodyPr lIns="0" tIns="0" rIns="0" bIns="0" rtlCol="0" anchor="t">
              <a:spAutoFit/>
            </a:bodyPr>
            <a:lstStyle/>
            <a:p>
              <a:pPr>
                <a:lnSpc>
                  <a:spcPts val="2660"/>
                </a:lnSpc>
              </a:pPr>
              <a:endParaRPr lang="en-US" sz="1900" spc="-19" dirty="0">
                <a:latin typeface="Arial" panose="020B0604020202020204" pitchFamily="34" charset="0"/>
              </a:endParaRPr>
            </a:p>
          </p:txBody>
        </p:sp>
        <p:sp>
          <p:nvSpPr>
            <p:cNvPr id="19" name="TextBox 13">
              <a:extLst>
                <a:ext uri="{FF2B5EF4-FFF2-40B4-BE49-F238E27FC236}">
                  <a16:creationId xmlns:a16="http://schemas.microsoft.com/office/drawing/2014/main" id="{19E72FB9-F85E-60E3-6FAD-14366E7E842D}"/>
                </a:ext>
              </a:extLst>
            </p:cNvPr>
            <p:cNvSpPr txBox="1"/>
            <p:nvPr/>
          </p:nvSpPr>
          <p:spPr>
            <a:xfrm>
              <a:off x="0" y="-47625"/>
              <a:ext cx="7569956" cy="466709"/>
            </a:xfrm>
            <a:prstGeom prst="rect">
              <a:avLst/>
            </a:prstGeom>
          </p:spPr>
          <p:txBody>
            <a:bodyPr lIns="0" tIns="0" rIns="0" bIns="0" rtlCol="0" anchor="t">
              <a:spAutoFit/>
            </a:bodyPr>
            <a:lstStyle/>
            <a:p>
              <a:pPr>
                <a:lnSpc>
                  <a:spcPts val="2940"/>
                </a:lnSpc>
              </a:pPr>
              <a:endParaRPr lang="en-US" sz="2100" spc="-21" dirty="0">
                <a:latin typeface="Arial" panose="020B0604020202020204" pitchFamily="34" charset="0"/>
              </a:endParaRPr>
            </a:p>
          </p:txBody>
        </p:sp>
      </p:grpSp>
      <p:sp>
        <p:nvSpPr>
          <p:cNvPr id="30" name="TextBox 29">
            <a:extLst>
              <a:ext uri="{FF2B5EF4-FFF2-40B4-BE49-F238E27FC236}">
                <a16:creationId xmlns:a16="http://schemas.microsoft.com/office/drawing/2014/main" id="{64D52D81-2393-F100-C321-6542AD79BCC4}"/>
              </a:ext>
            </a:extLst>
          </p:cNvPr>
          <p:cNvSpPr txBox="1"/>
          <p:nvPr/>
        </p:nvSpPr>
        <p:spPr>
          <a:xfrm>
            <a:off x="10972800" y="1485900"/>
            <a:ext cx="6800850" cy="1569660"/>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M</a:t>
            </a:r>
            <a:r>
              <a:rPr lang="en-US" sz="2400" b="0" i="0" dirty="0">
                <a:effectLst/>
                <a:latin typeface="Arial" panose="020B0604020202020204" pitchFamily="34" charset="0"/>
                <a:cs typeface="Arial" panose="020B0604020202020204" pitchFamily="34" charset="0"/>
              </a:rPr>
              <a:t>ost popular content category is animals and least one is public speaking. So I would recommend you to keep creating content according to the popular category.</a:t>
            </a:r>
            <a:endParaRPr lang="en-IN" sz="2400"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158DC396-795D-513F-CB46-BEEC721EE6CD}"/>
              </a:ext>
            </a:extLst>
          </p:cNvPr>
          <p:cNvSpPr txBox="1"/>
          <p:nvPr/>
        </p:nvSpPr>
        <p:spPr>
          <a:xfrm>
            <a:off x="11106150" y="3742192"/>
            <a:ext cx="6800850" cy="830997"/>
          </a:xfrm>
          <a:prstGeom prst="rect">
            <a:avLst/>
          </a:prstGeom>
          <a:noFill/>
        </p:spPr>
        <p:txBody>
          <a:bodyPr wrap="square" rtlCol="0">
            <a:spAutoFit/>
          </a:bodyPr>
          <a:lstStyle/>
          <a:p>
            <a:pPr algn="l"/>
            <a:r>
              <a:rPr lang="en-US" sz="2400" dirty="0">
                <a:latin typeface="Arial" panose="020B0604020202020204" pitchFamily="34" charset="0"/>
                <a:cs typeface="Arial" panose="020B0604020202020204" pitchFamily="34" charset="0"/>
              </a:rPr>
              <a:t>P</a:t>
            </a:r>
            <a:r>
              <a:rPr lang="en-US" sz="2400" b="0" i="0" dirty="0">
                <a:effectLst/>
                <a:latin typeface="Arial" panose="020B0604020202020204" pitchFamily="34" charset="0"/>
                <a:cs typeface="Arial" panose="020B0604020202020204" pitchFamily="34" charset="0"/>
              </a:rPr>
              <a:t>hotos received highest positive sentiments </a:t>
            </a:r>
            <a:r>
              <a:rPr lang="en-US" sz="2400" dirty="0">
                <a:latin typeface="Arial" panose="020B0604020202020204" pitchFamily="34" charset="0"/>
                <a:cs typeface="Arial" panose="020B0604020202020204" pitchFamily="34" charset="0"/>
              </a:rPr>
              <a:t>among all the contents.</a:t>
            </a:r>
            <a:endParaRPr lang="en-US" sz="2400" b="0" i="0" dirty="0">
              <a:effectLst/>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D4B7A3D8-74AC-84C6-3B84-A32201064A39}"/>
              </a:ext>
            </a:extLst>
          </p:cNvPr>
          <p:cNvSpPr txBox="1"/>
          <p:nvPr/>
        </p:nvSpPr>
        <p:spPr>
          <a:xfrm>
            <a:off x="10972800" y="5713811"/>
            <a:ext cx="6934200" cy="2677656"/>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The popularity of technology-related content is a testament to users' interest in the field. Partnering with prominent tech companies such as Google, OpenAI, Microsoft, Amazon etc. could significantly boost user engagement and further solidify the Social Buzz’s position in the tech space.</a:t>
            </a:r>
            <a:endParaRPr lang="en-IN" sz="24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83883"/>
    </mc:Choice>
    <mc:Fallback xmlns="">
      <p:transition spd="slow" advTm="8388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31657"/>
          </a:xfrm>
          <a:prstGeom prst="rect">
            <a:avLst/>
          </a:prstGeom>
        </p:spPr>
        <p:txBody>
          <a:bodyPr lIns="0" tIns="0" rIns="0" bIns="0" rtlCol="0" anchor="t">
            <a:spAutoFit/>
          </a:bodyPr>
          <a:lstStyle/>
          <a:p>
            <a:pPr>
              <a:lnSpc>
                <a:spcPts val="3640"/>
              </a:lnSpc>
            </a:pPr>
            <a:r>
              <a:rPr lang="en-US" sz="2600" spc="-26" dirty="0">
                <a:solidFill>
                  <a:srgbClr val="FFFFFF"/>
                </a:solidFill>
                <a:latin typeface="Arial" panose="020B0604020202020204" pitchFamily="34" charset="0"/>
                <a:cs typeface="Arial" panose="020B0604020202020204"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Arial" panose="020B0604020202020204" pitchFamily="34" charset="0"/>
                <a:cs typeface="Arial" panose="020B0604020202020204"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743200" y="419100"/>
            <a:ext cx="8750312" cy="5474556"/>
            <a:chOff x="19049" y="-2044322"/>
            <a:chExt cx="11667083" cy="7299405"/>
          </a:xfrm>
        </p:grpSpPr>
        <p:sp>
          <p:nvSpPr>
            <p:cNvPr id="3" name="TextBox 3"/>
            <p:cNvSpPr txBox="1"/>
            <p:nvPr/>
          </p:nvSpPr>
          <p:spPr>
            <a:xfrm>
              <a:off x="19049" y="-2044322"/>
              <a:ext cx="11564591" cy="3282949"/>
            </a:xfrm>
            <a:prstGeom prst="rect">
              <a:avLst/>
            </a:prstGeom>
          </p:spPr>
          <p:txBody>
            <a:bodyPr lIns="0" tIns="0" rIns="0" bIns="0" rtlCol="0" anchor="t">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Today's agenda</a:t>
              </a:r>
            </a:p>
            <a:p>
              <a:pPr>
                <a:lnSpc>
                  <a:spcPts val="9600"/>
                </a:lnSpc>
              </a:pPr>
              <a:endParaRPr lang="en-US" sz="8000" spc="-80" dirty="0">
                <a:solidFill>
                  <a:srgbClr val="000000"/>
                </a:solidFill>
                <a:latin typeface="Arial" panose="020B0604020202020204" pitchFamily="34" charset="0"/>
                <a:cs typeface="Arial" panose="020B0604020202020204" pitchFamily="34" charset="0"/>
              </a:endParaRPr>
            </a:p>
          </p:txBody>
        </p:sp>
        <p:sp>
          <p:nvSpPr>
            <p:cNvPr id="4" name="TextBox 4"/>
            <p:cNvSpPr txBox="1"/>
            <p:nvPr/>
          </p:nvSpPr>
          <p:spPr>
            <a:xfrm>
              <a:off x="628649" y="190877"/>
              <a:ext cx="11057483" cy="5064206"/>
            </a:xfrm>
            <a:prstGeom prst="rect">
              <a:avLst/>
            </a:prstGeom>
          </p:spPr>
          <p:txBody>
            <a:bodyPr wrap="square" lIns="0" tIns="0" rIns="0" bIns="0" rtlCol="0" anchor="t">
              <a:spAutoFit/>
            </a:bodyPr>
            <a:lstStyle/>
            <a:p>
              <a:pPr>
                <a:lnSpc>
                  <a:spcPct val="150000"/>
                </a:lnSpc>
              </a:pPr>
              <a:r>
                <a:rPr lang="en-US" sz="2800" b="1" spc="-19" dirty="0">
                  <a:solidFill>
                    <a:schemeClr val="tx1">
                      <a:lumMod val="85000"/>
                      <a:lumOff val="15000"/>
                    </a:schemeClr>
                  </a:solidFill>
                  <a:latin typeface="Arial" panose="020B0604020202020204" pitchFamily="34" charset="0"/>
                  <a:cs typeface="Arial" panose="020B0604020202020204" pitchFamily="34" charset="0"/>
                </a:rPr>
                <a:t>Project recap</a:t>
              </a:r>
            </a:p>
            <a:p>
              <a:pPr>
                <a:lnSpc>
                  <a:spcPct val="150000"/>
                </a:lnSpc>
              </a:pPr>
              <a:r>
                <a:rPr lang="en-US" sz="2800" b="1" spc="-19" dirty="0">
                  <a:solidFill>
                    <a:schemeClr val="tx1">
                      <a:lumMod val="85000"/>
                      <a:lumOff val="15000"/>
                    </a:schemeClr>
                  </a:solidFill>
                  <a:latin typeface="Arial" panose="020B0604020202020204" pitchFamily="34" charset="0"/>
                  <a:cs typeface="Arial" panose="020B0604020202020204" pitchFamily="34" charset="0"/>
                </a:rPr>
                <a:t>Problem</a:t>
              </a:r>
            </a:p>
            <a:p>
              <a:pPr>
                <a:lnSpc>
                  <a:spcPct val="150000"/>
                </a:lnSpc>
              </a:pPr>
              <a:r>
                <a:rPr lang="en-US" sz="2800" b="1" spc="-19" dirty="0">
                  <a:solidFill>
                    <a:schemeClr val="tx1">
                      <a:lumMod val="85000"/>
                      <a:lumOff val="15000"/>
                    </a:schemeClr>
                  </a:solidFill>
                  <a:latin typeface="Arial" panose="020B0604020202020204" pitchFamily="34" charset="0"/>
                  <a:cs typeface="Arial" panose="020B0604020202020204" pitchFamily="34" charset="0"/>
                </a:rPr>
                <a:t>The Analytics team</a:t>
              </a:r>
            </a:p>
            <a:p>
              <a:pPr>
                <a:lnSpc>
                  <a:spcPct val="150000"/>
                </a:lnSpc>
              </a:pPr>
              <a:r>
                <a:rPr lang="en-US" sz="2800" b="1" spc="-19" dirty="0">
                  <a:solidFill>
                    <a:schemeClr val="tx1">
                      <a:lumMod val="85000"/>
                      <a:lumOff val="15000"/>
                    </a:schemeClr>
                  </a:solidFill>
                  <a:latin typeface="Arial" panose="020B0604020202020204" pitchFamily="34" charset="0"/>
                  <a:cs typeface="Arial" panose="020B0604020202020204" pitchFamily="34" charset="0"/>
                </a:rPr>
                <a:t>Process</a:t>
              </a:r>
            </a:p>
            <a:p>
              <a:pPr>
                <a:lnSpc>
                  <a:spcPct val="150000"/>
                </a:lnSpc>
              </a:pPr>
              <a:r>
                <a:rPr lang="en-US" sz="2800" b="1" spc="-19" dirty="0">
                  <a:solidFill>
                    <a:schemeClr val="tx1">
                      <a:lumMod val="85000"/>
                      <a:lumOff val="15000"/>
                    </a:schemeClr>
                  </a:solidFill>
                  <a:latin typeface="Arial" panose="020B0604020202020204" pitchFamily="34" charset="0"/>
                  <a:cs typeface="Arial" panose="020B0604020202020204" pitchFamily="34" charset="0"/>
                </a:rPr>
                <a:t>Insights &amp;</a:t>
              </a:r>
            </a:p>
            <a:p>
              <a:pPr>
                <a:lnSpc>
                  <a:spcPct val="150000"/>
                </a:lnSpc>
              </a:pPr>
              <a:r>
                <a:rPr lang="en-US" sz="2800" b="1" spc="-19" dirty="0">
                  <a:solidFill>
                    <a:schemeClr val="tx1">
                      <a:lumMod val="85000"/>
                      <a:lumOff val="15000"/>
                    </a:schemeClr>
                  </a:solidFill>
                  <a:latin typeface="Arial" panose="020B0604020202020204" pitchFamily="34" charset="0"/>
                  <a:cs typeface="Arial" panose="020B0604020202020204"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184738" y="271579"/>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2000" advTm="6854"/>
    </mc:Choice>
    <mc:Fallback xmlns="">
      <p:transition spd="slow" advTm="685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800600" y="1909667"/>
            <a:ext cx="11342283" cy="6275832"/>
          </a:xfrm>
          <a:prstGeom prst="rect">
            <a:avLst/>
          </a:prstGeom>
          <a:solidFill>
            <a:schemeClr val="bg1"/>
          </a:solidFill>
        </p:spPr>
        <p:txBody>
          <a:bodyPr/>
          <a:lstStyle/>
          <a:p>
            <a:pPr algn="l"/>
            <a:r>
              <a:rPr lang="en-US" sz="2800" b="0" i="0" dirty="0">
                <a:solidFill>
                  <a:srgbClr val="FFFFFF"/>
                </a:solidFill>
                <a:effectLst/>
                <a:latin typeface="Arial" panose="020B0604020202020204" pitchFamily="34" charset="0"/>
              </a:rPr>
              <a:t>Social Buzz is a fast growing technology </a:t>
            </a:r>
          </a:p>
          <a:p>
            <a:pPr algn="l"/>
            <a:r>
              <a:rPr lang="en-US" sz="2800" b="0" i="0" dirty="0">
                <a:solidFill>
                  <a:srgbClr val="FFFFFF"/>
                </a:solidFill>
                <a:effectLst/>
                <a:latin typeface="Arial" panose="020B0604020202020204" pitchFamily="34" charset="0"/>
              </a:rPr>
              <a:t>unicorn that need to adapt quickly to it's </a:t>
            </a:r>
          </a:p>
          <a:p>
            <a:pPr algn="l"/>
            <a:r>
              <a:rPr lang="en-US" sz="2800" b="0" i="0" dirty="0">
                <a:solidFill>
                  <a:srgbClr val="FFFFFF"/>
                </a:solidFill>
                <a:effectLst/>
                <a:latin typeface="Arial" panose="020B0604020202020204" pitchFamily="34" charset="0"/>
              </a:rPr>
              <a:t>global scale. Accenture has begun a 3 month </a:t>
            </a:r>
          </a:p>
          <a:p>
            <a:pPr algn="l"/>
            <a:r>
              <a:rPr lang="en-US" sz="2800" b="0" i="0" dirty="0">
                <a:solidFill>
                  <a:srgbClr val="FFFFFF"/>
                </a:solidFill>
                <a:effectLst/>
                <a:latin typeface="Arial" panose="020B0604020202020204" pitchFamily="34" charset="0"/>
              </a:rPr>
              <a:t>POC focusing on these tasks:</a:t>
            </a:r>
          </a:p>
          <a:p>
            <a:pPr algn="l"/>
            <a:r>
              <a:rPr lang="en-US" sz="2800" b="0" i="0" dirty="0">
                <a:solidFill>
                  <a:srgbClr val="FFFFFF"/>
                </a:solidFill>
                <a:effectLst/>
                <a:latin typeface="Arial" panose="020B0604020202020204" pitchFamily="34" charset="0"/>
              </a:rPr>
              <a:t>•An audit of Social Buzz's big data practice</a:t>
            </a:r>
          </a:p>
          <a:p>
            <a:pPr algn="l"/>
            <a:r>
              <a:rPr lang="en-US" sz="2800" b="0" i="0" dirty="0">
                <a:solidFill>
                  <a:srgbClr val="FFFFFF"/>
                </a:solidFill>
                <a:effectLst/>
                <a:latin typeface="Arial" panose="020B0604020202020204" pitchFamily="34" charset="0"/>
              </a:rPr>
              <a:t>•Recommendations for a successful IPO</a:t>
            </a:r>
          </a:p>
          <a:p>
            <a:pPr algn="l"/>
            <a:r>
              <a:rPr lang="en-US" sz="2800" b="0" i="0" dirty="0">
                <a:solidFill>
                  <a:srgbClr val="FFFFFF"/>
                </a:solidFill>
                <a:effectLst/>
                <a:latin typeface="Arial" panose="020B0604020202020204" pitchFamily="34" charset="0"/>
              </a:rPr>
              <a:t>•Analysis to (</a:t>
            </a:r>
            <a:r>
              <a:rPr lang="en-US" sz="2800" b="0" i="0" dirty="0" err="1">
                <a:solidFill>
                  <a:srgbClr val="FFFFFF"/>
                </a:solidFill>
                <a:effectLst/>
                <a:latin typeface="Arial" panose="020B0604020202020204" pitchFamily="34" charset="0"/>
              </a:rPr>
              <a:t>nd</a:t>
            </a:r>
            <a:r>
              <a:rPr lang="en-US" sz="2800" b="0" i="0" dirty="0">
                <a:solidFill>
                  <a:srgbClr val="FFFFFF"/>
                </a:solidFill>
                <a:effectLst/>
                <a:latin typeface="Arial" panose="020B0604020202020204" pitchFamily="34" charset="0"/>
              </a:rPr>
              <a:t> Social Buzz's top 5 most </a:t>
            </a:r>
          </a:p>
          <a:p>
            <a:pPr algn="l"/>
            <a:r>
              <a:rPr lang="en-US" sz="2800" b="0" i="0" dirty="0">
                <a:solidFill>
                  <a:srgbClr val="FFFFFF"/>
                </a:solidFill>
                <a:effectLst/>
                <a:latin typeface="Arial" panose="020B0604020202020204" pitchFamily="34" charset="0"/>
              </a:rPr>
              <a:t>popular categories of content</a:t>
            </a: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Arial" panose="020B0604020202020204" pitchFamily="34" charset="0"/>
                <a:cs typeface="Arial" panose="020B0604020202020204" pitchFamily="34" charset="0"/>
              </a:rPr>
              <a:t>Project</a:t>
            </a:r>
            <a:r>
              <a:rPr lang="en-US" sz="8000" spc="-80" dirty="0">
                <a:solidFill>
                  <a:srgbClr val="FFFFFF"/>
                </a:solidFill>
                <a:latin typeface="Arial" panose="020B0604020202020204" pitchFamily="34" charset="0"/>
              </a:rPr>
              <a:t> </a:t>
            </a:r>
            <a:r>
              <a:rPr lang="en-US" sz="8000" spc="-80" dirty="0">
                <a:solidFill>
                  <a:srgbClr val="FFFFFF"/>
                </a:solidFill>
                <a:latin typeface="Arial" panose="020B0604020202020204" pitchFamily="34" charset="0"/>
                <a:cs typeface="Arial" panose="020B0604020202020204" pitchFamily="34" charset="0"/>
              </a:rPr>
              <a:t>Recap</a:t>
            </a:r>
          </a:p>
        </p:txBody>
      </p:sp>
      <p:sp>
        <p:nvSpPr>
          <p:cNvPr id="36" name="TextBox 35">
            <a:extLst>
              <a:ext uri="{FF2B5EF4-FFF2-40B4-BE49-F238E27FC236}">
                <a16:creationId xmlns:a16="http://schemas.microsoft.com/office/drawing/2014/main" id="{D11DE070-6BA4-6BEB-FDBC-1A035633CC7F}"/>
              </a:ext>
            </a:extLst>
          </p:cNvPr>
          <p:cNvSpPr txBox="1"/>
          <p:nvPr/>
        </p:nvSpPr>
        <p:spPr>
          <a:xfrm>
            <a:off x="8436952" y="2114894"/>
            <a:ext cx="7412648" cy="4616648"/>
          </a:xfrm>
          <a:prstGeom prst="rect">
            <a:avLst/>
          </a:prstGeom>
          <a:noFill/>
        </p:spPr>
        <p:txBody>
          <a:bodyPr wrap="square" rtlCol="0" anchor="b">
            <a:spAutoFit/>
          </a:bodyPr>
          <a:lstStyle/>
          <a:p>
            <a:pPr algn="l"/>
            <a:r>
              <a:rPr lang="en-US" sz="2800" dirty="0">
                <a:solidFill>
                  <a:schemeClr val="tx1">
                    <a:lumMod val="85000"/>
                    <a:lumOff val="15000"/>
                  </a:schemeClr>
                </a:solidFill>
                <a:latin typeface="Arial" panose="020B0604020202020204" pitchFamily="34" charset="0"/>
                <a:cs typeface="Arial" panose="020B0604020202020204" pitchFamily="34" charset="0"/>
              </a:rPr>
              <a:t>Social Buzz, a rapidly expanding tech unicorn, needs to adapt swiftly to its global growth. To address this, Accenture has initiated a 3-month proof of concept (poc) project, focusing on several key tasks.</a:t>
            </a:r>
          </a:p>
          <a:p>
            <a:pPr algn="l"/>
            <a:endParaRPr lang="en-US" sz="2800" dirty="0">
              <a:solidFill>
                <a:schemeClr val="tx1">
                  <a:lumMod val="85000"/>
                  <a:lumOff val="15000"/>
                </a:schemeClr>
              </a:solidFill>
              <a:latin typeface="Arial" panose="020B0604020202020204" pitchFamily="34" charset="0"/>
              <a:cs typeface="Arial" panose="020B0604020202020204" pitchFamily="34" charset="0"/>
            </a:endParaRPr>
          </a:p>
          <a:p>
            <a:pPr algn="l"/>
            <a:r>
              <a:rPr lang="en-US" sz="2800" i="0" dirty="0">
                <a:solidFill>
                  <a:schemeClr val="tx1">
                    <a:lumMod val="85000"/>
                    <a:lumOff val="15000"/>
                  </a:schemeClr>
                </a:solidFill>
                <a:effectLst/>
                <a:latin typeface="Arial" panose="020B0604020202020204" pitchFamily="34" charset="0"/>
                <a:cs typeface="Arial" panose="020B0604020202020204" pitchFamily="34" charset="0"/>
              </a:rPr>
              <a:t>•An audit of Social Buzz's big data practice.</a:t>
            </a:r>
          </a:p>
          <a:p>
            <a:pPr algn="l">
              <a:lnSpc>
                <a:spcPct val="150000"/>
              </a:lnSpc>
            </a:pPr>
            <a:r>
              <a:rPr lang="en-US" sz="2800" i="0" dirty="0">
                <a:solidFill>
                  <a:schemeClr val="tx1">
                    <a:lumMod val="85000"/>
                    <a:lumOff val="15000"/>
                  </a:schemeClr>
                </a:solidFill>
                <a:effectLst/>
                <a:latin typeface="Arial" panose="020B0604020202020204" pitchFamily="34" charset="0"/>
                <a:cs typeface="Arial" panose="020B0604020202020204" pitchFamily="34" charset="0"/>
              </a:rPr>
              <a:t>•Recommendations for a successful IPO.</a:t>
            </a:r>
          </a:p>
          <a:p>
            <a:pPr algn="l"/>
            <a:r>
              <a:rPr lang="en-US" sz="2800" i="0" dirty="0">
                <a:solidFill>
                  <a:schemeClr val="tx1">
                    <a:lumMod val="85000"/>
                    <a:lumOff val="15000"/>
                  </a:schemeClr>
                </a:solidFill>
                <a:effectLst/>
                <a:latin typeface="Arial" panose="020B0604020202020204" pitchFamily="34" charset="0"/>
                <a:cs typeface="Arial" panose="020B0604020202020204" pitchFamily="34" charset="0"/>
              </a:rPr>
              <a:t>•</a:t>
            </a:r>
            <a:r>
              <a:rPr lang="en-US" sz="2800" dirty="0">
                <a:solidFill>
                  <a:schemeClr val="tx1">
                    <a:lumMod val="85000"/>
                    <a:lumOff val="15000"/>
                  </a:schemeClr>
                </a:solidFill>
                <a:latin typeface="Arial" panose="020B0604020202020204" pitchFamily="34" charset="0"/>
                <a:cs typeface="Arial" panose="020B0604020202020204" pitchFamily="34" charset="0"/>
              </a:rPr>
              <a:t>Data Analysis </a:t>
            </a:r>
            <a:r>
              <a:rPr lang="en-US" sz="2800" i="0" dirty="0">
                <a:solidFill>
                  <a:schemeClr val="tx1">
                    <a:lumMod val="85000"/>
                    <a:lumOff val="15000"/>
                  </a:schemeClr>
                </a:solidFill>
                <a:effectLst/>
                <a:latin typeface="Arial" panose="020B0604020202020204" pitchFamily="34" charset="0"/>
                <a:cs typeface="Arial" panose="020B0604020202020204" pitchFamily="34" charset="0"/>
              </a:rPr>
              <a:t>to find Social Buzz's top 5 most popular categories of content.</a:t>
            </a:r>
          </a:p>
        </p:txBody>
      </p:sp>
    </p:spTree>
  </p:cSld>
  <p:clrMapOvr>
    <a:masterClrMapping/>
  </p:clrMapOvr>
  <mc:AlternateContent xmlns:mc="http://schemas.openxmlformats.org/markup-compatibility/2006" xmlns:p14="http://schemas.microsoft.com/office/powerpoint/2010/main">
    <mc:Choice Requires="p14">
      <p:transition spd="slow" p14:dur="2000" advTm="45912"/>
    </mc:Choice>
    <mc:Fallback xmlns="">
      <p:transition spd="slow" advTm="4591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Arial" panose="020B0604020202020204" pitchFamily="34" charset="0"/>
                <a:cs typeface="Arial" panose="020B0604020202020204" pitchFamily="34" charset="0"/>
              </a:rPr>
              <a:t>Problem</a:t>
            </a:r>
          </a:p>
        </p:txBody>
      </p:sp>
      <p:sp>
        <p:nvSpPr>
          <p:cNvPr id="22" name="TextBox 21">
            <a:extLst>
              <a:ext uri="{FF2B5EF4-FFF2-40B4-BE49-F238E27FC236}">
                <a16:creationId xmlns:a16="http://schemas.microsoft.com/office/drawing/2014/main" id="{BF501F00-8162-23DB-A659-F5CE77AA9E62}"/>
              </a:ext>
            </a:extLst>
          </p:cNvPr>
          <p:cNvSpPr txBox="1"/>
          <p:nvPr/>
        </p:nvSpPr>
        <p:spPr>
          <a:xfrm>
            <a:off x="2590574" y="4870845"/>
            <a:ext cx="7264854" cy="4524315"/>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D1D5DB"/>
                </a:solidFill>
                <a:effectLst/>
                <a:latin typeface="__Inter_36bd41"/>
              </a:rPr>
              <a:t>Social Buzz receives a massive </a:t>
            </a:r>
            <a:r>
              <a:rPr lang="en-US" sz="2400" dirty="0">
                <a:solidFill>
                  <a:srgbClr val="D1D5DB"/>
                </a:solidFill>
                <a:latin typeface="__Inter_36bd41"/>
              </a:rPr>
              <a:t>scale</a:t>
            </a:r>
            <a:r>
              <a:rPr lang="en-US" sz="2400" b="0" i="0" dirty="0">
                <a:solidFill>
                  <a:srgbClr val="D1D5DB"/>
                </a:solidFill>
                <a:effectLst/>
                <a:latin typeface="__Inter_36bd41"/>
              </a:rPr>
              <a:t> of diverse content daily, including text, images, videos, and GIFs, totaling over 100,000 pieces.</a:t>
            </a:r>
          </a:p>
          <a:p>
            <a:pPr marL="342900" indent="-342900">
              <a:buFont typeface="Arial" panose="020B0604020202020204" pitchFamily="34" charset="0"/>
              <a:buChar char="•"/>
            </a:pPr>
            <a:r>
              <a:rPr lang="en-US" sz="2400" b="0" i="0" dirty="0">
                <a:solidFill>
                  <a:srgbClr val="D1D5DB"/>
                </a:solidFill>
                <a:effectLst/>
                <a:latin typeface="__Inter_36bd41"/>
              </a:rPr>
              <a:t> This unstructured data requires advanced and costly technology to process and maintain.</a:t>
            </a:r>
          </a:p>
          <a:p>
            <a:pPr marL="342900" indent="-342900" algn="l">
              <a:buFont typeface="Arial" panose="020B0604020202020204" pitchFamily="34" charset="0"/>
              <a:buChar char="•"/>
            </a:pPr>
            <a:r>
              <a:rPr lang="en-US" sz="2400" dirty="0">
                <a:solidFill>
                  <a:srgbClr val="D1D5DB"/>
                </a:solidFill>
                <a:latin typeface="__Inter_36bd41"/>
              </a:rPr>
              <a:t>T</a:t>
            </a:r>
            <a:r>
              <a:rPr lang="en-US" sz="2400" b="0" i="0" dirty="0">
                <a:solidFill>
                  <a:srgbClr val="D1D5DB"/>
                </a:solidFill>
                <a:effectLst/>
                <a:latin typeface="__Inter_36bd41"/>
              </a:rPr>
              <a:t>he following requirements need to be met:</a:t>
            </a:r>
          </a:p>
          <a:p>
            <a:pPr marL="342900" indent="-342900" algn="l">
              <a:buFont typeface="Arial" panose="020B0604020202020204" pitchFamily="34" charset="0"/>
              <a:buChar char="•"/>
            </a:pPr>
            <a:r>
              <a:rPr lang="en-US" sz="2400" b="1" i="0" dirty="0">
                <a:solidFill>
                  <a:srgbClr val="D1D5DB"/>
                </a:solidFill>
                <a:effectLst/>
                <a:latin typeface="__Inter_36bd41"/>
              </a:rPr>
              <a:t>Data Integration</a:t>
            </a:r>
            <a:r>
              <a:rPr lang="en-US" sz="2400" b="0" i="0" dirty="0">
                <a:solidFill>
                  <a:srgbClr val="D1D5DB"/>
                </a:solidFill>
                <a:effectLst/>
                <a:latin typeface="__Inter_36bd41"/>
              </a:rPr>
              <a:t>: Merge the sample data set tables into a unified dataset.</a:t>
            </a:r>
          </a:p>
          <a:p>
            <a:pPr marL="342900" indent="-342900" algn="l">
              <a:buFont typeface="Arial" panose="020B0604020202020204" pitchFamily="34" charset="0"/>
              <a:buChar char="•"/>
            </a:pPr>
            <a:r>
              <a:rPr lang="en-US" sz="2400" b="1" i="0" dirty="0">
                <a:solidFill>
                  <a:srgbClr val="D1D5DB"/>
                </a:solidFill>
                <a:effectLst/>
                <a:latin typeface="__Inter_36bd41"/>
              </a:rPr>
              <a:t>Content Analysis</a:t>
            </a:r>
            <a:r>
              <a:rPr lang="en-US" sz="2400" b="0" i="0" dirty="0">
                <a:solidFill>
                  <a:srgbClr val="D1D5DB"/>
                </a:solidFill>
                <a:effectLst/>
                <a:latin typeface="__Inter_36bd41"/>
              </a:rPr>
              <a:t>: Conduct an analysis of the content categories to identify the top 5 categories with the highest aggregate popularity.</a:t>
            </a:r>
          </a:p>
          <a:p>
            <a:endParaRPr lang="en-IN" sz="2400" dirty="0">
              <a:solidFill>
                <a:schemeClr val="tx1">
                  <a:lumMod val="85000"/>
                  <a:lumOff val="15000"/>
                </a:schemeClr>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4517"/>
    </mc:Choice>
    <mc:Fallback xmlns="">
      <p:transition spd="slow" advTm="3451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255345" y="2095500"/>
            <a:ext cx="6606215" cy="4343400"/>
          </a:xfrm>
          <a:prstGeom prst="rect">
            <a:avLst/>
          </a:prstGeom>
          <a:solidFill>
            <a:srgbClr val="FFFFFF"/>
          </a:solidFill>
        </p:spPr>
      </p:sp>
      <p:sp>
        <p:nvSpPr>
          <p:cNvPr id="31" name="TextBox 31"/>
          <p:cNvSpPr txBox="1"/>
          <p:nvPr/>
        </p:nvSpPr>
        <p:spPr>
          <a:xfrm>
            <a:off x="1828800" y="3331799"/>
            <a:ext cx="7032760" cy="2462213"/>
          </a:xfrm>
          <a:prstGeom prst="rect">
            <a:avLst/>
          </a:prstGeom>
        </p:spPr>
        <p:txBody>
          <a:bodyPr wrap="square" lIns="0" tIns="0" rIns="0" bIns="0" rtlCol="0" anchor="t">
            <a:spAutoFit/>
          </a:bodyPr>
          <a:lstStyle/>
          <a:p>
            <a:pPr algn="ctr">
              <a:lnSpc>
                <a:spcPts val="9600"/>
              </a:lnSpc>
            </a:pPr>
            <a:r>
              <a:rPr lang="en-US" sz="8000" spc="-80" dirty="0">
                <a:solidFill>
                  <a:srgbClr val="000000"/>
                </a:solidFill>
                <a:latin typeface="Arial" panose="020B0604020202020204" pitchFamily="34" charset="0"/>
                <a:cs typeface="Arial" panose="020B0604020202020204" pitchFamily="34" charset="0"/>
              </a:rPr>
              <a:t>The Analytics Team</a:t>
            </a:r>
          </a:p>
        </p:txBody>
      </p:sp>
      <p:sp>
        <p:nvSpPr>
          <p:cNvPr id="39" name="TextBox 38">
            <a:extLst>
              <a:ext uri="{FF2B5EF4-FFF2-40B4-BE49-F238E27FC236}">
                <a16:creationId xmlns:a16="http://schemas.microsoft.com/office/drawing/2014/main" id="{5EAB6857-B988-018D-D8F0-3AAB09198620}"/>
              </a:ext>
            </a:extLst>
          </p:cNvPr>
          <p:cNvSpPr txBox="1"/>
          <p:nvPr/>
        </p:nvSpPr>
        <p:spPr>
          <a:xfrm>
            <a:off x="12645957" y="7784814"/>
            <a:ext cx="4038600" cy="1138773"/>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Tulika Das</a:t>
            </a:r>
          </a:p>
          <a:p>
            <a:endParaRPr lang="en-IN" sz="24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Data Analyst</a:t>
            </a:r>
          </a:p>
        </p:txBody>
      </p:sp>
      <p:sp>
        <p:nvSpPr>
          <p:cNvPr id="40" name="TextBox 39">
            <a:extLst>
              <a:ext uri="{FF2B5EF4-FFF2-40B4-BE49-F238E27FC236}">
                <a16:creationId xmlns:a16="http://schemas.microsoft.com/office/drawing/2014/main" id="{B857367B-DB47-11C5-7722-9452A606AE6B}"/>
              </a:ext>
            </a:extLst>
          </p:cNvPr>
          <p:cNvSpPr txBox="1"/>
          <p:nvPr/>
        </p:nvSpPr>
        <p:spPr>
          <a:xfrm>
            <a:off x="12649200" y="1148849"/>
            <a:ext cx="4038600" cy="1384995"/>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Andrew Fleming </a:t>
            </a:r>
          </a:p>
          <a:p>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Chief</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Technology Architect</a:t>
            </a:r>
          </a:p>
          <a:p>
            <a:endParaRPr lang="en-IN" sz="2000" b="1" dirty="0">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99AA8509-CBBA-025B-D093-9AD671F7A11B}"/>
              </a:ext>
            </a:extLst>
          </p:cNvPr>
          <p:cNvSpPr txBox="1"/>
          <p:nvPr/>
        </p:nvSpPr>
        <p:spPr>
          <a:xfrm>
            <a:off x="12645957" y="4392353"/>
            <a:ext cx="4038600" cy="1138773"/>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Marcus Rompton</a:t>
            </a:r>
          </a:p>
          <a:p>
            <a:endParaRPr lang="en-IN" sz="24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Senior Principal</a:t>
            </a:r>
          </a:p>
        </p:txBody>
      </p:sp>
    </p:spTree>
  </p:cSld>
  <p:clrMapOvr>
    <a:masterClrMapping/>
  </p:clrMapOvr>
  <mc:AlternateContent xmlns:mc="http://schemas.openxmlformats.org/markup-compatibility/2006" xmlns:p14="http://schemas.microsoft.com/office/powerpoint/2010/main">
    <mc:Choice Requires="p14">
      <p:transition spd="slow" p14:dur="2000" advTm="10366"/>
    </mc:Choice>
    <mc:Fallback xmlns="">
      <p:transition spd="slow" advTm="1036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Arial" panose="020B0604020202020204" pitchFamily="34" charset="0"/>
                <a:cs typeface="Arial" panose="020B0604020202020204"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4</a:t>
            </a:r>
            <a:endParaRPr lang="en-US" sz="7192" spc="-640" dirty="0">
              <a:solidFill>
                <a:srgbClr val="FFFFFF"/>
              </a:solidFill>
              <a:latin typeface="Clear Sans Regular Bold"/>
            </a:endParaRP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AAD2BE24-3489-2C9B-6F10-DA61BE40F4DD}"/>
              </a:ext>
            </a:extLst>
          </p:cNvPr>
          <p:cNvSpPr txBox="1"/>
          <p:nvPr/>
        </p:nvSpPr>
        <p:spPr>
          <a:xfrm>
            <a:off x="3716706" y="1027891"/>
            <a:ext cx="3278010" cy="461665"/>
          </a:xfrm>
          <a:prstGeom prst="rect">
            <a:avLst/>
          </a:prstGeom>
          <a:noFill/>
        </p:spPr>
        <p:txBody>
          <a:bodyPr wrap="square" rtlCol="0">
            <a:spAutoFit/>
          </a:bodyPr>
          <a:lstStyle/>
          <a:p>
            <a:r>
              <a:rPr lang="en-IN" sz="2400" b="1" i="0" dirty="0">
                <a:solidFill>
                  <a:srgbClr val="FFFFFF"/>
                </a:solidFill>
                <a:effectLst/>
                <a:latin typeface="Arial" panose="020B0604020202020204" pitchFamily="34" charset="0"/>
                <a:cs typeface="Arial" panose="020B0604020202020204" pitchFamily="34" charset="0"/>
              </a:rPr>
              <a:t>Data Understanding</a:t>
            </a:r>
            <a:endParaRPr lang="en-IN" sz="2400" b="1"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D61697C3-0920-705F-B963-15C3EC7181B6}"/>
              </a:ext>
            </a:extLst>
          </p:cNvPr>
          <p:cNvSpPr txBox="1"/>
          <p:nvPr/>
        </p:nvSpPr>
        <p:spPr>
          <a:xfrm>
            <a:off x="5564974" y="2725597"/>
            <a:ext cx="3788220" cy="461665"/>
          </a:xfrm>
          <a:prstGeom prst="rect">
            <a:avLst/>
          </a:prstGeom>
          <a:noFill/>
        </p:spPr>
        <p:txBody>
          <a:bodyPr wrap="square">
            <a:spAutoFit/>
          </a:bodyPr>
          <a:lstStyle/>
          <a:p>
            <a:r>
              <a:rPr lang="en-IN" sz="2400" b="1" dirty="0">
                <a:solidFill>
                  <a:schemeClr val="bg1"/>
                </a:solidFill>
                <a:latin typeface="Arial" panose="020B0604020202020204" pitchFamily="34" charset="0"/>
                <a:cs typeface="Arial" panose="020B0604020202020204" pitchFamily="34" charset="0"/>
              </a:rPr>
              <a:t>Data Cleaning</a:t>
            </a:r>
          </a:p>
        </p:txBody>
      </p:sp>
      <p:sp>
        <p:nvSpPr>
          <p:cNvPr id="43" name="TextBox 42">
            <a:extLst>
              <a:ext uri="{FF2B5EF4-FFF2-40B4-BE49-F238E27FC236}">
                <a16:creationId xmlns:a16="http://schemas.microsoft.com/office/drawing/2014/main" id="{EF9BC5CE-7E28-1B22-672C-A02491C4744F}"/>
              </a:ext>
            </a:extLst>
          </p:cNvPr>
          <p:cNvSpPr txBox="1"/>
          <p:nvPr/>
        </p:nvSpPr>
        <p:spPr>
          <a:xfrm>
            <a:off x="7371937" y="4192012"/>
            <a:ext cx="3349842" cy="461665"/>
          </a:xfrm>
          <a:prstGeom prst="rect">
            <a:avLst/>
          </a:prstGeom>
          <a:noFill/>
        </p:spPr>
        <p:txBody>
          <a:bodyPr wrap="square">
            <a:spAutoFit/>
          </a:bodyPr>
          <a:lstStyle/>
          <a:p>
            <a:r>
              <a:rPr lang="en-IN" sz="2400" b="1" dirty="0">
                <a:solidFill>
                  <a:schemeClr val="bg1"/>
                </a:solidFill>
                <a:latin typeface="Arial" panose="020B0604020202020204" pitchFamily="34" charset="0"/>
                <a:cs typeface="Arial" panose="020B0604020202020204" pitchFamily="34" charset="0"/>
              </a:rPr>
              <a:t>Data Modelling</a:t>
            </a:r>
          </a:p>
        </p:txBody>
      </p:sp>
      <p:sp>
        <p:nvSpPr>
          <p:cNvPr id="45" name="TextBox 44">
            <a:extLst>
              <a:ext uri="{FF2B5EF4-FFF2-40B4-BE49-F238E27FC236}">
                <a16:creationId xmlns:a16="http://schemas.microsoft.com/office/drawing/2014/main" id="{CEBA0FBE-D4B7-CB18-E168-0741F57C71FA}"/>
              </a:ext>
            </a:extLst>
          </p:cNvPr>
          <p:cNvSpPr txBox="1"/>
          <p:nvPr/>
        </p:nvSpPr>
        <p:spPr>
          <a:xfrm>
            <a:off x="9209854" y="5891637"/>
            <a:ext cx="3029611" cy="461665"/>
          </a:xfrm>
          <a:prstGeom prst="rect">
            <a:avLst/>
          </a:prstGeom>
          <a:noFill/>
        </p:spPr>
        <p:txBody>
          <a:bodyPr wrap="square">
            <a:spAutoFit/>
          </a:bodyPr>
          <a:lstStyle/>
          <a:p>
            <a:r>
              <a:rPr lang="en-IN" sz="2400" b="1" dirty="0">
                <a:solidFill>
                  <a:schemeClr val="bg1"/>
                </a:solidFill>
                <a:latin typeface="Arial" panose="020B0604020202020204" pitchFamily="34" charset="0"/>
                <a:cs typeface="Arial" panose="020B0604020202020204" pitchFamily="34" charset="0"/>
              </a:rPr>
              <a:t>Data Analysis</a:t>
            </a:r>
          </a:p>
        </p:txBody>
      </p:sp>
      <p:sp>
        <p:nvSpPr>
          <p:cNvPr id="47" name="TextBox 46">
            <a:extLst>
              <a:ext uri="{FF2B5EF4-FFF2-40B4-BE49-F238E27FC236}">
                <a16:creationId xmlns:a16="http://schemas.microsoft.com/office/drawing/2014/main" id="{BF137489-9B88-0FAB-927B-37D6BA8C9C66}"/>
              </a:ext>
            </a:extLst>
          </p:cNvPr>
          <p:cNvSpPr txBox="1"/>
          <p:nvPr/>
        </p:nvSpPr>
        <p:spPr>
          <a:xfrm>
            <a:off x="10934306" y="7461938"/>
            <a:ext cx="2696237" cy="461665"/>
          </a:xfrm>
          <a:prstGeom prst="rect">
            <a:avLst/>
          </a:prstGeom>
          <a:noFill/>
        </p:spPr>
        <p:txBody>
          <a:bodyPr wrap="square">
            <a:spAutoFit/>
          </a:bodyPr>
          <a:lstStyle/>
          <a:p>
            <a:r>
              <a:rPr lang="en-IN" sz="2400" b="1" dirty="0">
                <a:solidFill>
                  <a:schemeClr val="bg1"/>
                </a:solidFill>
                <a:latin typeface="Arial" panose="020B0604020202020204" pitchFamily="34" charset="0"/>
                <a:cs typeface="Arial" panose="020B0604020202020204" pitchFamily="34" charset="0"/>
              </a:rPr>
              <a:t> Insights</a:t>
            </a:r>
          </a:p>
        </p:txBody>
      </p:sp>
      <p:sp>
        <p:nvSpPr>
          <p:cNvPr id="48" name="Right Brace 47">
            <a:extLst>
              <a:ext uri="{FF2B5EF4-FFF2-40B4-BE49-F238E27FC236}">
                <a16:creationId xmlns:a16="http://schemas.microsoft.com/office/drawing/2014/main" id="{2E50009D-BF59-51E8-2A0D-4BE02CFF945F}"/>
              </a:ext>
            </a:extLst>
          </p:cNvPr>
          <p:cNvSpPr/>
          <p:nvPr/>
        </p:nvSpPr>
        <p:spPr>
          <a:xfrm>
            <a:off x="11820498" y="3934123"/>
            <a:ext cx="3659980" cy="5212436"/>
          </a:xfrm>
          <a:prstGeom prst="rightBrace">
            <a:avLst/>
          </a:prstGeom>
          <a:noFill/>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49" name="Rectangle 48">
            <a:extLst>
              <a:ext uri="{FF2B5EF4-FFF2-40B4-BE49-F238E27FC236}">
                <a16:creationId xmlns:a16="http://schemas.microsoft.com/office/drawing/2014/main" id="{463761AE-7D1D-0F42-3E14-A692647CD358}"/>
              </a:ext>
            </a:extLst>
          </p:cNvPr>
          <p:cNvSpPr/>
          <p:nvPr/>
        </p:nvSpPr>
        <p:spPr>
          <a:xfrm>
            <a:off x="15849600" y="6353302"/>
            <a:ext cx="1993104" cy="10679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Tableau</a:t>
            </a:r>
          </a:p>
        </p:txBody>
      </p:sp>
      <p:sp>
        <p:nvSpPr>
          <p:cNvPr id="50" name="Right Brace 49">
            <a:extLst>
              <a:ext uri="{FF2B5EF4-FFF2-40B4-BE49-F238E27FC236}">
                <a16:creationId xmlns:a16="http://schemas.microsoft.com/office/drawing/2014/main" id="{28F387F7-2CAD-A777-BF0B-2A59CC08B83D}"/>
              </a:ext>
            </a:extLst>
          </p:cNvPr>
          <p:cNvSpPr/>
          <p:nvPr/>
        </p:nvSpPr>
        <p:spPr>
          <a:xfrm>
            <a:off x="7891585" y="1027892"/>
            <a:ext cx="1318268" cy="249253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51" name="Rectangle 50">
            <a:extLst>
              <a:ext uri="{FF2B5EF4-FFF2-40B4-BE49-F238E27FC236}">
                <a16:creationId xmlns:a16="http://schemas.microsoft.com/office/drawing/2014/main" id="{B562577D-C410-7AFB-A6A9-724677A381B6}"/>
              </a:ext>
            </a:extLst>
          </p:cNvPr>
          <p:cNvSpPr/>
          <p:nvPr/>
        </p:nvSpPr>
        <p:spPr>
          <a:xfrm>
            <a:off x="9531436" y="2046978"/>
            <a:ext cx="2708029" cy="10220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Arial" panose="020B0604020202020204" pitchFamily="34" charset="0"/>
                <a:cs typeface="Arial" panose="020B0604020202020204" pitchFamily="34" charset="0"/>
              </a:rPr>
              <a:t> Pandas : Python Library</a:t>
            </a:r>
          </a:p>
        </p:txBody>
      </p:sp>
    </p:spTree>
  </p:cSld>
  <p:clrMapOvr>
    <a:masterClrMapping/>
  </p:clrMapOvr>
  <mc:AlternateContent xmlns:mc="http://schemas.openxmlformats.org/markup-compatibility/2006" xmlns:p14="http://schemas.microsoft.com/office/powerpoint/2010/main">
    <mc:Choice Requires="p14">
      <p:transition spd="slow" p14:dur="2000" advTm="29666"/>
    </mc:Choice>
    <mc:Fallback xmlns="">
      <p:transition spd="slow" advTm="2966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582425"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0F51727C-2FBC-10DE-4BB3-13F0C0FB5EC1}"/>
              </a:ext>
            </a:extLst>
          </p:cNvPr>
          <p:cNvSpPr txBox="1"/>
          <p:nvPr/>
        </p:nvSpPr>
        <p:spPr>
          <a:xfrm>
            <a:off x="2057855" y="5160570"/>
            <a:ext cx="3142306" cy="1077218"/>
          </a:xfrm>
          <a:prstGeom prst="rect">
            <a:avLst/>
          </a:prstGeom>
          <a:noFill/>
        </p:spPr>
        <p:txBody>
          <a:bodyPr wrap="square">
            <a:spAutoFit/>
          </a:bodyPr>
          <a:lstStyle/>
          <a:p>
            <a:pPr algn="ctr"/>
            <a:r>
              <a:rPr lang="en-IN" sz="3200" b="1" i="0" dirty="0">
                <a:effectLst/>
                <a:latin typeface="Arial" panose="020B0604020202020204" pitchFamily="34" charset="0"/>
                <a:cs typeface="Arial" panose="020B0604020202020204" pitchFamily="34" charset="0"/>
              </a:rPr>
              <a:t>Unique Categories</a:t>
            </a:r>
          </a:p>
        </p:txBody>
      </p:sp>
      <p:sp>
        <p:nvSpPr>
          <p:cNvPr id="16" name="TextBox 15">
            <a:extLst>
              <a:ext uri="{FF2B5EF4-FFF2-40B4-BE49-F238E27FC236}">
                <a16:creationId xmlns:a16="http://schemas.microsoft.com/office/drawing/2014/main" id="{FB1C4CAE-E349-B07A-DC9E-E1DE23569BB1}"/>
              </a:ext>
            </a:extLst>
          </p:cNvPr>
          <p:cNvSpPr txBox="1"/>
          <p:nvPr/>
        </p:nvSpPr>
        <p:spPr>
          <a:xfrm>
            <a:off x="2730424" y="3040882"/>
            <a:ext cx="1905001" cy="1569660"/>
          </a:xfrm>
          <a:prstGeom prst="rect">
            <a:avLst/>
          </a:prstGeom>
          <a:noFill/>
        </p:spPr>
        <p:txBody>
          <a:bodyPr wrap="square" rtlCol="0">
            <a:spAutoFit/>
          </a:bodyPr>
          <a:lstStyle/>
          <a:p>
            <a:pPr algn="ctr"/>
            <a:r>
              <a:rPr lang="en-IN" sz="9600" b="1" dirty="0">
                <a:solidFill>
                  <a:srgbClr val="FF00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Arial" panose="020B0604020202020204" pitchFamily="34" charset="0"/>
              </a:rPr>
              <a:t>16</a:t>
            </a:r>
          </a:p>
        </p:txBody>
      </p:sp>
      <p:sp>
        <p:nvSpPr>
          <p:cNvPr id="19" name="TextBox 18">
            <a:extLst>
              <a:ext uri="{FF2B5EF4-FFF2-40B4-BE49-F238E27FC236}">
                <a16:creationId xmlns:a16="http://schemas.microsoft.com/office/drawing/2014/main" id="{703F3E3A-0DAC-C2B4-68A4-34AD5566E3F1}"/>
              </a:ext>
            </a:extLst>
          </p:cNvPr>
          <p:cNvSpPr txBox="1"/>
          <p:nvPr/>
        </p:nvSpPr>
        <p:spPr>
          <a:xfrm>
            <a:off x="7318747" y="5178875"/>
            <a:ext cx="3142306" cy="1077218"/>
          </a:xfrm>
          <a:prstGeom prst="rect">
            <a:avLst/>
          </a:prstGeom>
          <a:noFill/>
        </p:spPr>
        <p:txBody>
          <a:bodyPr wrap="square">
            <a:spAutoFit/>
          </a:bodyPr>
          <a:lstStyle/>
          <a:p>
            <a:pPr algn="ctr"/>
            <a:r>
              <a:rPr lang="en-IN" sz="3200" b="1" dirty="0">
                <a:latin typeface="Arial" panose="020B0604020202020204" pitchFamily="34" charset="0"/>
                <a:cs typeface="Arial" panose="020B0604020202020204" pitchFamily="34" charset="0"/>
              </a:rPr>
              <a:t>Category With Highest Score </a:t>
            </a:r>
            <a:endParaRPr lang="en-IN" sz="3200" b="1" i="0" dirty="0">
              <a:effectLst/>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2F1D5BCF-D1F7-3AD9-0D2D-A6C768F04449}"/>
              </a:ext>
            </a:extLst>
          </p:cNvPr>
          <p:cNvSpPr txBox="1"/>
          <p:nvPr/>
        </p:nvSpPr>
        <p:spPr>
          <a:xfrm>
            <a:off x="12914990" y="5283681"/>
            <a:ext cx="2514600" cy="954107"/>
          </a:xfrm>
          <a:prstGeom prst="rect">
            <a:avLst/>
          </a:prstGeom>
          <a:noFill/>
        </p:spPr>
        <p:txBody>
          <a:bodyPr wrap="square">
            <a:spAutoFit/>
          </a:bodyPr>
          <a:lstStyle/>
          <a:p>
            <a:pPr algn="l"/>
            <a:r>
              <a:rPr lang="en-US" sz="2800" b="1" i="0" dirty="0">
                <a:effectLst/>
                <a:latin typeface="Arial" panose="020B0604020202020204" pitchFamily="34" charset="0"/>
                <a:cs typeface="Arial" panose="020B0604020202020204" pitchFamily="34" charset="0"/>
              </a:rPr>
              <a:t>Month with </a:t>
            </a:r>
          </a:p>
          <a:p>
            <a:pPr algn="l"/>
            <a:r>
              <a:rPr lang="en-US" sz="2800" b="1" i="0" dirty="0">
                <a:effectLst/>
                <a:latin typeface="Arial" panose="020B0604020202020204" pitchFamily="34" charset="0"/>
                <a:cs typeface="Arial" panose="020B0604020202020204" pitchFamily="34" charset="0"/>
              </a:rPr>
              <a:t>Most posts</a:t>
            </a:r>
          </a:p>
        </p:txBody>
      </p:sp>
      <p:sp>
        <p:nvSpPr>
          <p:cNvPr id="28" name="TextBox 27">
            <a:extLst>
              <a:ext uri="{FF2B5EF4-FFF2-40B4-BE49-F238E27FC236}">
                <a16:creationId xmlns:a16="http://schemas.microsoft.com/office/drawing/2014/main" id="{C77108DA-B04A-EA00-7539-4CE92F032B1A}"/>
              </a:ext>
            </a:extLst>
          </p:cNvPr>
          <p:cNvSpPr txBox="1"/>
          <p:nvPr/>
        </p:nvSpPr>
        <p:spPr>
          <a:xfrm>
            <a:off x="7540698" y="4288919"/>
            <a:ext cx="2803904" cy="584775"/>
          </a:xfrm>
          <a:prstGeom prst="rect">
            <a:avLst/>
          </a:prstGeom>
          <a:noFill/>
        </p:spPr>
        <p:txBody>
          <a:bodyPr wrap="square" rtlCol="0">
            <a:spAutoFit/>
          </a:bodyPr>
          <a:lstStyle/>
          <a:p>
            <a:pPr algn="ctr"/>
            <a:r>
              <a:rPr lang="en-IN" sz="3200" b="1" dirty="0">
                <a:solidFill>
                  <a:srgbClr val="0070C0"/>
                </a:solidFill>
                <a:latin typeface="Arial" panose="020B0604020202020204" pitchFamily="34" charset="0"/>
                <a:cs typeface="Arial" panose="020B0604020202020204" pitchFamily="34" charset="0"/>
              </a:rPr>
              <a:t>Animals</a:t>
            </a:r>
          </a:p>
        </p:txBody>
      </p:sp>
      <p:sp>
        <p:nvSpPr>
          <p:cNvPr id="29" name="TextBox 28">
            <a:extLst>
              <a:ext uri="{FF2B5EF4-FFF2-40B4-BE49-F238E27FC236}">
                <a16:creationId xmlns:a16="http://schemas.microsoft.com/office/drawing/2014/main" id="{DE023F2E-B0F6-C703-6BF2-D32295295404}"/>
              </a:ext>
            </a:extLst>
          </p:cNvPr>
          <p:cNvSpPr txBox="1"/>
          <p:nvPr/>
        </p:nvSpPr>
        <p:spPr>
          <a:xfrm>
            <a:off x="7487948" y="3141967"/>
            <a:ext cx="2803904" cy="1323439"/>
          </a:xfrm>
          <a:prstGeom prst="rect">
            <a:avLst/>
          </a:prstGeom>
          <a:noFill/>
          <a:effectLst/>
        </p:spPr>
        <p:txBody>
          <a:bodyPr wrap="square" rtlCol="0">
            <a:spAutoFit/>
          </a:bodyPr>
          <a:lstStyle/>
          <a:p>
            <a:pPr algn="ctr"/>
            <a:r>
              <a:rPr lang="en-IN" sz="8000" b="1" dirty="0">
                <a:solidFill>
                  <a:srgbClr val="FF0000"/>
                </a:solidFill>
                <a:latin typeface="Cambria" panose="02040503050406030204" pitchFamily="18" charset="0"/>
                <a:ea typeface="Cambria" panose="02040503050406030204" pitchFamily="18" charset="0"/>
                <a:cs typeface="Arial" panose="020B0604020202020204" pitchFamily="34" charset="0"/>
              </a:rPr>
              <a:t>75K</a:t>
            </a:r>
          </a:p>
        </p:txBody>
      </p:sp>
      <p:sp>
        <p:nvSpPr>
          <p:cNvPr id="30" name="TextBox 29">
            <a:extLst>
              <a:ext uri="{FF2B5EF4-FFF2-40B4-BE49-F238E27FC236}">
                <a16:creationId xmlns:a16="http://schemas.microsoft.com/office/drawing/2014/main" id="{8F6832DA-9CE2-563B-188A-2344CE8E3015}"/>
              </a:ext>
            </a:extLst>
          </p:cNvPr>
          <p:cNvSpPr txBox="1"/>
          <p:nvPr/>
        </p:nvSpPr>
        <p:spPr>
          <a:xfrm>
            <a:off x="12755385" y="3424987"/>
            <a:ext cx="2972219" cy="923330"/>
          </a:xfrm>
          <a:prstGeom prst="rect">
            <a:avLst/>
          </a:prstGeom>
          <a:noFill/>
        </p:spPr>
        <p:txBody>
          <a:bodyPr wrap="square" rtlCol="0">
            <a:spAutoFit/>
          </a:bodyPr>
          <a:lstStyle/>
          <a:p>
            <a:pPr algn="ctr"/>
            <a:r>
              <a:rPr lang="en-IN" sz="5400" b="1" dirty="0">
                <a:solidFill>
                  <a:srgbClr val="FF0000"/>
                </a:solidFill>
                <a:latin typeface="Cambria" panose="02040503050406030204" pitchFamily="18" charset="0"/>
                <a:ea typeface="Cambria" panose="02040503050406030204" pitchFamily="18" charset="0"/>
                <a:cs typeface="Arial" panose="020B0604020202020204" pitchFamily="34" charset="0"/>
              </a:rPr>
              <a:t>January</a:t>
            </a:r>
          </a:p>
        </p:txBody>
      </p:sp>
      <p:sp>
        <p:nvSpPr>
          <p:cNvPr id="31" name="Rectangle 30">
            <a:extLst>
              <a:ext uri="{FF2B5EF4-FFF2-40B4-BE49-F238E27FC236}">
                <a16:creationId xmlns:a16="http://schemas.microsoft.com/office/drawing/2014/main" id="{AEC991B2-5C6A-A8E8-658A-933AE7871736}"/>
              </a:ext>
            </a:extLst>
          </p:cNvPr>
          <p:cNvSpPr/>
          <p:nvPr/>
        </p:nvSpPr>
        <p:spPr>
          <a:xfrm>
            <a:off x="1852232" y="3101822"/>
            <a:ext cx="3640403" cy="1815730"/>
          </a:xfrm>
          <a:prstGeom prst="rect">
            <a:avLst/>
          </a:prstGeom>
          <a:no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008000"/>
              </a:highlight>
            </a:endParaRPr>
          </a:p>
        </p:txBody>
      </p:sp>
      <p:sp>
        <p:nvSpPr>
          <p:cNvPr id="32" name="Rectangle 31">
            <a:extLst>
              <a:ext uri="{FF2B5EF4-FFF2-40B4-BE49-F238E27FC236}">
                <a16:creationId xmlns:a16="http://schemas.microsoft.com/office/drawing/2014/main" id="{D44281B6-9C30-30DD-D5B5-320D775505CE}"/>
              </a:ext>
            </a:extLst>
          </p:cNvPr>
          <p:cNvSpPr/>
          <p:nvPr/>
        </p:nvSpPr>
        <p:spPr>
          <a:xfrm>
            <a:off x="7388790" y="3238500"/>
            <a:ext cx="3142306" cy="1635194"/>
          </a:xfrm>
          <a:prstGeom prst="rect">
            <a:avLst/>
          </a:prstGeom>
          <a:no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0E555C65-16C2-AD94-8B78-5041DBA799D7}"/>
              </a:ext>
            </a:extLst>
          </p:cNvPr>
          <p:cNvSpPr/>
          <p:nvPr/>
        </p:nvSpPr>
        <p:spPr>
          <a:xfrm>
            <a:off x="12670342" y="3238501"/>
            <a:ext cx="3142306" cy="1635194"/>
          </a:xfrm>
          <a:prstGeom prst="rect">
            <a:avLst/>
          </a:prstGeom>
          <a:noFill/>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Tm="17291"/>
    </mc:Choice>
    <mc:Fallback xmlns="">
      <p:transition spd="slow" advTm="1729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9FABE9EB-9665-C9CB-B944-F568B12C029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88986" y="1512673"/>
            <a:ext cx="9098275" cy="6576225"/>
          </a:xfrm>
          <a:prstGeom prst="rect">
            <a:avLst/>
          </a:prstGeom>
        </p:spPr>
      </p:pic>
      <p:pic>
        <p:nvPicPr>
          <p:cNvPr id="30" name="Picture 29">
            <a:extLst>
              <a:ext uri="{FF2B5EF4-FFF2-40B4-BE49-F238E27FC236}">
                <a16:creationId xmlns:a16="http://schemas.microsoft.com/office/drawing/2014/main" id="{C7C1BBB4-1615-1172-A057-B3B629DDA93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84340" y="3284093"/>
            <a:ext cx="6939900" cy="549023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1894"/>
    </mc:Choice>
    <mc:Fallback xmlns="">
      <p:transition spd="slow" advTm="3189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31" name="Picture 30">
            <a:extLst>
              <a:ext uri="{FF2B5EF4-FFF2-40B4-BE49-F238E27FC236}">
                <a16:creationId xmlns:a16="http://schemas.microsoft.com/office/drawing/2014/main" id="{4F8EE478-9059-5D49-BCB1-00317ECE869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57136" y="1321610"/>
            <a:ext cx="8091646" cy="6280141"/>
          </a:xfrm>
          <a:prstGeom prst="rect">
            <a:avLst/>
          </a:prstGeom>
        </p:spPr>
      </p:pic>
      <p:pic>
        <p:nvPicPr>
          <p:cNvPr id="33" name="Picture 32">
            <a:extLst>
              <a:ext uri="{FF2B5EF4-FFF2-40B4-BE49-F238E27FC236}">
                <a16:creationId xmlns:a16="http://schemas.microsoft.com/office/drawing/2014/main" id="{61A85C87-237E-F844-D112-F3E7858734A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59015" y="3007884"/>
            <a:ext cx="7354326" cy="3438845"/>
          </a:xfrm>
          <a:prstGeom prst="rect">
            <a:avLst/>
          </a:prstGeom>
        </p:spPr>
      </p:pic>
    </p:spTree>
    <p:extLst>
      <p:ext uri="{BB962C8B-B14F-4D97-AF65-F5344CB8AC3E}">
        <p14:creationId xmlns:p14="http://schemas.microsoft.com/office/powerpoint/2010/main" val="2453851658"/>
      </p:ext>
    </p:extLst>
  </p:cSld>
  <p:clrMapOvr>
    <a:masterClrMapping/>
  </p:clrMapOvr>
  <mc:AlternateContent xmlns:mc="http://schemas.openxmlformats.org/markup-compatibility/2006" xmlns:p14="http://schemas.microsoft.com/office/powerpoint/2010/main">
    <mc:Choice Requires="p14">
      <p:transition spd="slow" p14:dur="2000" advTm="48807"/>
    </mc:Choice>
    <mc:Fallback xmlns="">
      <p:transition spd="slow" advTm="48807"/>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Social Buzz ppt</Template>
  <TotalTime>1</TotalTime>
  <Words>459</Words>
  <Application>Microsoft Office PowerPoint</Application>
  <PresentationFormat>Custom</PresentationFormat>
  <Paragraphs>91</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__Inter_36bd41</vt:lpstr>
      <vt:lpstr>Arial</vt:lpstr>
      <vt:lpstr>Calibri</vt:lpstr>
      <vt:lpstr>Cambria</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 Das</dc:creator>
  <cp:lastModifiedBy>T Das</cp:lastModifiedBy>
  <cp:revision>1</cp:revision>
  <dcterms:created xsi:type="dcterms:W3CDTF">2024-09-08T11:00:05Z</dcterms:created>
  <dcterms:modified xsi:type="dcterms:W3CDTF">2024-09-08T11:02:03Z</dcterms:modified>
  <dc:identifier>DAEhDyfaYKE</dc:identifier>
</cp:coreProperties>
</file>