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058400" cy="7772400"/>
  <p:notesSz cx="6858000" cy="9144000"/>
  <p:defaultTextStyle>
    <a:defPPr>
      <a:defRPr lang="en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6">
          <p15:clr>
            <a:srgbClr val="A4A3A4"/>
          </p15:clr>
        </p15:guide>
        <p15:guide id="2" pos="2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6" y="72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10/10/2015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10/10/2015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10/10/2015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10/10/2015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10/10/2015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10/10/2015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10/10/2015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10/10/2015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10/10/2015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10/10/2015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10/10/2015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10/10/2015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004" y="-30078"/>
            <a:ext cx="10058400" cy="77597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2908300" y="4597400"/>
            <a:ext cx="71501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lang="en-CA" sz="3300" smtClean="0">
                <a:solidFill>
                  <a:srgbClr val="FFFEFF"/>
                </a:solidFill>
                <a:latin typeface="Arial"/>
                <a:cs typeface="Arial"/>
              </a:rPr>
              <a:t>Database Management Systems</a:t>
            </a:r>
          </a:p>
          <a:p>
            <a:pPr>
              <a:lnSpc>
                <a:spcPts val="3795"/>
              </a:lnSpc>
            </a:pPr>
            <a:endParaRPr lang="en-CA" sz="33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60400" y="5765800"/>
            <a:ext cx="67691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00" spc="-10" smtClean="0">
                <a:solidFill>
                  <a:srgbClr val="FFFEFF"/>
                </a:solidFill>
                <a:latin typeface="Arial"/>
                <a:cs typeface="Arial"/>
              </a:rPr>
              <a:t>BITS Pilani</a:t>
            </a:r>
          </a:p>
          <a:p>
            <a:pPr>
              <a:lnSpc>
                <a:spcPts val="3335"/>
              </a:lnSpc>
            </a:pPr>
            <a:endParaRPr lang="en-CA" sz="29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6184900"/>
            <a:ext cx="6731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200" smtClean="0">
                <a:solidFill>
                  <a:srgbClr val="FFFEFF"/>
                </a:solidFill>
                <a:latin typeface="Arial"/>
                <a:cs typeface="Arial"/>
              </a:rPr>
              <a:t>Hyderabad Campus</a:t>
            </a:r>
          </a:p>
          <a:p>
            <a:pPr>
              <a:lnSpc>
                <a:spcPts val="11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69360" y="5614392"/>
            <a:ext cx="3439442" cy="29495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smtClean="0">
                <a:solidFill>
                  <a:schemeClr val="bg1"/>
                </a:solidFill>
              </a:rPr>
              <a:t>     Chennupati </a:t>
            </a:r>
            <a:r>
              <a:rPr lang="en-CA" dirty="0">
                <a:solidFill>
                  <a:schemeClr val="bg1"/>
                </a:solidFill>
              </a:rPr>
              <a:t>R Prasanna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937500" y="6045200"/>
            <a:ext cx="20066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403" smtClean="0">
                <a:solidFill>
                  <a:srgbClr val="FFFEFF"/>
                </a:solidFill>
                <a:latin typeface="Arial"/>
                <a:cs typeface="Arial"/>
              </a:rPr>
              <a:t>CS&amp;IS Dept.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927100" y="2019300"/>
            <a:ext cx="9131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i="1" smtClean="0">
                <a:solidFill>
                  <a:srgbClr val="943735"/>
                </a:solidFill>
                <a:latin typeface="Arial"/>
                <a:cs typeface="Arial"/>
              </a:rPr>
              <a:t>Note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27100" y="2425700"/>
            <a:ext cx="9131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16375E"/>
                </a:solidFill>
                <a:latin typeface="Arial"/>
                <a:cs typeface="Arial"/>
              </a:rPr>
              <a:t>In a B+ tree record pointer for a record with given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16375E"/>
                </a:solidFill>
                <a:latin typeface="Arial"/>
                <a:cs typeface="Arial"/>
              </a:rPr>
              <a:t>key can be found only at leaf node.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27100" y="3289300"/>
            <a:ext cx="91313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16375E"/>
                </a:solidFill>
                <a:latin typeface="Arial"/>
                <a:cs typeface="Arial"/>
              </a:rPr>
              <a:t>But if it is in case of B-tree it can happen at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16375E"/>
                </a:solidFill>
                <a:latin typeface="Arial"/>
                <a:cs typeface="Arial"/>
              </a:rPr>
              <a:t>intermediate node also.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27100" y="4140200"/>
            <a:ext cx="9131300" cy="182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65"/>
              </a:lnSpc>
            </a:pPr>
            <a:r>
              <a:rPr lang="en-CA" sz="2795" smtClean="0">
                <a:solidFill>
                  <a:srgbClr val="16375E"/>
                </a:solidFill>
                <a:latin typeface="Arial"/>
                <a:cs typeface="Arial"/>
              </a:rPr>
              <a:t>Hence in B+ tree search,  success or failure can be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16375E"/>
                </a:solidFill>
                <a:latin typeface="Arial"/>
                <a:cs typeface="Arial"/>
              </a:rPr>
              <a:t>declared only after reaching leaf_level.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16375E"/>
                </a:solidFill>
                <a:latin typeface="Arial"/>
                <a:cs typeface="Arial"/>
              </a:rPr>
              <a:t>Where as in B-tree search can be successful at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16375E"/>
                </a:solidFill>
                <a:latin typeface="Arial"/>
                <a:cs typeface="Arial"/>
              </a:rPr>
              <a:t>intermediate level as well.</a:t>
            </a:r>
          </a:p>
          <a:p>
            <a:pPr>
              <a:lnSpc>
                <a:spcPts val="3365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27100" y="5867400"/>
            <a:ext cx="9131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16375E"/>
                </a:solidFill>
                <a:latin typeface="Arial"/>
                <a:cs typeface="Arial"/>
              </a:rPr>
              <a:t>On failure we reach the leaf level.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480300" y="7099300"/>
            <a:ext cx="2578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3" smtClean="0">
                <a:solidFill>
                  <a:srgbClr val="101141"/>
                </a:solidFill>
                <a:latin typeface="Arial"/>
                <a:cs typeface="Arial"/>
              </a:rPr>
              <a:t>BITS Pilani, Hyderabad Campus</a:t>
            </a:r>
          </a:p>
          <a:p>
            <a:pPr>
              <a:lnSpc>
                <a:spcPts val="1265"/>
              </a:lnSpc>
            </a:pPr>
            <a:endParaRPr lang="en-CA" sz="1103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850900" y="952500"/>
            <a:ext cx="9207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6" spc="-10" smtClean="0">
                <a:solidFill>
                  <a:srgbClr val="000000"/>
                </a:solidFill>
                <a:latin typeface="Arial"/>
                <a:cs typeface="Arial"/>
              </a:rPr>
              <a:t>Constructing  a  B+ Tree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08100" y="2171700"/>
            <a:ext cx="8750300" cy="144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Construct a B+  tree with given specifications.  The order of the tree,  p=3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and p</a:t>
            </a:r>
            <a:r>
              <a:rPr lang="en-CA" sz="1200" smtClean="0">
                <a:solidFill>
                  <a:srgbClr val="000000"/>
                </a:solidFill>
                <a:latin typeface="Arial"/>
                <a:cs typeface="Arial"/>
              </a:rPr>
              <a:t>leaf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 =2. The tree should be such that all the keys in the subtree pointed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by a pointer which is preceding the key must be  equal to or less than the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key value , and all the keys in the subtree pointed by a pointer which is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succeeding the key must be  greater than the key.</a:t>
            </a:r>
          </a:p>
          <a:p>
            <a:pPr>
              <a:lnSpc>
                <a:spcPts val="215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08100" y="3810000"/>
            <a:ext cx="87503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62636">
              <a:lnSpc>
                <a:spcPts val="220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Insert the following keys in same order- 56, 22, 78, 42, 102, 90, 96, 35.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Show how the tree will expand after each insertion, and the final tree.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8100" y="4914900"/>
            <a:ext cx="87503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Next, delete 56, 46, 22    in the same order and show the status of the tree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after each deletion.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480300" y="7099300"/>
            <a:ext cx="2578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3" smtClean="0">
                <a:solidFill>
                  <a:srgbClr val="101141"/>
                </a:solidFill>
                <a:latin typeface="Arial"/>
                <a:cs typeface="Arial"/>
              </a:rPr>
              <a:t>BITS Pilani, Hyderabad Campus</a:t>
            </a:r>
          </a:p>
          <a:p>
            <a:pPr>
              <a:lnSpc>
                <a:spcPts val="1265"/>
              </a:lnSpc>
            </a:pPr>
            <a:endParaRPr lang="en-CA" sz="1103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940"/>
            <a:ext cx="10058400" cy="7759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80300" y="7099300"/>
            <a:ext cx="2578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3" smtClean="0">
                <a:solidFill>
                  <a:srgbClr val="101141"/>
                </a:solidFill>
                <a:latin typeface="Arial"/>
                <a:cs typeface="Arial"/>
              </a:rPr>
              <a:t>BITS Pilani, Hyderabad Campus</a:t>
            </a:r>
          </a:p>
          <a:p>
            <a:pPr>
              <a:lnSpc>
                <a:spcPts val="1265"/>
              </a:lnSpc>
            </a:pPr>
            <a:endParaRPr lang="en-CA" sz="1103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850900" y="952500"/>
            <a:ext cx="9207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6" spc="-10" smtClean="0">
                <a:solidFill>
                  <a:srgbClr val="000000"/>
                </a:solidFill>
                <a:latin typeface="Arial"/>
                <a:cs typeface="Arial"/>
              </a:rPr>
              <a:t>Node design for B+ tree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1968500"/>
            <a:ext cx="9055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dirty="0" smtClean="0">
                <a:solidFill>
                  <a:srgbClr val="16375E"/>
                </a:solidFill>
                <a:latin typeface="Arial"/>
                <a:cs typeface="Arial"/>
              </a:rPr>
              <a:t>We need to design a B+ tree indexing for  Student</a:t>
            </a:r>
          </a:p>
          <a:p>
            <a:pPr>
              <a:lnSpc>
                <a:spcPts val="276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2324100"/>
            <a:ext cx="9055100" cy="340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400" dirty="0" smtClean="0">
                <a:solidFill>
                  <a:srgbClr val="16375E"/>
                </a:solidFill>
                <a:latin typeface="Arial"/>
                <a:cs typeface="Arial"/>
              </a:rPr>
              <a:t>relation, on </a:t>
            </a:r>
            <a:r>
              <a:rPr lang="en-CA" sz="2400" dirty="0" err="1" smtClean="0">
                <a:solidFill>
                  <a:srgbClr val="16375E"/>
                </a:solidFill>
                <a:latin typeface="Arial"/>
                <a:cs typeface="Arial"/>
              </a:rPr>
              <a:t>student_id</a:t>
            </a:r>
            <a:r>
              <a:rPr lang="en-CA" sz="2400" dirty="0" smtClean="0">
                <a:solidFill>
                  <a:srgbClr val="16375E"/>
                </a:solidFill>
                <a:latin typeface="Arial"/>
                <a:cs typeface="Arial"/>
              </a:rPr>
              <a:t> attribute; the key of the relation.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16375E"/>
                </a:solidFill>
                <a:latin typeface="Arial"/>
                <a:cs typeface="Arial"/>
              </a:rPr>
              <a:t>The attribute </a:t>
            </a:r>
            <a:r>
              <a:rPr lang="en-CA" sz="2400" dirty="0" err="1" smtClean="0">
                <a:solidFill>
                  <a:srgbClr val="16375E"/>
                </a:solidFill>
                <a:latin typeface="Arial"/>
                <a:cs typeface="Arial"/>
              </a:rPr>
              <a:t>student_id</a:t>
            </a:r>
            <a:r>
              <a:rPr lang="en-CA" sz="2400" dirty="0" smtClean="0">
                <a:solidFill>
                  <a:srgbClr val="16375E"/>
                </a:solidFill>
                <a:latin typeface="Arial"/>
                <a:cs typeface="Arial"/>
              </a:rPr>
              <a:t> is of 4 bytes length. Other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16375E"/>
                </a:solidFill>
                <a:latin typeface="Arial"/>
                <a:cs typeface="Arial"/>
              </a:rPr>
              <a:t>attributes are- </a:t>
            </a:r>
            <a:r>
              <a:rPr lang="en-CA" sz="2400" dirty="0" err="1" smtClean="0">
                <a:solidFill>
                  <a:srgbClr val="16375E"/>
                </a:solidFill>
                <a:latin typeface="Arial"/>
                <a:cs typeface="Arial"/>
              </a:rPr>
              <a:t>student_age</a:t>
            </a:r>
            <a:r>
              <a:rPr lang="en-CA" sz="2400" dirty="0" smtClean="0">
                <a:solidFill>
                  <a:srgbClr val="16375E"/>
                </a:solidFill>
                <a:latin typeface="Arial"/>
                <a:cs typeface="Arial"/>
              </a:rPr>
              <a:t>(4 bytes), </a:t>
            </a:r>
            <a:r>
              <a:rPr lang="en-CA" sz="2400" dirty="0" err="1" smtClean="0">
                <a:solidFill>
                  <a:srgbClr val="16375E"/>
                </a:solidFill>
                <a:latin typeface="Arial"/>
                <a:cs typeface="Arial"/>
              </a:rPr>
              <a:t>student_name</a:t>
            </a:r>
            <a:r>
              <a:rPr lang="en-CA" sz="2400" dirty="0" smtClean="0">
                <a:solidFill>
                  <a:srgbClr val="16375E"/>
                </a:solidFill>
                <a:latin typeface="Arial"/>
                <a:cs typeface="Arial"/>
              </a:rPr>
              <a:t>(20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16375E"/>
                </a:solidFill>
                <a:latin typeface="Arial"/>
                <a:cs typeface="Arial"/>
              </a:rPr>
              <a:t>bytes), </a:t>
            </a:r>
            <a:r>
              <a:rPr lang="en-CA" sz="2400" dirty="0" err="1" smtClean="0">
                <a:solidFill>
                  <a:srgbClr val="16375E"/>
                </a:solidFill>
                <a:latin typeface="Arial"/>
                <a:cs typeface="Arial"/>
              </a:rPr>
              <a:t>student_address</a:t>
            </a:r>
            <a:r>
              <a:rPr lang="en-CA" sz="2400" dirty="0" smtClean="0">
                <a:solidFill>
                  <a:srgbClr val="16375E"/>
                </a:solidFill>
                <a:latin typeface="Arial"/>
                <a:cs typeface="Arial"/>
              </a:rPr>
              <a:t>(40 bytes), </a:t>
            </a:r>
            <a:r>
              <a:rPr lang="en-CA" sz="2400" dirty="0" err="1" smtClean="0">
                <a:solidFill>
                  <a:srgbClr val="16375E"/>
                </a:solidFill>
                <a:latin typeface="Arial"/>
                <a:cs typeface="Arial"/>
              </a:rPr>
              <a:t>student_branch</a:t>
            </a:r>
            <a:r>
              <a:rPr lang="en-CA" sz="2400" dirty="0" smtClean="0">
                <a:solidFill>
                  <a:srgbClr val="16375E"/>
                </a:solidFill>
                <a:latin typeface="Arial"/>
                <a:cs typeface="Arial"/>
              </a:rPr>
              <a:t>(3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16375E"/>
                </a:solidFill>
                <a:latin typeface="Arial"/>
                <a:cs typeface="Arial"/>
              </a:rPr>
              <a:t>bytes). The Disk block size is 1024 Bytes. If the tree-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16375E"/>
                </a:solidFill>
                <a:latin typeface="Arial"/>
                <a:cs typeface="Arial"/>
              </a:rPr>
              <a:t>pointer takes 4 bytes,  for the above situation, design the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16375E"/>
                </a:solidFill>
                <a:latin typeface="Arial"/>
                <a:cs typeface="Arial"/>
              </a:rPr>
              <a:t>best possible number of pointers per node(internal)  of the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16375E"/>
                </a:solidFill>
                <a:latin typeface="Arial"/>
                <a:cs typeface="Arial"/>
              </a:rPr>
              <a:t>above B+ tree.  Each internal node is a disk block which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16375E"/>
                </a:solidFill>
                <a:latin typeface="Arial"/>
                <a:cs typeface="Arial"/>
              </a:rPr>
              <a:t>contains search key values and pointers to subtrees.</a:t>
            </a:r>
          </a:p>
          <a:p>
            <a:pPr>
              <a:lnSpc>
                <a:spcPts val="2875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480300" y="7099300"/>
            <a:ext cx="2578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3" smtClean="0">
                <a:solidFill>
                  <a:srgbClr val="101141"/>
                </a:solidFill>
                <a:latin typeface="Arial"/>
                <a:cs typeface="Arial"/>
              </a:rPr>
              <a:t>BITS Pilani, Hyderabad Campus</a:t>
            </a:r>
          </a:p>
          <a:p>
            <a:pPr>
              <a:lnSpc>
                <a:spcPts val="1265"/>
              </a:lnSpc>
            </a:pPr>
            <a:endParaRPr lang="en-CA" sz="1103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20" name="TextBox 2"/>
          <p:cNvSpPr txBox="1"/>
          <p:nvPr/>
        </p:nvSpPr>
        <p:spPr>
          <a:xfrm>
            <a:off x="698500" y="1879600"/>
            <a:ext cx="9359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Disk block size=1024 Bytes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2184400"/>
            <a:ext cx="9359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Size of B+ tree node= size of disk block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476500"/>
            <a:ext cx="93599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Each tree pointer points to disk block and takes 4 Bytes.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Each key (student_id) takes 4 Bytes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3086100"/>
            <a:ext cx="93599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In a B+ tree node, No. of pointers = no. keys +1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Assume that no. keys = n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3708400"/>
            <a:ext cx="9359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Then no. pointers= n+1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500" y="4013200"/>
            <a:ext cx="9359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Then min. size for a node= {(no.Keys* size of each key)+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03700" y="4318000"/>
            <a:ext cx="5854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(no.pointers * size of each pointer)} &lt;=  1024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70500" y="4610100"/>
            <a:ext cx="1676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(n*4)+(n+1)*4</a:t>
            </a:r>
          </a:p>
          <a:p>
            <a:pPr>
              <a:lnSpc>
                <a:spcPts val="2300"/>
              </a:lnSpc>
            </a:pPr>
            <a:endParaRPr lang="en-CA" sz="2004" smtClean="0">
              <a:solidFill>
                <a:srgbClr val="16375E"/>
              </a:solidFill>
              <a:latin typeface="Arial"/>
              <a:cs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010400" y="4610100"/>
            <a:ext cx="990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&lt;=1024</a:t>
            </a:r>
          </a:p>
          <a:p>
            <a:pPr>
              <a:lnSpc>
                <a:spcPts val="2300"/>
              </a:lnSpc>
            </a:pPr>
            <a:endParaRPr lang="en-CA" sz="2004" smtClean="0">
              <a:solidFill>
                <a:srgbClr val="16375E"/>
              </a:solidFill>
              <a:latin typeface="Arial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70500" y="4902200"/>
            <a:ext cx="11430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4n+4n+4</a:t>
            </a:r>
          </a:p>
          <a:p>
            <a:pPr>
              <a:lnSpc>
                <a:spcPts val="2300"/>
              </a:lnSpc>
            </a:pPr>
            <a:endParaRPr lang="en-CA" sz="2004" smtClean="0">
              <a:solidFill>
                <a:srgbClr val="16375E"/>
              </a:solidFill>
              <a:latin typeface="Arial"/>
              <a:cs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477000" y="4902200"/>
            <a:ext cx="11303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&lt;=  1024</a:t>
            </a:r>
          </a:p>
          <a:p>
            <a:pPr>
              <a:lnSpc>
                <a:spcPts val="2300"/>
              </a:lnSpc>
            </a:pPr>
            <a:endParaRPr lang="en-CA" sz="2004" smtClean="0">
              <a:solidFill>
                <a:srgbClr val="16375E"/>
              </a:solidFill>
              <a:latin typeface="Arial"/>
              <a:cs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70500" y="5207000"/>
            <a:ext cx="723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8n+4</a:t>
            </a:r>
          </a:p>
          <a:p>
            <a:pPr>
              <a:lnSpc>
                <a:spcPts val="2300"/>
              </a:lnSpc>
            </a:pPr>
            <a:endParaRPr lang="en-CA" sz="2004" smtClean="0">
              <a:solidFill>
                <a:srgbClr val="16375E"/>
              </a:solidFill>
              <a:latin typeface="Arial"/>
              <a:cs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121400" y="5207000"/>
            <a:ext cx="1143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&lt;=  1024</a:t>
            </a:r>
          </a:p>
          <a:p>
            <a:pPr>
              <a:lnSpc>
                <a:spcPts val="2300"/>
              </a:lnSpc>
            </a:pPr>
            <a:endParaRPr lang="en-CA" sz="2004" smtClean="0">
              <a:solidFill>
                <a:srgbClr val="16375E"/>
              </a:solidFill>
              <a:latin typeface="Arial"/>
              <a:cs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334000" y="5524500"/>
            <a:ext cx="850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8n  &lt;=</a:t>
            </a:r>
          </a:p>
          <a:p>
            <a:pPr>
              <a:lnSpc>
                <a:spcPts val="2300"/>
              </a:lnSpc>
            </a:pPr>
            <a:endParaRPr lang="en-CA" sz="2004" smtClean="0">
              <a:solidFill>
                <a:srgbClr val="16375E"/>
              </a:solidFill>
              <a:latin typeface="Arial"/>
              <a:cs typeface="Arial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261100" y="5524500"/>
            <a:ext cx="1701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1024-4= 1020</a:t>
            </a:r>
          </a:p>
          <a:p>
            <a:pPr>
              <a:lnSpc>
                <a:spcPts val="2300"/>
              </a:lnSpc>
            </a:pPr>
            <a:endParaRPr lang="en-CA" sz="2004" smtClean="0">
              <a:solidFill>
                <a:srgbClr val="16375E"/>
              </a:solidFill>
              <a:latin typeface="Arial"/>
              <a:cs typeface="Arial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270500" y="5842000"/>
            <a:ext cx="4787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n &lt;= 127.5 or 127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612900" y="6146800"/>
            <a:ext cx="8445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hence  In each internal node, no. keys=127;    and  no. pointers=128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480300" y="7099300"/>
            <a:ext cx="2578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3" smtClean="0">
                <a:solidFill>
                  <a:srgbClr val="101141"/>
                </a:solidFill>
                <a:latin typeface="Arial"/>
                <a:cs typeface="Arial"/>
              </a:rPr>
              <a:t>BITS Pilani, Hyderabad Campus</a:t>
            </a:r>
          </a:p>
          <a:p>
            <a:pPr>
              <a:lnSpc>
                <a:spcPts val="1265"/>
              </a:lnSpc>
            </a:pPr>
            <a:endParaRPr lang="en-CA" sz="1103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1765300" y="1993900"/>
            <a:ext cx="8293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i="1" smtClean="0">
                <a:solidFill>
                  <a:srgbClr val="000000"/>
                </a:solidFill>
                <a:latin typeface="Arial"/>
                <a:cs typeface="Arial"/>
              </a:rPr>
              <a:t>Summary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65300" y="2451100"/>
            <a:ext cx="8293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79" spc="-10" smtClean="0">
                <a:solidFill>
                  <a:srgbClr val="375F92"/>
                </a:solidFill>
                <a:latin typeface="Arial Unicode MS"/>
                <a:cs typeface="Arial Unicode MS"/>
              </a:rPr>
              <a:t></a:t>
            </a:r>
            <a:r>
              <a:rPr lang="en-CA" sz="1709" i="1" spc="-10" smtClean="0">
                <a:solidFill>
                  <a:srgbClr val="16375E"/>
                </a:solidFill>
                <a:latin typeface="Arial"/>
                <a:cs typeface="Arial"/>
              </a:rPr>
              <a:t> What is Tree Indexing</a:t>
            </a:r>
          </a:p>
          <a:p>
            <a:pPr>
              <a:lnSpc>
                <a:spcPts val="2070"/>
              </a:lnSpc>
            </a:pPr>
            <a:endParaRPr lang="en-CA" sz="182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65300" y="2794000"/>
            <a:ext cx="8293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9" spc="-10" smtClean="0">
                <a:solidFill>
                  <a:srgbClr val="16375E"/>
                </a:solidFill>
                <a:latin typeface="Arial Unicode MS"/>
                <a:cs typeface="Arial Unicode MS"/>
              </a:rPr>
              <a:t></a:t>
            </a:r>
            <a:r>
              <a:rPr lang="en-CA" sz="1709" i="1" spc="-10" smtClean="0">
                <a:solidFill>
                  <a:srgbClr val="16375E"/>
                </a:solidFill>
                <a:latin typeface="Arial"/>
                <a:cs typeface="Arial"/>
              </a:rPr>
              <a:t> B tree and B+ tree concepts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65300" y="3073400"/>
            <a:ext cx="82931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1709" spc="-10" smtClean="0">
                <a:solidFill>
                  <a:srgbClr val="16375E"/>
                </a:solidFill>
                <a:latin typeface="Arial Unicode MS"/>
                <a:cs typeface="Arial Unicode MS"/>
              </a:rPr>
              <a:t></a:t>
            </a:r>
            <a:r>
              <a:rPr lang="en-CA" sz="1709" i="1" spc="-10" smtClean="0">
                <a:solidFill>
                  <a:srgbClr val="16375E"/>
                </a:solidFill>
                <a:latin typeface="Arial"/>
                <a:cs typeface="Arial"/>
              </a:rPr>
              <a:t> Constructing a B+ tree (Insert/Delete operations)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709" spc="-10" smtClean="0">
                <a:solidFill>
                  <a:srgbClr val="16375E"/>
                </a:solidFill>
                <a:latin typeface="Arial Unicode MS"/>
                <a:cs typeface="Arial Unicode MS"/>
              </a:rPr>
              <a:t></a:t>
            </a:r>
            <a:r>
              <a:rPr lang="en-CA" sz="1709" i="1" spc="-10" smtClean="0">
                <a:solidFill>
                  <a:srgbClr val="16375E"/>
                </a:solidFill>
                <a:latin typeface="Arial"/>
                <a:cs typeface="Arial"/>
              </a:rPr>
              <a:t> Designing a B+ Tree node structure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480300" y="7099300"/>
            <a:ext cx="2578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3" smtClean="0">
                <a:solidFill>
                  <a:srgbClr val="101141"/>
                </a:solidFill>
                <a:latin typeface="Arial"/>
                <a:cs typeface="Arial"/>
              </a:rPr>
              <a:t>BITS Pilani, Hyderabad Campus</a:t>
            </a:r>
          </a:p>
          <a:p>
            <a:pPr>
              <a:lnSpc>
                <a:spcPts val="1265"/>
              </a:lnSpc>
            </a:pPr>
            <a:endParaRPr lang="en-CA" sz="1103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50900" y="1130300"/>
            <a:ext cx="9207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75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B+ Tree Indexing</a:t>
            </a:r>
          </a:p>
          <a:p>
            <a:pPr>
              <a:lnSpc>
                <a:spcPts val="3775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65300" y="2413000"/>
            <a:ext cx="8293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i="1" smtClean="0">
                <a:solidFill>
                  <a:srgbClr val="000000"/>
                </a:solidFill>
                <a:latin typeface="Arial"/>
                <a:cs typeface="Arial"/>
              </a:rPr>
              <a:t>Content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65300" y="3048000"/>
            <a:ext cx="82931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1674" spc="-10" dirty="0" smtClean="0">
                <a:solidFill>
                  <a:srgbClr val="16375E"/>
                </a:solidFill>
                <a:latin typeface="Arial Unicode MS"/>
                <a:cs typeface="Arial Unicode MS"/>
              </a:rPr>
              <a:t></a:t>
            </a:r>
            <a:r>
              <a:rPr lang="en-CA" sz="1674" i="1" spc="-10" dirty="0" smtClean="0">
                <a:solidFill>
                  <a:srgbClr val="16375E"/>
                </a:solidFill>
                <a:latin typeface="Arial"/>
                <a:cs typeface="Arial"/>
              </a:rPr>
              <a:t> What is Tree Indexing</a:t>
            </a:r>
            <a:r>
              <a:rPr lang="en-CA" sz="1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674" spc="-10" dirty="0" smtClean="0">
                <a:solidFill>
                  <a:srgbClr val="16375E"/>
                </a:solidFill>
                <a:latin typeface="Arial Unicode MS"/>
                <a:cs typeface="Arial Unicode MS"/>
              </a:rPr>
              <a:t></a:t>
            </a:r>
            <a:r>
              <a:rPr lang="en-CA" sz="1674" i="1" spc="-10" dirty="0" smtClean="0">
                <a:solidFill>
                  <a:srgbClr val="16375E"/>
                </a:solidFill>
                <a:latin typeface="Arial"/>
                <a:cs typeface="Arial"/>
              </a:rPr>
              <a:t> B+ tree</a:t>
            </a:r>
          </a:p>
          <a:p>
            <a:pPr>
              <a:lnSpc>
                <a:spcPts val="2600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65300" y="3695700"/>
            <a:ext cx="82931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1674" spc="-10" smtClean="0">
                <a:solidFill>
                  <a:srgbClr val="16375E"/>
                </a:solidFill>
                <a:latin typeface="Arial Unicode MS"/>
                <a:cs typeface="Arial Unicode MS"/>
              </a:rPr>
              <a:t></a:t>
            </a:r>
            <a:r>
              <a:rPr lang="en-CA" sz="1674" i="1" spc="-10" smtClean="0">
                <a:solidFill>
                  <a:srgbClr val="16375E"/>
                </a:solidFill>
                <a:latin typeface="Arial"/>
                <a:cs typeface="Arial"/>
              </a:rPr>
              <a:t> Inserting and deleting keys into B+ Trees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674" spc="-10" smtClean="0">
                <a:solidFill>
                  <a:srgbClr val="16375E"/>
                </a:solidFill>
                <a:latin typeface="Arial Unicode MS"/>
                <a:cs typeface="Arial Unicode MS"/>
              </a:rPr>
              <a:t></a:t>
            </a:r>
            <a:r>
              <a:rPr lang="en-CA" sz="1674" i="1" spc="-10" smtClean="0">
                <a:solidFill>
                  <a:srgbClr val="16375E"/>
                </a:solidFill>
                <a:latin typeface="Arial"/>
                <a:cs typeface="Arial"/>
              </a:rPr>
              <a:t> B Tree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65300" y="4419600"/>
            <a:ext cx="8293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674" spc="-10" dirty="0" smtClean="0">
                <a:solidFill>
                  <a:srgbClr val="16375E"/>
                </a:solidFill>
                <a:latin typeface="Arial Unicode MS"/>
                <a:cs typeface="Arial Unicode MS"/>
              </a:rPr>
              <a:t></a:t>
            </a:r>
            <a:r>
              <a:rPr lang="en-CA" sz="1674" i="1" spc="-10" dirty="0" smtClean="0">
                <a:solidFill>
                  <a:srgbClr val="16375E"/>
                </a:solidFill>
                <a:latin typeface="Arial"/>
                <a:cs typeface="Arial"/>
              </a:rPr>
              <a:t> Constructing  a B+ tree</a:t>
            </a:r>
          </a:p>
          <a:p>
            <a:pPr>
              <a:lnSpc>
                <a:spcPts val="2070"/>
              </a:lnSpc>
            </a:pPr>
            <a:endParaRPr lang="en-CA" sz="18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65300" y="4749800"/>
            <a:ext cx="8293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674" spc="-10" smtClean="0">
                <a:solidFill>
                  <a:srgbClr val="16375E"/>
                </a:solidFill>
                <a:latin typeface="Arial Unicode MS"/>
                <a:cs typeface="Arial Unicode MS"/>
              </a:rPr>
              <a:t></a:t>
            </a:r>
            <a:r>
              <a:rPr lang="en-CA" sz="1674" i="1" spc="-10" smtClean="0">
                <a:solidFill>
                  <a:srgbClr val="16375E"/>
                </a:solidFill>
                <a:latin typeface="Arial"/>
                <a:cs typeface="Arial"/>
              </a:rPr>
              <a:t> Designing a B+ Tree node structure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480300" y="7099300"/>
            <a:ext cx="2578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3" smtClean="0">
                <a:solidFill>
                  <a:srgbClr val="101141"/>
                </a:solidFill>
                <a:latin typeface="Arial"/>
                <a:cs typeface="Arial"/>
              </a:rPr>
              <a:t>BITS Pilani, Hyderabad Campus</a:t>
            </a:r>
          </a:p>
          <a:p>
            <a:pPr>
              <a:lnSpc>
                <a:spcPts val="1265"/>
              </a:lnSpc>
            </a:pPr>
            <a:endParaRPr lang="en-CA" sz="1103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1079500" y="863600"/>
            <a:ext cx="8978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i="1" smtClean="0">
                <a:solidFill>
                  <a:srgbClr val="000000"/>
                </a:solidFill>
                <a:latin typeface="Arial"/>
                <a:cs typeface="Arial"/>
              </a:rPr>
              <a:t>Tree Indexing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1955800"/>
            <a:ext cx="9055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i="1" smtClean="0">
                <a:solidFill>
                  <a:srgbClr val="943735"/>
                </a:solidFill>
                <a:latin typeface="Arial"/>
                <a:cs typeface="Arial"/>
              </a:rPr>
              <a:t>Adopting Tree structure for implementing indexes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2247900"/>
            <a:ext cx="90551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A </a:t>
            </a:r>
            <a:r>
              <a:rPr lang="en-CA" sz="2004" i="1" smtClean="0">
                <a:solidFill>
                  <a:srgbClr val="16375E"/>
                </a:solidFill>
                <a:latin typeface="Arial"/>
                <a:cs typeface="Arial"/>
              </a:rPr>
              <a:t>tree</a:t>
            </a: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 consists of </a:t>
            </a:r>
            <a:r>
              <a:rPr lang="en-CA" sz="2004" i="1" smtClean="0">
                <a:solidFill>
                  <a:srgbClr val="16375E"/>
                </a:solidFill>
                <a:latin typeface="Arial"/>
                <a:cs typeface="Arial"/>
              </a:rPr>
              <a:t>nodes </a:t>
            </a: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&amp; </a:t>
            </a:r>
            <a:r>
              <a:rPr lang="en-CA" sz="2004" i="1" smtClean="0">
                <a:solidFill>
                  <a:srgbClr val="16375E"/>
                </a:solidFill>
                <a:latin typeface="Arial"/>
                <a:cs typeface="Arial"/>
              </a:rPr>
              <a:t>leaves</a:t>
            </a: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. The number of arcs from a node in the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tree to root is known as </a:t>
            </a:r>
            <a:r>
              <a:rPr lang="en-CA" sz="2004" i="1" smtClean="0">
                <a:solidFill>
                  <a:srgbClr val="16375E"/>
                </a:solidFill>
                <a:latin typeface="Arial"/>
                <a:cs typeface="Arial"/>
              </a:rPr>
              <a:t>path-length</a:t>
            </a: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.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2857500"/>
            <a:ext cx="90551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The </a:t>
            </a:r>
            <a:r>
              <a:rPr lang="en-CA" sz="2004" i="1" smtClean="0">
                <a:solidFill>
                  <a:srgbClr val="16375E"/>
                </a:solidFill>
                <a:latin typeface="Arial"/>
                <a:cs typeface="Arial"/>
              </a:rPr>
              <a:t>height</a:t>
            </a: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 of non empty tree is equal to max.level of a node in a tree. For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empty tree height is zero.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03300" y="3784600"/>
            <a:ext cx="9055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i="1" smtClean="0">
                <a:solidFill>
                  <a:srgbClr val="943735"/>
                </a:solidFill>
                <a:latin typeface="Arial"/>
                <a:cs typeface="Arial"/>
              </a:rPr>
              <a:t>Binary tree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03300" y="4076700"/>
            <a:ext cx="90551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Each node has max two children (left and right). Hence at </a:t>
            </a:r>
            <a:r>
              <a:rPr lang="en-CA" sz="2004" i="1" smtClean="0">
                <a:solidFill>
                  <a:srgbClr val="16375E"/>
                </a:solidFill>
                <a:latin typeface="Arial"/>
                <a:cs typeface="Arial"/>
              </a:rPr>
              <a:t>i</a:t>
            </a:r>
            <a:r>
              <a:rPr lang="en-CA" sz="1331" smtClean="0">
                <a:solidFill>
                  <a:srgbClr val="16375E"/>
                </a:solidFill>
                <a:latin typeface="Arial"/>
                <a:cs typeface="Arial"/>
              </a:rPr>
              <a:t>th</a:t>
            </a: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 level, no of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nodes present are 2</a:t>
            </a:r>
            <a:r>
              <a:rPr lang="en-CA" sz="1331" smtClean="0">
                <a:solidFill>
                  <a:srgbClr val="16375E"/>
                </a:solidFill>
                <a:latin typeface="Arial"/>
                <a:cs typeface="Arial"/>
              </a:rPr>
              <a:t>(</a:t>
            </a:r>
            <a:r>
              <a:rPr lang="en-CA" sz="1331" i="1" smtClean="0">
                <a:solidFill>
                  <a:srgbClr val="16375E"/>
                </a:solidFill>
                <a:latin typeface="Arial"/>
                <a:cs typeface="Arial"/>
              </a:rPr>
              <a:t>i</a:t>
            </a:r>
            <a:r>
              <a:rPr lang="en-CA" sz="1331" smtClean="0">
                <a:solidFill>
                  <a:srgbClr val="16375E"/>
                </a:solidFill>
                <a:latin typeface="Arial"/>
                <a:cs typeface="Arial"/>
              </a:rPr>
              <a:t>-1)</a:t>
            </a: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 (root is at level 1).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03300" y="5003800"/>
            <a:ext cx="9055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i="1" smtClean="0">
                <a:solidFill>
                  <a:srgbClr val="943735"/>
                </a:solidFill>
                <a:latin typeface="Arial"/>
                <a:cs typeface="Arial"/>
              </a:rPr>
              <a:t>Complete binary tree:</a:t>
            </a: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 All nodes except at last level are present.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03300" y="5600700"/>
            <a:ext cx="9055100" cy="1016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004" i="1" smtClean="0">
                <a:solidFill>
                  <a:srgbClr val="943735"/>
                </a:solidFill>
                <a:latin typeface="Arial"/>
                <a:cs typeface="Arial"/>
              </a:rPr>
              <a:t>Binary Search Trees:</a:t>
            </a: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 for each node in the tree, all values stored in its left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subtree are less than value stored in the node and all values stored in the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16375E"/>
                </a:solidFill>
                <a:latin typeface="Arial"/>
                <a:cs typeface="Arial"/>
              </a:rPr>
              <a:t>right subtree are greater than the value in the node.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480300" y="7099300"/>
            <a:ext cx="2578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3" smtClean="0">
                <a:solidFill>
                  <a:srgbClr val="101141"/>
                </a:solidFill>
                <a:latin typeface="Arial"/>
                <a:cs typeface="Arial"/>
              </a:rPr>
              <a:t>BITS Pilani, Hyderabad Campus</a:t>
            </a:r>
          </a:p>
          <a:p>
            <a:pPr>
              <a:lnSpc>
                <a:spcPts val="1265"/>
              </a:lnSpc>
            </a:pPr>
            <a:endParaRPr lang="en-CA" sz="1103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698500" y="520700"/>
            <a:ext cx="9359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i="1" smtClean="0">
                <a:solidFill>
                  <a:srgbClr val="000000"/>
                </a:solidFill>
                <a:latin typeface="Times New Roman"/>
                <a:cs typeface="Times New Roman"/>
              </a:rPr>
              <a:t>Multilevel Search Tree of order m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93800" y="889000"/>
            <a:ext cx="8864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i="1" smtClean="0">
                <a:solidFill>
                  <a:srgbClr val="000000"/>
                </a:solidFill>
                <a:latin typeface="Arial"/>
                <a:cs typeface="Arial"/>
              </a:rPr>
              <a:t>(or)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1257300"/>
            <a:ext cx="9359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i="1" smtClean="0">
                <a:solidFill>
                  <a:srgbClr val="000000"/>
                </a:solidFill>
                <a:latin typeface="Times New Roman"/>
                <a:cs typeface="Times New Roman"/>
              </a:rPr>
              <a:t>M-way search tree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25500" y="2527300"/>
            <a:ext cx="9232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 Each node has</a:t>
            </a:r>
            <a:r>
              <a:rPr lang="en-CA" sz="2400" i="1" smtClean="0">
                <a:solidFill>
                  <a:srgbClr val="16375E"/>
                </a:solidFill>
                <a:latin typeface="Arial"/>
                <a:cs typeface="Arial"/>
              </a:rPr>
              <a:t> m</a:t>
            </a: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 children and (</a:t>
            </a:r>
            <a:r>
              <a:rPr lang="en-CA" sz="2400" i="1" smtClean="0">
                <a:solidFill>
                  <a:srgbClr val="16375E"/>
                </a:solidFill>
                <a:latin typeface="Arial"/>
                <a:cs typeface="Arial"/>
              </a:rPr>
              <a:t>m</a:t>
            </a: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 -1) keys</a:t>
            </a:r>
          </a:p>
          <a:p>
            <a:pPr>
              <a:lnSpc>
                <a:spcPts val="2760"/>
              </a:lnSpc>
            </a:pPr>
            <a:endParaRPr lang="en-CA" sz="239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38200" y="3263900"/>
            <a:ext cx="9220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• Keys in each node are in ascending order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454400" y="3975100"/>
            <a:ext cx="2565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711200" algn="l"/>
                <a:tab pos="1435100" algn="l"/>
                <a:tab pos="2171700" algn="l"/>
              </a:tabLst>
            </a:pPr>
            <a:r>
              <a:rPr lang="en-CA" sz="1112" spc="-10" smtClean="0">
                <a:solidFill>
                  <a:srgbClr val="000000"/>
                </a:solidFill>
                <a:latin typeface="Times New Roman"/>
                <a:cs typeface="Times New Roman"/>
              </a:rPr>
              <a:t>24	32	40	60</a:t>
            </a:r>
          </a:p>
          <a:p>
            <a:pPr>
              <a:lnSpc>
                <a:spcPts val="1320"/>
              </a:lnSpc>
            </a:pPr>
            <a:endParaRPr lang="en-CA" sz="117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441700" y="4152900"/>
            <a:ext cx="2578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CA" sz="1112" spc="-10" smtClean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lang="en-CA" sz="701" spc="-1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CA" sz="1112" spc="-10" smtClean="0">
                <a:solidFill>
                  <a:srgbClr val="000000"/>
                </a:solidFill>
                <a:latin typeface="Times New Roman"/>
                <a:cs typeface="Times New Roman"/>
              </a:rPr>
              <a:t>	K</a:t>
            </a:r>
            <a:r>
              <a:rPr lang="en-CA" sz="701" spc="-10" smtClean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en-CA" sz="1112" spc="-10" smtClean="0">
                <a:solidFill>
                  <a:srgbClr val="000000"/>
                </a:solidFill>
                <a:latin typeface="Times New Roman"/>
                <a:cs typeface="Times New Roman"/>
              </a:rPr>
              <a:t>	K</a:t>
            </a:r>
            <a:r>
              <a:rPr lang="en-CA" sz="701" spc="-10" smtClean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CA" sz="1112" spc="-10" smtClean="0">
                <a:solidFill>
                  <a:srgbClr val="000000"/>
                </a:solidFill>
                <a:latin typeface="Times New Roman"/>
                <a:cs typeface="Times New Roman"/>
              </a:rPr>
              <a:t>	K</a:t>
            </a:r>
            <a:r>
              <a:rPr lang="en-CA" sz="701" spc="-10" smtClean="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</a:p>
          <a:p>
            <a:pPr>
              <a:lnSpc>
                <a:spcPts val="1320"/>
              </a:lnSpc>
            </a:pPr>
            <a:endParaRPr lang="en-CA" sz="117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501900" y="4914900"/>
            <a:ext cx="35179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977900" algn="l"/>
                <a:tab pos="1778000" algn="l"/>
                <a:tab pos="2730500" algn="l"/>
              </a:tabLst>
            </a:pPr>
            <a:r>
              <a:rPr lang="en-CA" sz="1208" spc="-10" smtClean="0">
                <a:solidFill>
                  <a:srgbClr val="000000"/>
                </a:solidFill>
                <a:latin typeface="Times New Roman"/>
                <a:cs typeface="Times New Roman"/>
              </a:rPr>
              <a:t>Child 1	Child 2	Child 3	Child 4</a:t>
            </a:r>
          </a:p>
          <a:p>
            <a:pPr>
              <a:lnSpc>
                <a:spcPts val="1435"/>
              </a:lnSpc>
            </a:pPr>
            <a:endParaRPr lang="en-CA" sz="127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5200" y="5448300"/>
            <a:ext cx="50546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914400" algn="l"/>
              </a:tabLst>
            </a:pP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No of children = (</a:t>
            </a:r>
            <a:r>
              <a:rPr lang="en-CA" sz="2400" i="1" smtClean="0">
                <a:solidFill>
                  <a:srgbClr val="16375E"/>
                </a:solidFill>
                <a:latin typeface="Arial"/>
                <a:cs typeface="Arial"/>
              </a:rPr>
              <a:t>m</a:t>
            </a: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) = 5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	No of keys = (</a:t>
            </a:r>
            <a:r>
              <a:rPr lang="en-CA" sz="2400" i="1" smtClean="0">
                <a:solidFill>
                  <a:srgbClr val="16375E"/>
                </a:solidFill>
                <a:latin typeface="Arial"/>
                <a:cs typeface="Arial"/>
              </a:rPr>
              <a:t>m</a:t>
            </a: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 -1) = (5-1) = 4</a:t>
            </a:r>
          </a:p>
          <a:p>
            <a:pPr>
              <a:lnSpc>
                <a:spcPts val="2875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134100" y="4838700"/>
            <a:ext cx="3810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8" spc="-10" smtClean="0">
                <a:solidFill>
                  <a:srgbClr val="000000"/>
                </a:solidFill>
                <a:latin typeface="Times New Roman"/>
                <a:cs typeface="Times New Roman"/>
              </a:rPr>
              <a:t>Child 5</a:t>
            </a:r>
          </a:p>
          <a:p>
            <a:pPr>
              <a:lnSpc>
                <a:spcPts val="1435"/>
              </a:lnSpc>
            </a:pPr>
            <a:endParaRPr lang="en-CA" sz="127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480300" y="7099300"/>
            <a:ext cx="2463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03" smtClean="0">
                <a:solidFill>
                  <a:srgbClr val="101141"/>
                </a:solidFill>
                <a:latin typeface="Arial"/>
                <a:cs typeface="Arial"/>
              </a:rPr>
              <a:t>BITS Pilani, Hyderabad Campus</a:t>
            </a:r>
          </a:p>
          <a:p>
            <a:pPr>
              <a:lnSpc>
                <a:spcPts val="1265"/>
              </a:lnSpc>
            </a:pPr>
            <a:endParaRPr lang="en-CA" sz="1103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1079500" y="863600"/>
            <a:ext cx="8978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i="1" smtClean="0">
                <a:solidFill>
                  <a:srgbClr val="000000"/>
                </a:solidFill>
                <a:latin typeface="Arial"/>
                <a:cs typeface="Arial"/>
              </a:rPr>
              <a:t>B+ Tree Indexing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50900" y="1803400"/>
            <a:ext cx="9207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i="1" smtClean="0">
                <a:solidFill>
                  <a:srgbClr val="943735"/>
                </a:solidFill>
                <a:latin typeface="Arial"/>
                <a:cs typeface="Arial"/>
              </a:rPr>
              <a:t>B+ Tree</a:t>
            </a: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 is a multilevel search tree used to implement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0900" y="2159000"/>
            <a:ext cx="9207500" cy="229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80"/>
              </a:lnSpc>
            </a:pP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dynamic multilevel indexing. The primary disadvantage of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implementing multilevel indexes is that the performance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degrades as the file grows. It can be remedied by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reorganization, but frequent reorganization is not advisable.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B+ tree is best suited for multilevel indexing of files, because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it is dynamic.</a:t>
            </a:r>
          </a:p>
          <a:p>
            <a:pPr>
              <a:lnSpc>
                <a:spcPts val="288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50900" y="4724400"/>
            <a:ext cx="9207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i="1" smtClean="0">
                <a:solidFill>
                  <a:srgbClr val="943735"/>
                </a:solidFill>
                <a:latin typeface="Arial"/>
                <a:cs typeface="Arial"/>
              </a:rPr>
              <a:t>B+ Tree of Order p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50900" y="5092700"/>
            <a:ext cx="9207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It is a balanced tree, (all leaves are at same level).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50900" y="5461000"/>
            <a:ext cx="45212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Each internal node is of the form-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337300" y="5575300"/>
            <a:ext cx="6223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50" spc="-20" smtClean="0">
                <a:solidFill>
                  <a:srgbClr val="000000"/>
                </a:solidFill>
                <a:latin typeface="Times New Roman"/>
                <a:cs typeface="Times New Roman"/>
              </a:rPr>
              <a:t>24</a:t>
            </a:r>
          </a:p>
          <a:p>
            <a:pPr>
              <a:lnSpc>
                <a:spcPts val="1435"/>
              </a:lnSpc>
            </a:pPr>
            <a:endParaRPr lang="en-CA" sz="123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337300" y="5778500"/>
            <a:ext cx="6223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50" spc="-20" smtClean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lang="en-CA" sz="725" spc="-2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  <a:p>
            <a:pPr>
              <a:lnSpc>
                <a:spcPts val="1435"/>
              </a:lnSpc>
            </a:pPr>
            <a:endParaRPr lang="en-CA" sz="123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97500" y="6629400"/>
            <a:ext cx="1562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977900" algn="l"/>
              </a:tabLst>
            </a:pPr>
            <a:r>
              <a:rPr lang="en-CA" sz="1250" spc="-20" smtClean="0">
                <a:solidFill>
                  <a:srgbClr val="000000"/>
                </a:solidFill>
                <a:latin typeface="Times New Roman"/>
                <a:cs typeface="Times New Roman"/>
              </a:rPr>
              <a:t>Child 1	Child 2</a:t>
            </a:r>
          </a:p>
          <a:p>
            <a:pPr>
              <a:lnSpc>
                <a:spcPts val="1550"/>
              </a:lnSpc>
            </a:pPr>
            <a:endParaRPr lang="en-CA" sz="134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061200" y="5575300"/>
            <a:ext cx="185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723900" algn="l"/>
                <a:tab pos="1447800" algn="l"/>
              </a:tabLst>
            </a:pPr>
            <a:r>
              <a:rPr lang="en-CA" sz="1150" spc="-20" smtClean="0">
                <a:solidFill>
                  <a:srgbClr val="000000"/>
                </a:solidFill>
                <a:latin typeface="Times New Roman"/>
                <a:cs typeface="Times New Roman"/>
              </a:rPr>
              <a:t>32	40</a:t>
            </a:r>
            <a:r>
              <a:rPr lang="en-CA" sz="1150" spc="-10" smtClean="0">
                <a:solidFill>
                  <a:srgbClr val="000000"/>
                </a:solidFill>
                <a:latin typeface="Times New Roman"/>
                <a:cs typeface="Times New Roman"/>
              </a:rPr>
              <a:t>	60</a:t>
            </a:r>
          </a:p>
          <a:p>
            <a:pPr>
              <a:lnSpc>
                <a:spcPts val="1435"/>
              </a:lnSpc>
            </a:pPr>
            <a:endParaRPr lang="en-CA" sz="123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061200" y="5778500"/>
            <a:ext cx="185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723900" algn="l"/>
                <a:tab pos="1447800" algn="l"/>
              </a:tabLst>
            </a:pPr>
            <a:r>
              <a:rPr lang="en-CA" sz="1150" spc="-20" smtClean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lang="en-CA" sz="725" spc="-20" smtClean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en-CA" sz="1150" spc="-20" smtClean="0">
                <a:solidFill>
                  <a:srgbClr val="000000"/>
                </a:solidFill>
                <a:latin typeface="Times New Roman"/>
                <a:cs typeface="Times New Roman"/>
              </a:rPr>
              <a:t>	K</a:t>
            </a:r>
            <a:r>
              <a:rPr lang="en-CA" sz="725" spc="-20" smtClean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CA" sz="1150" spc="-10" smtClean="0">
                <a:solidFill>
                  <a:srgbClr val="000000"/>
                </a:solidFill>
                <a:latin typeface="Times New Roman"/>
                <a:cs typeface="Times New Roman"/>
              </a:rPr>
              <a:t>	K</a:t>
            </a:r>
            <a:r>
              <a:rPr lang="en-CA" sz="725" spc="-10" smtClean="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</a:p>
          <a:p>
            <a:pPr>
              <a:lnSpc>
                <a:spcPts val="1435"/>
              </a:lnSpc>
            </a:pPr>
            <a:endParaRPr lang="en-CA" sz="123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175500" y="6616700"/>
            <a:ext cx="1739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952500" algn="l"/>
              </a:tabLst>
            </a:pPr>
            <a:r>
              <a:rPr lang="en-CA" sz="1250" spc="-20" smtClean="0">
                <a:solidFill>
                  <a:srgbClr val="000000"/>
                </a:solidFill>
                <a:latin typeface="Times New Roman"/>
                <a:cs typeface="Times New Roman"/>
              </a:rPr>
              <a:t>Child 3	Child 4</a:t>
            </a:r>
          </a:p>
          <a:p>
            <a:pPr>
              <a:lnSpc>
                <a:spcPts val="1550"/>
              </a:lnSpc>
            </a:pPr>
            <a:endParaRPr lang="en-CA" sz="1344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029700" y="6553200"/>
            <a:ext cx="914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250" spc="-20" smtClean="0">
                <a:solidFill>
                  <a:srgbClr val="000000"/>
                </a:solidFill>
                <a:latin typeface="Times New Roman"/>
                <a:cs typeface="Times New Roman"/>
              </a:rPr>
              <a:t>Child 5</a:t>
            </a:r>
          </a:p>
          <a:p>
            <a:pPr>
              <a:lnSpc>
                <a:spcPts val="1550"/>
              </a:lnSpc>
            </a:pPr>
            <a:endParaRPr lang="en-CA" sz="1344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480300" y="7099300"/>
            <a:ext cx="2578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3" smtClean="0">
                <a:solidFill>
                  <a:srgbClr val="101141"/>
                </a:solidFill>
                <a:latin typeface="Arial"/>
                <a:cs typeface="Arial"/>
              </a:rPr>
              <a:t>BITS Pilani, Hyderabad Campus</a:t>
            </a:r>
          </a:p>
          <a:p>
            <a:pPr>
              <a:lnSpc>
                <a:spcPts val="1265"/>
              </a:lnSpc>
            </a:pPr>
            <a:endParaRPr lang="en-CA" sz="1103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1079500" y="863600"/>
            <a:ext cx="8978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i="1" smtClean="0">
                <a:solidFill>
                  <a:srgbClr val="000000"/>
                </a:solidFill>
                <a:latin typeface="Arial"/>
                <a:cs typeface="Arial"/>
              </a:rPr>
              <a:t>B+ Trees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841500"/>
            <a:ext cx="9283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943735"/>
                </a:solidFill>
                <a:latin typeface="Arial"/>
                <a:cs typeface="Arial"/>
              </a:rPr>
              <a:t>For a B+ tree of order p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565400"/>
            <a:ext cx="92837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00" smtClean="0">
                <a:solidFill>
                  <a:srgbClr val="16375E"/>
                </a:solidFill>
                <a:latin typeface="Arial Unicode MS"/>
                <a:cs typeface="Arial Unicode MS"/>
              </a:rPr>
              <a:t></a:t>
            </a: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 With in each internal node   K</a:t>
            </a:r>
            <a:r>
              <a:rPr lang="en-CA" sz="1596" smtClean="0">
                <a:solidFill>
                  <a:srgbClr val="16375E"/>
                </a:solidFill>
                <a:latin typeface="Arial"/>
                <a:cs typeface="Arial"/>
              </a:rPr>
              <a:t>1</a:t>
            </a: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 &lt; K</a:t>
            </a:r>
            <a:r>
              <a:rPr lang="en-CA" sz="1596" smtClean="0">
                <a:solidFill>
                  <a:srgbClr val="16375E"/>
                </a:solidFill>
                <a:latin typeface="Arial"/>
                <a:cs typeface="Arial"/>
              </a:rPr>
              <a:t>2</a:t>
            </a:r>
            <a:r>
              <a:rPr lang="en-CA" sz="236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69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16375E"/>
                </a:solidFill>
                <a:latin typeface="Arial Unicode MS"/>
                <a:cs typeface="Arial Unicode MS"/>
              </a:rPr>
              <a:t></a:t>
            </a: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 P</a:t>
            </a:r>
            <a:r>
              <a:rPr lang="en-CA" sz="1596" smtClean="0">
                <a:solidFill>
                  <a:srgbClr val="16375E"/>
                </a:solidFill>
                <a:latin typeface="Arial"/>
                <a:cs typeface="Arial"/>
              </a:rPr>
              <a:t>1</a:t>
            </a: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, P</a:t>
            </a:r>
            <a:r>
              <a:rPr lang="en-CA" sz="1596" smtClean="0">
                <a:solidFill>
                  <a:srgbClr val="16375E"/>
                </a:solidFill>
                <a:latin typeface="Arial"/>
                <a:cs typeface="Arial"/>
              </a:rPr>
              <a:t>2</a:t>
            </a: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… are tree pointers</a:t>
            </a:r>
          </a:p>
          <a:p>
            <a:pPr>
              <a:lnSpc>
                <a:spcPts val="2900"/>
              </a:lnSpc>
            </a:pPr>
            <a:endParaRPr lang="en-CA" sz="2369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314700"/>
            <a:ext cx="9283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  <a:tabLst>
                <a:tab pos="6654800" algn="l"/>
              </a:tabLst>
            </a:pPr>
            <a:r>
              <a:rPr lang="en-CA" sz="2400" smtClean="0">
                <a:solidFill>
                  <a:srgbClr val="16375E"/>
                </a:solidFill>
                <a:latin typeface="Arial Unicode MS"/>
                <a:cs typeface="Arial Unicode MS"/>
              </a:rPr>
              <a:t></a:t>
            </a: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 K</a:t>
            </a:r>
            <a:r>
              <a:rPr lang="en-CA" sz="1596" smtClean="0">
                <a:solidFill>
                  <a:srgbClr val="16375E"/>
                </a:solidFill>
                <a:latin typeface="Arial"/>
                <a:cs typeface="Arial"/>
              </a:rPr>
              <a:t>1</a:t>
            </a: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, K</a:t>
            </a:r>
            <a:r>
              <a:rPr lang="en-CA" sz="1596" smtClean="0">
                <a:solidFill>
                  <a:srgbClr val="16375E"/>
                </a:solidFill>
                <a:latin typeface="Arial"/>
                <a:cs typeface="Arial"/>
              </a:rPr>
              <a:t>2</a:t>
            </a: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, K</a:t>
            </a:r>
            <a:r>
              <a:rPr lang="en-CA" sz="1596" smtClean="0">
                <a:solidFill>
                  <a:srgbClr val="16375E"/>
                </a:solidFill>
                <a:latin typeface="Arial"/>
                <a:cs typeface="Arial"/>
              </a:rPr>
              <a:t>3</a:t>
            </a: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,… are key values which are in	ascending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17600" y="3670300"/>
            <a:ext cx="89408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order   from left to right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4038600"/>
            <a:ext cx="9283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16375E"/>
                </a:solidFill>
                <a:latin typeface="Arial Unicode MS"/>
                <a:cs typeface="Arial Unicode MS"/>
              </a:rPr>
              <a:t></a:t>
            </a: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 Each internal node has at most</a:t>
            </a:r>
            <a:r>
              <a:rPr lang="en-CA" sz="2400" i="1" smtClean="0">
                <a:solidFill>
                  <a:srgbClr val="943735"/>
                </a:solidFill>
                <a:latin typeface="Arial"/>
                <a:cs typeface="Arial"/>
              </a:rPr>
              <a:t> p</a:t>
            </a: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 (order) pointers.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74700" y="4406900"/>
            <a:ext cx="9283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16375E"/>
                </a:solidFill>
                <a:latin typeface="Arial Unicode MS"/>
                <a:cs typeface="Arial Unicode MS"/>
              </a:rPr>
              <a:t></a:t>
            </a: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 Each internal node except the root node has at least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89100" y="47625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400" i="1" smtClean="0">
                <a:solidFill>
                  <a:srgbClr val="943735"/>
                </a:solidFill>
                <a:latin typeface="Arial"/>
                <a:cs typeface="Arial"/>
              </a:rPr>
              <a:t>ceil (p/2)</a:t>
            </a: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 tree pointer to next level. Root has at least 2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pointers.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480300" y="7099300"/>
            <a:ext cx="2578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3" smtClean="0">
                <a:solidFill>
                  <a:srgbClr val="101141"/>
                </a:solidFill>
                <a:latin typeface="Arial"/>
                <a:cs typeface="Arial"/>
              </a:rPr>
              <a:t>BITS Pilani, Hyderabad Campus</a:t>
            </a:r>
          </a:p>
          <a:p>
            <a:pPr>
              <a:lnSpc>
                <a:spcPts val="1265"/>
              </a:lnSpc>
            </a:pPr>
            <a:endParaRPr lang="en-CA" sz="1103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850900" y="1803400"/>
            <a:ext cx="9207500" cy="138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96">
              <a:lnSpc>
                <a:spcPts val="5700"/>
              </a:lnSpc>
            </a:pPr>
            <a:r>
              <a:rPr lang="en-CA" sz="1596" smtClean="0">
                <a:solidFill>
                  <a:srgbClr val="16375E"/>
                </a:solidFill>
                <a:latin typeface="Arial Unicode MS"/>
                <a:cs typeface="Arial Unicode MS"/>
              </a:rPr>
              <a:t></a:t>
            </a: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  An internal node with</a:t>
            </a:r>
            <a:r>
              <a:rPr lang="en-CA" sz="2400" i="1" smtClean="0">
                <a:solidFill>
                  <a:srgbClr val="16375E"/>
                </a:solidFill>
                <a:latin typeface="Arial"/>
                <a:cs typeface="Arial"/>
              </a:rPr>
              <a:t> q</a:t>
            </a: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 pointers has (</a:t>
            </a:r>
            <a:r>
              <a:rPr lang="en-CA" sz="2400" i="1" smtClean="0">
                <a:solidFill>
                  <a:srgbClr val="16375E"/>
                </a:solidFill>
                <a:latin typeface="Arial"/>
                <a:cs typeface="Arial"/>
              </a:rPr>
              <a:t>q</a:t>
            </a: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 -1) field values.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16375E"/>
                </a:solidFill>
                <a:latin typeface="Arial Unicode MS"/>
                <a:cs typeface="Arial Unicode MS"/>
              </a:rPr>
              <a:t></a:t>
            </a: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 All record pointers are available at leaf node only.</a:t>
            </a:r>
          </a:p>
          <a:p>
            <a:pPr>
              <a:lnSpc>
                <a:spcPts val="57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50900" y="3568700"/>
            <a:ext cx="9207500" cy="1206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0"/>
              </a:lnSpc>
              <a:tabLst>
                <a:tab pos="342900" algn="l"/>
                <a:tab pos="342900" algn="l"/>
              </a:tabLst>
            </a:pPr>
            <a:r>
              <a:rPr lang="en-CA" sz="2400" smtClean="0">
                <a:solidFill>
                  <a:srgbClr val="16375E"/>
                </a:solidFill>
                <a:latin typeface="Arial Unicode MS"/>
                <a:cs typeface="Arial Unicode MS"/>
              </a:rPr>
              <a:t></a:t>
            </a: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 Once  we  get  a  key  value  at  leaf  node,  from  there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	accessing next value in sequence is easy because all keys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16375E"/>
                </a:solidFill>
                <a:latin typeface="Arial"/>
                <a:cs typeface="Arial"/>
              </a:rPr>
              <a:t>	at leaf level are in ascending order.</a:t>
            </a:r>
          </a:p>
          <a:p>
            <a:pPr>
              <a:lnSpc>
                <a:spcPts val="285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480300" y="7099300"/>
            <a:ext cx="2578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3" smtClean="0">
                <a:solidFill>
                  <a:srgbClr val="101141"/>
                </a:solidFill>
                <a:latin typeface="Arial"/>
                <a:cs typeface="Arial"/>
              </a:rPr>
              <a:t>BITS Pilani, Hyderabad Campus</a:t>
            </a:r>
          </a:p>
          <a:p>
            <a:pPr>
              <a:lnSpc>
                <a:spcPts val="1265"/>
              </a:lnSpc>
            </a:pPr>
            <a:endParaRPr lang="en-CA" sz="1103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18" name="TextBox 2"/>
          <p:cNvSpPr txBox="1"/>
          <p:nvPr/>
        </p:nvSpPr>
        <p:spPr>
          <a:xfrm>
            <a:off x="1003300" y="1981200"/>
            <a:ext cx="3543300" cy="104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800"/>
              </a:lnSpc>
              <a:tabLst>
                <a:tab pos="2946400" algn="l"/>
              </a:tabLst>
            </a:pP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EX:   B+ Tree of order 3	i.e.,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Min. no. pointers in any node =</a:t>
            </a:r>
          </a:p>
          <a:p>
            <a:pPr>
              <a:lnSpc>
                <a:spcPts val="48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60900" y="2247900"/>
            <a:ext cx="52832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p=3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86300" y="2755900"/>
            <a:ext cx="123752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943" spc="-10" dirty="0" smtClean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endParaRPr lang="en-CA" sz="1943" spc="-10" dirty="0" smtClean="0">
              <a:solidFill>
                <a:srgbClr val="000000"/>
              </a:solidFill>
              <a:latin typeface="Arial Unicode MS"/>
              <a:cs typeface="Arial Unicode MS"/>
            </a:endParaRPr>
          </a:p>
          <a:p>
            <a:pPr>
              <a:lnSpc>
                <a:spcPts val="2875"/>
              </a:lnSpc>
            </a:pPr>
            <a:endParaRPr lang="en-CA" sz="2524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686300" y="3200400"/>
            <a:ext cx="123752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50"/>
              </a:lnSpc>
            </a:pPr>
            <a:r>
              <a:rPr lang="en-CA" sz="1943" spc="-10" dirty="0" smtClean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endParaRPr lang="en-CA" sz="1943" spc="-10" dirty="0" smtClean="0">
              <a:solidFill>
                <a:srgbClr val="000000"/>
              </a:solidFill>
              <a:latin typeface="Arial Unicode MS"/>
              <a:cs typeface="Arial Unicode MS"/>
            </a:endParaRPr>
          </a:p>
          <a:p>
            <a:pPr>
              <a:lnSpc>
                <a:spcPts val="2250"/>
              </a:lnSpc>
            </a:pPr>
            <a:endParaRPr lang="en-CA" sz="1943" spc="-10" dirty="0" smtClean="0">
              <a:solidFill>
                <a:srgbClr val="000000"/>
              </a:solidFill>
              <a:latin typeface="Arial Unicode MS"/>
              <a:cs typeface="Arial Unicode M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62800" y="3797300"/>
            <a:ext cx="2895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lang="en-CA" sz="1132" smtClean="0">
                <a:solidFill>
                  <a:srgbClr val="000000"/>
                </a:solidFill>
                <a:latin typeface="Times New Roman"/>
                <a:cs typeface="Times New Roman"/>
              </a:rPr>
              <a:t>Root</a:t>
            </a:r>
          </a:p>
          <a:p>
            <a:pPr>
              <a:lnSpc>
                <a:spcPts val="1320"/>
              </a:lnSpc>
            </a:pPr>
            <a:endParaRPr lang="en-CA" sz="113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19800" y="3987800"/>
            <a:ext cx="4038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lang="en-CA" sz="1132" smtClean="0">
                <a:solidFill>
                  <a:srgbClr val="000000"/>
                </a:solidFill>
                <a:latin typeface="Times New Roman"/>
                <a:cs typeface="Times New Roman"/>
              </a:rPr>
              <a:t>17</a:t>
            </a:r>
          </a:p>
          <a:p>
            <a:pPr>
              <a:lnSpc>
                <a:spcPts val="1320"/>
              </a:lnSpc>
            </a:pPr>
            <a:endParaRPr lang="en-CA" sz="113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429000" y="5473700"/>
            <a:ext cx="622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2" smtClean="0">
                <a:solidFill>
                  <a:srgbClr val="000000"/>
                </a:solidFill>
                <a:latin typeface="Times New Roman"/>
                <a:cs typeface="Times New Roman"/>
              </a:rPr>
              <a:t>Leaf</a:t>
            </a:r>
          </a:p>
          <a:p>
            <a:pPr>
              <a:lnSpc>
                <a:spcPts val="1320"/>
              </a:lnSpc>
            </a:pPr>
            <a:endParaRPr lang="en-CA" sz="113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429000" y="5651500"/>
            <a:ext cx="622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2" smtClean="0">
                <a:solidFill>
                  <a:srgbClr val="000000"/>
                </a:solidFill>
                <a:latin typeface="Times New Roman"/>
                <a:cs typeface="Times New Roman"/>
              </a:rPr>
              <a:t>level</a:t>
            </a:r>
          </a:p>
          <a:p>
            <a:pPr>
              <a:lnSpc>
                <a:spcPts val="1320"/>
              </a:lnSpc>
            </a:pPr>
            <a:endParaRPr lang="en-CA" sz="1132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21300" y="4660900"/>
            <a:ext cx="27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2" smtClean="0">
                <a:solidFill>
                  <a:srgbClr val="000000"/>
                </a:solidFill>
                <a:latin typeface="Times New Roman"/>
                <a:cs typeface="Times New Roman"/>
              </a:rPr>
              <a:t>5</a:t>
            </a:r>
          </a:p>
          <a:p>
            <a:pPr>
              <a:lnSpc>
                <a:spcPts val="1320"/>
              </a:lnSpc>
            </a:pPr>
            <a:endParaRPr lang="en-CA" sz="113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165600" y="5575300"/>
            <a:ext cx="1435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431800" algn="l"/>
                <a:tab pos="1231900" algn="l"/>
              </a:tabLst>
            </a:pPr>
            <a:r>
              <a:rPr lang="en-CA" sz="1132" smtClean="0">
                <a:solidFill>
                  <a:srgbClr val="000000"/>
                </a:solidFill>
                <a:latin typeface="Times New Roman"/>
                <a:cs typeface="Times New Roman"/>
              </a:rPr>
              <a:t>3	4	10</a:t>
            </a:r>
          </a:p>
          <a:p>
            <a:pPr>
              <a:lnSpc>
                <a:spcPts val="1320"/>
              </a:lnSpc>
            </a:pPr>
            <a:endParaRPr lang="en-CA" sz="1132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165600" y="6299200"/>
            <a:ext cx="1435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2" smtClean="0">
                <a:solidFill>
                  <a:srgbClr val="000000"/>
                </a:solidFill>
                <a:latin typeface="Times New Roman"/>
                <a:cs typeface="Times New Roman"/>
              </a:rPr>
              <a:t>Record</a:t>
            </a:r>
          </a:p>
          <a:p>
            <a:pPr>
              <a:lnSpc>
                <a:spcPts val="1320"/>
              </a:lnSpc>
            </a:pPr>
            <a:endParaRPr lang="en-CA" sz="1132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165600" y="6464300"/>
            <a:ext cx="1435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2" smtClean="0">
                <a:solidFill>
                  <a:srgbClr val="000000"/>
                </a:solidFill>
                <a:latin typeface="Times New Roman"/>
                <a:cs typeface="Times New Roman"/>
              </a:rPr>
              <a:t>pointer</a:t>
            </a:r>
          </a:p>
          <a:p>
            <a:pPr>
              <a:lnSpc>
                <a:spcPts val="1315"/>
              </a:lnSpc>
            </a:pPr>
            <a:endParaRPr lang="en-CA" sz="1132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715000" y="4660900"/>
            <a:ext cx="1612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1079500" algn="l"/>
                <a:tab pos="1295400" algn="l"/>
              </a:tabLst>
            </a:pPr>
            <a:r>
              <a:rPr lang="en-CA" sz="1132" smtClean="0">
                <a:solidFill>
                  <a:srgbClr val="000000"/>
                </a:solidFill>
                <a:latin typeface="Times New Roman"/>
                <a:cs typeface="Times New Roman"/>
              </a:rPr>
              <a:t>14	19	17</a:t>
            </a:r>
          </a:p>
          <a:p>
            <a:pPr>
              <a:lnSpc>
                <a:spcPts val="1320"/>
              </a:lnSpc>
            </a:pPr>
            <a:endParaRPr lang="en-CA" sz="1132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442200" y="4660900"/>
            <a:ext cx="2501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2" smtClean="0">
                <a:solidFill>
                  <a:srgbClr val="000000"/>
                </a:solidFill>
                <a:latin typeface="Times New Roman"/>
                <a:cs typeface="Times New Roman"/>
              </a:rPr>
              <a:t>40</a:t>
            </a:r>
          </a:p>
          <a:p>
            <a:pPr>
              <a:lnSpc>
                <a:spcPts val="1320"/>
              </a:lnSpc>
            </a:pPr>
            <a:endParaRPr lang="en-CA" sz="1132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480300" y="7099300"/>
            <a:ext cx="2463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03" smtClean="0">
                <a:solidFill>
                  <a:srgbClr val="101141"/>
                </a:solidFill>
                <a:latin typeface="Arial"/>
                <a:cs typeface="Arial"/>
              </a:rPr>
              <a:t>BITS Pilani, Hyderabad Campus</a:t>
            </a:r>
          </a:p>
          <a:p>
            <a:pPr>
              <a:lnSpc>
                <a:spcPts val="1265"/>
              </a:lnSpc>
            </a:pPr>
            <a:endParaRPr lang="en-CA" sz="1103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77597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850900" y="952500"/>
            <a:ext cx="9207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6" spc="-10" smtClean="0">
                <a:solidFill>
                  <a:srgbClr val="000000"/>
                </a:solidFill>
                <a:latin typeface="Arial"/>
                <a:cs typeface="Arial"/>
              </a:rPr>
              <a:t>B- Tree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480300" y="7099300"/>
            <a:ext cx="2578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03" smtClean="0">
                <a:solidFill>
                  <a:srgbClr val="101141"/>
                </a:solidFill>
                <a:latin typeface="Arial"/>
                <a:cs typeface="Arial"/>
              </a:rPr>
              <a:t>BITS Pilani, Hyderabad Campus</a:t>
            </a:r>
          </a:p>
          <a:p>
            <a:pPr>
              <a:lnSpc>
                <a:spcPts val="1265"/>
              </a:lnSpc>
            </a:pPr>
            <a:endParaRPr lang="en-CA" sz="1103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Microsoft Office PowerPoint</Application>
  <PresentationFormat>Custom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Unicode MS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Investintech.com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A2E_Engine</dc:creator>
  <cp:lastModifiedBy>Chennupati Rakesh Prasanna</cp:lastModifiedBy>
  <cp:revision>1</cp:revision>
  <dcterms:created xsi:type="dcterms:W3CDTF">2015-10-10T02:00:59Z</dcterms:created>
  <dcterms:modified xsi:type="dcterms:W3CDTF">2015-10-10T06:05:45Z</dcterms:modified>
</cp:coreProperties>
</file>