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ink/ink6.xml" ContentType="application/inkml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ink/ink4.xml" ContentType="application/inkml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ink/ink2.xml" ContentType="application/inkml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ink/ink7.xml" ContentType="application/inkml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5.xml" ContentType="application/inkml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ink/ink1.xml" ContentType="application/inkml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6" r:id="rId3"/>
    <p:sldMasterId id="2147483698" r:id="rId4"/>
  </p:sldMasterIdLst>
  <p:notesMasterIdLst>
    <p:notesMasterId r:id="rId33"/>
  </p:notesMasterIdLst>
  <p:sldIdLst>
    <p:sldId id="338" r:id="rId5"/>
    <p:sldId id="327" r:id="rId6"/>
    <p:sldId id="328" r:id="rId7"/>
    <p:sldId id="329" r:id="rId8"/>
    <p:sldId id="330" r:id="rId9"/>
    <p:sldId id="331" r:id="rId10"/>
    <p:sldId id="260" r:id="rId11"/>
    <p:sldId id="261" r:id="rId12"/>
    <p:sldId id="332" r:id="rId13"/>
    <p:sldId id="333" r:id="rId14"/>
    <p:sldId id="334" r:id="rId15"/>
    <p:sldId id="262" r:id="rId16"/>
    <p:sldId id="263" r:id="rId17"/>
    <p:sldId id="264" r:id="rId18"/>
    <p:sldId id="335" r:id="rId19"/>
    <p:sldId id="336" r:id="rId20"/>
    <p:sldId id="337" r:id="rId21"/>
    <p:sldId id="265" r:id="rId22"/>
    <p:sldId id="301" r:id="rId23"/>
    <p:sldId id="266" r:id="rId24"/>
    <p:sldId id="267" r:id="rId25"/>
    <p:sldId id="268" r:id="rId26"/>
    <p:sldId id="269" r:id="rId27"/>
    <p:sldId id="323" r:id="rId28"/>
    <p:sldId id="271" r:id="rId29"/>
    <p:sldId id="272" r:id="rId30"/>
    <p:sldId id="326" r:id="rId31"/>
    <p:sldId id="27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529" autoAdjust="0"/>
  </p:normalViewPr>
  <p:slideViewPr>
    <p:cSldViewPr>
      <p:cViewPr>
        <p:scale>
          <a:sx n="100" d="100"/>
          <a:sy n="100" d="100"/>
        </p:scale>
        <p:origin x="-516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</inkml:traceFormat>
        <inkml:channelProperties>
          <inkml:channelProperty channel="X" name="resolution" value="28.31858" units="1/cm"/>
          <inkml:channelProperty channel="Y" name="resolution" value="28.34646" units="1/cm"/>
        </inkml:channelProperties>
      </inkml:inkSource>
      <inkml:timestamp xml:id="ts0" timeString="2015-01-17T08:36:48.14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</inkml:traceFormat>
        <inkml:channelProperties>
          <inkml:channelProperty channel="X" name="resolution" value="28.31858" units="1/cm"/>
          <inkml:channelProperty channel="Y" name="resolution" value="28.34646" units="1/cm"/>
        </inkml:channelProperties>
      </inkml:inkSource>
      <inkml:timestamp xml:id="ts0" timeString="2015-01-17T08:47:18.68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03.85864" units="1/cm"/>
          <inkml:channelProperty channel="Y" name="resolution" value="4256.56006" units="1/cm"/>
          <inkml:channelProperty channel="F" name="resolution" value="1.41944E-5" units="1/cm"/>
        </inkml:channelProperties>
      </inkml:inkSource>
      <inkml:timestamp xml:id="ts0" timeString="2015-01-17T08:52:15.30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0 100,'0'0'-12,"0"0"-33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03.85864" units="1/cm"/>
          <inkml:channelProperty channel="Y" name="resolution" value="4256.56006" units="1/cm"/>
          <inkml:channelProperty channel="F" name="resolution" value="1.41944E-5" units="1/cm"/>
        </inkml:channelProperties>
      </inkml:inkSource>
      <inkml:timestamp xml:id="ts0" timeString="2015-01-17T08:56:31.90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2426 292,'0'0'0,"0"0"-3,0 0-4,0 0-19,0 0-37,0 0-13</inkml:trace>
  <inkml:trace contextRef="#ctx0" brushRef="#br0" timeOffset="177">70 2882 251,'0'0'0,"0"0"-7,-5 9-9,5-9-19,-5 14-22,5-14-15</inkml:trace>
  <inkml:trace contextRef="#ctx0" brushRef="#br0" timeOffset="12500">7619 9 0,'0'0'6,"0"0"2,0 0 3,0 0-3,0-9-5,0 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03.85864" units="1/cm"/>
          <inkml:channelProperty channel="Y" name="resolution" value="4256.56006" units="1/cm"/>
          <inkml:channelProperty channel="F" name="resolution" value="1.41944E-5" units="1/cm"/>
        </inkml:channelProperties>
      </inkml:inkSource>
      <inkml:timestamp xml:id="ts0" timeString="2015-01-17T09:25:44.96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0 174,'0'0'-11,"0"0"-25,0 0-13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2403.85864" units="1/cm"/>
          <inkml:channelProperty channel="Y" name="resolution" value="4256.56006" units="1/cm"/>
          <inkml:channelProperty channel="F" name="resolution" value="1.41944E-5" units="1/cm"/>
        </inkml:channelProperties>
      </inkml:inkSource>
      <inkml:timestamp xml:id="ts0" timeString="2015-01-17T09:26:55.0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-4 171 51,'0'0'1,"0"0"2,0 0 0,0 0 7,0 0 4,0-10 2,0 10 6,0 0-1,7-8 0,-7 8 1,0 0-3,0 0-1,11-6-3,-11 6-1,0 0-2,0 0-2,0 0 0,2-9 0,-2 9-2,0 0-2,0-12-1,0 12-3,0-9 1,0 9-1,3-9 2,-3 9-2,0 0 0,8-11 1,-8 11-1,0 0 0,11-7 0,-11 7 0,0 0 0,10-3-1,-10 3 0,0 0 0,10 0 0,-10 0 1,0 0-1,8-84 2,-8 84 1,0 0 1,0 0-1,11-3 2,-11 3-2,0 0-4,0 0 4,0 0 0,8 82 0,-8-82-4,0 0 1,0 0 0,0 0 0,3 12-1,-3-12-1,0 10-1,-1-1-5,1 1-2,-2 3-10,-4 1-9,1-1-23,4 5-25,-7-2-2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</inkml:traceFormat>
        <inkml:channelProperties>
          <inkml:channelProperty channel="X" name="resolution" value="28.31858" units="1/cm"/>
          <inkml:channelProperty channel="Y" name="resolution" value="28.34646" units="1/cm"/>
        </inkml:channelProperties>
      </inkml:inkSource>
      <inkml:timestamp xml:id="ts0" timeString="2015-01-17T09:34:22.84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-1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&lt;header&gt;</a:t>
            </a:r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IN"/>
              <a:t>&lt;footer&gt;</a:t>
            </a:r>
            <a:endParaRPr/>
          </a:p>
        </p:txBody>
      </p:sp>
      <p:sp>
        <p:nvSpPr>
          <p:cNvPr id="13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73AA8FF2-CEB8-4F2F-AF6F-549ABBFAF617}" type="slidenum">
              <a:rPr lang="en-IN"/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5611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IN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108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33DA4F-08C3-4D8F-AC9F-C319E87F952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38028-3BF2-425C-9642-C27F64222CC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5" name="Picture 84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86" name="Pictur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03A4E5-89FF-4E79-8A92-EBA35B44AAFE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6722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8040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1DAEA7-207D-4F3B-95C5-96E909CF6FC4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8591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EDA523-E7AE-4289-84A5-020B1839F1EB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8305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B4AE19-C936-4BEF-AE5C-3673D4355772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490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88C3F7-9C1C-4D5E-B396-F0CE1085A8F9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3432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3FA3FF-C8F0-45BF-B2F9-1E9FBED7E3D9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693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04F918-0C72-4507-A529-94DD88C2357D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192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B04BC8-5C44-4FD4-AC8B-F9AB12EE2438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5077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0E07FD-ADBB-4529-89AB-4A4D3A7A560F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9328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E9BE6E-2DDA-45D0-AA17-934857DF7AB6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2212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03A4E5-89FF-4E79-8A92-EBA35B44AAFE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249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32988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1DAEA7-207D-4F3B-95C5-96E909CF6FC4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91728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EDA523-E7AE-4289-84A5-020B1839F1EB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545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B4AE19-C936-4BEF-AE5C-3673D4355772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4365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88C3F7-9C1C-4D5E-B396-F0CE1085A8F9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156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3FA3FF-C8F0-45BF-B2F9-1E9FBED7E3D9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78216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04F918-0C72-4507-A529-94DD88C2357D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4049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B04BC8-5C44-4FD4-AC8B-F9AB12EE2438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59613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0E07FD-ADBB-4529-89AB-4A4D3A7A560F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13243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E9BE6E-2DDA-45D0-AA17-934857DF7AB6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63030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03A4E5-89FF-4E79-8A92-EBA35B44AAFE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5504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70016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1DAEA7-207D-4F3B-95C5-96E909CF6FC4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03321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EDA523-E7AE-4289-84A5-020B1839F1EB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5759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B4AE19-C936-4BEF-AE5C-3673D4355772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002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88C3F7-9C1C-4D5E-B396-F0CE1085A8F9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0056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3FA3FF-C8F0-45BF-B2F9-1E9FBED7E3D9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63712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04F918-0C72-4507-A529-94DD88C2357D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56179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B04BC8-5C44-4FD4-AC8B-F9AB12EE2438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76633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0E07FD-ADBB-4529-89AB-4A4D3A7A560F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9568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E9BE6E-2DDA-45D0-AA17-934857DF7AB6}" type="datetime2">
              <a:rPr lang="en-US" smtClean="0">
                <a:solidFill>
                  <a:prstClr val="black"/>
                </a:solidFill>
              </a:rPr>
              <a:pPr/>
              <a:t>Thursday, August 20, 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SS ZG516 -Computer Organization and Software Systems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223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276720" y="6596280"/>
            <a:ext cx="5866560" cy="25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100" b="1">
                <a:solidFill>
                  <a:srgbClr val="101141"/>
                </a:solidFill>
                <a:latin typeface="Arial"/>
              </a:rPr>
              <a:t>BITS </a:t>
            </a:r>
            <a:r>
              <a:rPr lang="en-IN" sz="1100">
                <a:solidFill>
                  <a:srgbClr val="101141"/>
                </a:solidFill>
                <a:latin typeface="Arial"/>
              </a:rPr>
              <a:t>Pilani, Pilani Campus</a:t>
            </a:r>
            <a:endParaRPr/>
          </a:p>
        </p:txBody>
      </p:sp>
      <p:pic>
        <p:nvPicPr>
          <p:cNvPr id="44" name="Picture 7"/>
          <p:cNvPicPr/>
          <p:nvPr/>
        </p:nvPicPr>
        <p:blipFill>
          <a:blip r:embed="rId14"/>
          <a:srcRect l="1899" b="5265"/>
          <a:stretch>
            <a:fillRect/>
          </a:stretch>
        </p:blipFill>
        <p:spPr>
          <a:xfrm>
            <a:off x="6629400" y="0"/>
            <a:ext cx="2192400" cy="69192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4495680" y="6553080"/>
            <a:ext cx="2327760" cy="45000"/>
          </a:xfrm>
          <a:prstGeom prst="rect">
            <a:avLst/>
          </a:prstGeom>
          <a:solidFill>
            <a:srgbClr val="76C2E5"/>
          </a:solidFill>
          <a:ln w="9360">
            <a:noFill/>
          </a:ln>
        </p:spPr>
      </p:sp>
      <p:sp>
        <p:nvSpPr>
          <p:cNvPr id="46" name="CustomShape 3"/>
          <p:cNvSpPr/>
          <p:nvPr/>
        </p:nvSpPr>
        <p:spPr>
          <a:xfrm>
            <a:off x="2133720" y="6553080"/>
            <a:ext cx="2361600" cy="45000"/>
          </a:xfrm>
          <a:prstGeom prst="rect">
            <a:avLst/>
          </a:prstGeom>
          <a:solidFill>
            <a:srgbClr val="FCB017"/>
          </a:solidFill>
          <a:ln w="9360">
            <a:noFill/>
          </a:ln>
        </p:spPr>
      </p:sp>
      <p:sp>
        <p:nvSpPr>
          <p:cNvPr id="47" name="CustomShape 4"/>
          <p:cNvSpPr/>
          <p:nvPr/>
        </p:nvSpPr>
        <p:spPr>
          <a:xfrm>
            <a:off x="6815520" y="6553080"/>
            <a:ext cx="2327760" cy="45000"/>
          </a:xfrm>
          <a:prstGeom prst="rect">
            <a:avLst/>
          </a:prstGeom>
          <a:solidFill>
            <a:srgbClr val="FF0000"/>
          </a:solidFill>
          <a:ln w="9360">
            <a:noFill/>
          </a:ln>
        </p:spPr>
      </p:sp>
      <p:sp>
        <p:nvSpPr>
          <p:cNvPr id="48" name="CustomShape 5"/>
          <p:cNvSpPr/>
          <p:nvPr/>
        </p:nvSpPr>
        <p:spPr>
          <a:xfrm>
            <a:off x="2362320" y="1295280"/>
            <a:ext cx="2327760" cy="45000"/>
          </a:xfrm>
          <a:prstGeom prst="rect">
            <a:avLst/>
          </a:prstGeom>
          <a:solidFill>
            <a:srgbClr val="76C2E5"/>
          </a:solidFill>
          <a:ln w="9360">
            <a:noFill/>
          </a:ln>
        </p:spPr>
      </p:sp>
      <p:sp>
        <p:nvSpPr>
          <p:cNvPr id="49" name="CustomShape 6"/>
          <p:cNvSpPr/>
          <p:nvPr/>
        </p:nvSpPr>
        <p:spPr>
          <a:xfrm>
            <a:off x="0" y="1295280"/>
            <a:ext cx="2361600" cy="45000"/>
          </a:xfrm>
          <a:prstGeom prst="rect">
            <a:avLst/>
          </a:prstGeom>
          <a:solidFill>
            <a:srgbClr val="FCB017"/>
          </a:solidFill>
          <a:ln w="9360">
            <a:noFill/>
          </a:ln>
        </p:spPr>
      </p:sp>
      <p:sp>
        <p:nvSpPr>
          <p:cNvPr id="50" name="CustomShape 7"/>
          <p:cNvSpPr/>
          <p:nvPr/>
        </p:nvSpPr>
        <p:spPr>
          <a:xfrm>
            <a:off x="4681800" y="1295280"/>
            <a:ext cx="2327760" cy="45000"/>
          </a:xfrm>
          <a:prstGeom prst="rect">
            <a:avLst/>
          </a:prstGeom>
          <a:solidFill>
            <a:srgbClr val="FF0000"/>
          </a:solidFill>
          <a:ln w="9360">
            <a:noFill/>
          </a:ln>
        </p:spPr>
      </p:sp>
      <p:sp>
        <p:nvSpPr>
          <p:cNvPr id="51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5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27744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34709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7533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1</a:t>
            </a:fld>
            <a:endParaRPr lang="en-IN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en-US" sz="4400" dirty="0" smtClean="0"/>
              <a:t>Pseudo-code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85720" y="1500175"/>
            <a:ext cx="8248680" cy="45720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 structured than usual prose but less formal than a programming language.</a:t>
            </a:r>
          </a:p>
          <a:p>
            <a:r>
              <a:rPr lang="en-US" dirty="0" smtClean="0"/>
              <a:t>Expressions</a:t>
            </a:r>
          </a:p>
          <a:p>
            <a:pPr lvl="1"/>
            <a:r>
              <a:rPr lang="en-US" dirty="0" smtClean="0"/>
              <a:t>Use standard mathematical symbols to describe numeric and Boolean expressions.</a:t>
            </a:r>
          </a:p>
          <a:p>
            <a:pPr lvl="1"/>
            <a:r>
              <a:rPr lang="en-US" dirty="0" smtClean="0"/>
              <a:t>Uses       for assignment.</a:t>
            </a:r>
          </a:p>
          <a:p>
            <a:pPr lvl="1"/>
            <a:r>
              <a:rPr lang="en-US" dirty="0" smtClean="0"/>
              <a:t>Use = for the equality relationship.</a:t>
            </a:r>
          </a:p>
          <a:p>
            <a:r>
              <a:rPr lang="en-US" dirty="0" smtClean="0"/>
              <a:t>Method declaration</a:t>
            </a:r>
          </a:p>
          <a:p>
            <a:pPr lvl="1"/>
            <a:r>
              <a:rPr lang="en-US" dirty="0" smtClean="0"/>
              <a:t>Algorithm name(param1,param2…)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3ED83-48A8-4EC4-ADC8-CE3AD3D7221D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prstClr val="black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1857356" y="4071942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319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11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91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Random Access Machine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57200" y="1780085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Random Access Machine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Primitive Operations (assignment, method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calls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method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returns,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comparison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arithmetic </a:t>
            </a: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operations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Primitive operations can be done in constant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time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( independent of the input)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Memory can be accessed with one primitive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operation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Running Time &amp; Space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The running time of an algorithm in the RAM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model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corresponds to the number of primitive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operations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that algorithm performs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The space used by the algorithm is the number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of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memory cells used (input excluded)  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We have to count the number of primitive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operations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and number of memory cells used 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an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algorithm performs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Complexity Example [1]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 smtClean="0"/>
              <a:t>	Example </a:t>
            </a:r>
            <a:r>
              <a:rPr lang="en-US" sz="2800" b="1" i="1" dirty="0" smtClean="0"/>
              <a:t>1 </a:t>
            </a:r>
            <a:r>
              <a:rPr lang="en-US" sz="2800" i="1" dirty="0" smtClean="0"/>
              <a:t>(Y and Z are input)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 smtClean="0"/>
              <a:t>X = Y * Z;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 smtClean="0"/>
              <a:t>X = Y * X + Z;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 smtClean="0"/>
              <a:t>// 2 units of time and 1 unit of storage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 smtClean="0"/>
              <a:t>// Constant Unit of time and Constant Unit of storage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DBB9A2-2ED1-444D-8EE7-C2FE77E4F1FE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82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84811-C031-4CD7-AC4B-7566F14DC442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Complexity Example [2]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/>
              <a:t>Example 2</a:t>
            </a:r>
            <a:r>
              <a:rPr lang="en-US" dirty="0" smtClean="0"/>
              <a:t> (a and N are input)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j = 0;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while (j &lt; N) do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a[j] = a[j] * a[j];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 b[j] = a[j] + j;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 j = j + 1;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/>
              <a:t>endwhile</a:t>
            </a:r>
            <a:r>
              <a:rPr lang="en-US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// 3N + 1 units of time and N+1 units of storage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// time units prop. to N and storage prop. to N</a:t>
            </a:r>
          </a:p>
        </p:txBody>
      </p:sp>
    </p:spTree>
    <p:extLst>
      <p:ext uri="{BB962C8B-B14F-4D97-AF65-F5344CB8AC3E}">
        <p14:creationId xmlns="" xmlns:p14="http://schemas.microsoft.com/office/powerpoint/2010/main" val="4205096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2C660-84C9-4AA6-A48F-8237B1A00370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609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Complexity Example [3]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357298"/>
            <a:ext cx="7886728" cy="481490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600" dirty="0" smtClean="0"/>
              <a:t>	</a:t>
            </a:r>
            <a:r>
              <a:rPr lang="en-US" sz="3000" b="1" dirty="0" smtClean="0"/>
              <a:t>Example 3</a:t>
            </a:r>
            <a:r>
              <a:rPr lang="en-US" sz="3000" dirty="0" smtClean="0"/>
              <a:t> (a and N are input)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j = 0;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while (j &lt; N) do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      k = 0;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	  while (k &lt; N) do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		   a[k] = a[j] + a[k];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         k = k + 1;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      </a:t>
            </a:r>
            <a:r>
              <a:rPr lang="en-US" sz="3000" dirty="0" err="1" smtClean="0"/>
              <a:t>endwhile</a:t>
            </a:r>
            <a:r>
              <a:rPr lang="en-US" sz="3000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      b[j] = a[j] + j;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/>
              <a:t>      j = j + 1;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err="1" smtClean="0"/>
              <a:t>endwhile</a:t>
            </a:r>
            <a:r>
              <a:rPr lang="en-US" sz="3000" dirty="0" smtClean="0"/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3589864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Counting primitive operations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000000"/>
                </a:solidFill>
                <a:latin typeface="Calibri"/>
              </a:rPr>
              <a:t>Algorithm </a:t>
            </a:r>
            <a:r>
              <a:rPr lang="en-IN" sz="3200" b="1" i="1" dirty="0" err="1">
                <a:solidFill>
                  <a:srgbClr val="000000"/>
                </a:solidFill>
                <a:latin typeface="Calibri"/>
              </a:rPr>
              <a:t>arrayMax</a:t>
            </a:r>
            <a:r>
              <a:rPr lang="en-IN" sz="3200" b="1" i="1" dirty="0">
                <a:solidFill>
                  <a:srgbClr val="000000"/>
                </a:solidFill>
                <a:latin typeface="Calibri"/>
              </a:rPr>
              <a:t>(A, n)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Input     :     n, an array A of n integers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Output :     The  maximum element of A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currentMax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 ←A[0]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    for 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 ← 1 to n - 1 do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        if A[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] &gt; 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currentMax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 then 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currentMax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 ← A[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IN" sz="3200" i="1" dirty="0">
                <a:solidFill>
                  <a:srgbClr val="000000"/>
                </a:solidFill>
                <a:latin typeface="Calibri"/>
              </a:rPr>
              <a:t>]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IN" sz="3200" i="1" dirty="0">
                <a:solidFill>
                  <a:srgbClr val="000000"/>
                </a:solidFill>
                <a:latin typeface="Calibri"/>
              </a:rPr>
              <a:t>   return </a:t>
            </a:r>
            <a:r>
              <a:rPr lang="en-IN" sz="3200" i="1" dirty="0" err="1">
                <a:solidFill>
                  <a:srgbClr val="000000"/>
                </a:solidFill>
                <a:latin typeface="Calibri"/>
              </a:rPr>
              <a:t>currentMax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718" y="260648"/>
            <a:ext cx="8229240" cy="11451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2">
            <p14:nvContentPartPr>
              <p14:cNvPr id="2150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357050" y="9377363"/>
              <a:ext cx="0" cy="0"/>
            </p14:xfrm>
          </p:contentPart>
        </mc:Choice>
        <mc:Fallback>
          <p:pic>
            <p:nvPicPr>
              <p:cNvPr id="2150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7050" y="9377363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23606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What is a program?</a:t>
            </a:r>
            <a:endParaRPr lang="en-US" sz="44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Algorithm</a:t>
            </a:r>
          </a:p>
          <a:p>
            <a:pPr>
              <a:buNone/>
            </a:pPr>
            <a:r>
              <a:rPr lang="en-US" dirty="0" smtClean="0"/>
              <a:t>	An algorithm is a step-by-step procedure for solving a problem in a finite amount of time.</a:t>
            </a:r>
          </a:p>
          <a:p>
            <a:r>
              <a:rPr lang="en-US" b="1" dirty="0" smtClean="0"/>
              <a:t>Data Structures</a:t>
            </a:r>
          </a:p>
          <a:p>
            <a:pPr>
              <a:buNone/>
            </a:pPr>
            <a:r>
              <a:rPr lang="en-US" dirty="0" smtClean="0"/>
              <a:t>	Is a systematic way of organizing and accessing data, so that data can be used efficiently.</a:t>
            </a:r>
          </a:p>
          <a:p>
            <a:pPr>
              <a:buNone/>
            </a:pPr>
            <a:r>
              <a:rPr lang="en-US" b="1" dirty="0" smtClean="0"/>
              <a:t>	Algorithms + Data Structures = Program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F8B7-4FDC-4C13-9CF0-C8EF075D2FF5}" type="slidenum">
              <a:rPr lang="en-US" altLang="en-US" smtClean="0">
                <a:solidFill>
                  <a:prstClr val="black"/>
                </a:solidFill>
              </a:rPr>
              <a:pPr/>
              <a:t>2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793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Worst case analysis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Running time of an algorithm depends on its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input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Even for the same input size, the running time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might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differ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Worst case analysis: Any input of size n will take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at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most f(n) steps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We can try average case analysis: Difficult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2">
            <p14:nvContentPartPr>
              <p14:cNvPr id="2049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597638" y="34582100"/>
              <a:ext cx="0" cy="0"/>
            </p14:xfrm>
          </p:contentPart>
        </mc:Choice>
        <mc:Fallback>
          <p:pic>
            <p:nvPicPr>
              <p:cNvPr id="2049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97638" y="34582100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Asymptotic notation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As the input size grows larger, the constant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factors</a:t>
            </a: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in the running time are not important 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So instead of counting the number of steps exactly, </a:t>
            </a:r>
          </a:p>
          <a:p>
            <a:pPr>
              <a:buSzPct val="100000"/>
            </a:pP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we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will try to abstract out the constant factors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Big Oh Notation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Times New Roman"/>
              </a:rPr>
              <a:t>Let 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f 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g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 be functions from the set of integers </a:t>
            </a:r>
            <a:endParaRPr lang="en-IN" sz="3200" dirty="0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the set of real numbers. We say that 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f(n)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is in </a:t>
            </a:r>
            <a:endParaRPr lang="en-IN" sz="3200" dirty="0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IN" sz="3200" i="1" dirty="0" smtClean="0">
                <a:solidFill>
                  <a:srgbClr val="000000"/>
                </a:solidFill>
                <a:latin typeface="Times New Roman"/>
              </a:rPr>
              <a:t>O(g(n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))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 if there are constants </a:t>
            </a:r>
            <a:r>
              <a:rPr lang="en-IN" sz="3200" b="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IN" sz="3200" b="1" i="1" dirty="0">
                <a:solidFill>
                  <a:srgbClr val="000000"/>
                </a:solidFill>
                <a:latin typeface="Times New Roman"/>
              </a:rPr>
              <a:t> &gt;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0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200" b="1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IN" sz="1500" b="1" dirty="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such </a:t>
            </a:r>
            <a:endParaRPr lang="en-IN" sz="3200" dirty="0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Times New Roman"/>
              </a:rPr>
              <a:t>t</a:t>
            </a:r>
            <a:r>
              <a:rPr lang="en-IN" sz="3200" dirty="0" smtClean="0">
                <a:solidFill>
                  <a:srgbClr val="000000"/>
                </a:solidFill>
                <a:latin typeface="Times New Roman"/>
              </a:rPr>
              <a:t>hat</a:t>
            </a:r>
            <a:r>
              <a:rPr lang="en-IN" dirty="0" smtClean="0"/>
              <a:t>  </a:t>
            </a:r>
            <a:r>
              <a:rPr lang="en-IN" sz="3200" b="1" i="1" dirty="0" smtClean="0">
                <a:solidFill>
                  <a:srgbClr val="000000"/>
                </a:solidFill>
                <a:latin typeface="Times New Roman"/>
              </a:rPr>
              <a:t>|f(n</a:t>
            </a:r>
            <a:r>
              <a:rPr lang="en-IN" sz="3200" b="1" i="1" dirty="0">
                <a:solidFill>
                  <a:srgbClr val="000000"/>
                </a:solidFill>
                <a:latin typeface="Times New Roman"/>
              </a:rPr>
              <a:t>)| </a:t>
            </a:r>
            <a:r>
              <a:rPr lang="en-IN" sz="3200" b="1" i="1" dirty="0" smtClean="0">
                <a:solidFill>
                  <a:srgbClr val="000000"/>
                </a:solidFill>
                <a:latin typeface="Times New Roman"/>
              </a:rPr>
              <a:t>≤ </a:t>
            </a:r>
            <a:r>
              <a:rPr lang="en-IN" sz="3200" b="1" dirty="0">
                <a:solidFill>
                  <a:srgbClr val="000000"/>
                </a:solidFill>
                <a:latin typeface="Times New Roman"/>
              </a:rPr>
              <a:t>C </a:t>
            </a:r>
            <a:r>
              <a:rPr lang="en-IN" sz="3200" b="1" i="1" dirty="0">
                <a:solidFill>
                  <a:srgbClr val="000000"/>
                </a:solidFill>
                <a:latin typeface="Times New Roman"/>
              </a:rPr>
              <a:t>|g(n)|, w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henever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200" b="1" i="1" dirty="0">
                <a:solidFill>
                  <a:srgbClr val="000000"/>
                </a:solidFill>
                <a:latin typeface="Times New Roman"/>
              </a:rPr>
              <a:t>n </a:t>
            </a:r>
            <a:r>
              <a:rPr lang="en-IN" sz="3200" b="1" i="1" dirty="0" smtClean="0">
                <a:solidFill>
                  <a:srgbClr val="000000"/>
                </a:solidFill>
                <a:latin typeface="Times New Roman"/>
              </a:rPr>
              <a:t>≥</a:t>
            </a:r>
            <a:r>
              <a:rPr lang="en-IN" sz="3200" b="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200" b="1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IN" sz="1500" b="1" dirty="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IN" sz="3200" b="1" i="1" dirty="0">
                <a:solidFill>
                  <a:srgbClr val="000000"/>
                </a:solidFill>
                <a:latin typeface="Times New Roman"/>
              </a:rPr>
              <a:t>. </a:t>
            </a:r>
            <a:endParaRPr dirty="0"/>
          </a:p>
          <a:p>
            <a:pPr>
              <a:lnSpc>
                <a:spcPct val="100000"/>
              </a:lnSpc>
            </a:pPr>
            <a:endParaRPr lang="en-IN" sz="3200" dirty="0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Times New Roman"/>
              </a:rPr>
              <a:t>This 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is read as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f(n)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 is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200" b="1" i="1" dirty="0">
                <a:solidFill>
                  <a:srgbClr val="FF0000"/>
                </a:solidFill>
                <a:latin typeface="Times New Roman"/>
              </a:rPr>
              <a:t>big-oh</a:t>
            </a:r>
            <a:r>
              <a:rPr lang="en-IN" sz="3200" dirty="0">
                <a:solidFill>
                  <a:srgbClr val="000000"/>
                </a:solidFill>
                <a:latin typeface="Times New Roman"/>
              </a:rPr>
              <a:t> of</a:t>
            </a:r>
            <a:r>
              <a:rPr lang="en-IN" sz="3200" i="1" dirty="0">
                <a:solidFill>
                  <a:srgbClr val="000000"/>
                </a:solidFill>
                <a:latin typeface="Times New Roman"/>
              </a:rPr>
              <a:t> g(n)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23528" y="16742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4n+13 is O(n)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2">
            <p14:nvContentPartPr>
              <p14:cNvPr id="1741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39975" y="2989263"/>
              <a:ext cx="2743200" cy="1046162"/>
            </p14:xfrm>
          </p:contentPart>
        </mc:Choice>
        <mc:Fallback>
          <p:pic>
            <p:nvPicPr>
              <p:cNvPr id="1741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3495" y="2982783"/>
                <a:ext cx="2756160" cy="105912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3568" y="162880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log n is O(n)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07504" y="264416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 smtClean="0"/>
              <a:t>2n^3+4n^2logn </a:t>
            </a:r>
            <a:r>
              <a:rPr lang="en-IN" sz="3200" dirty="0"/>
              <a:t>is O(n^3)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60517" y="116632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Using the Big Oh notation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95623" y="1450383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4n^3+n^2 is O(n^5)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4n^3+n^2 is O(4n^3)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2n^2 is O(n^2+nlogn)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f(n) &lt; O(g(n</a:t>
            </a:r>
            <a:r>
              <a:rPr lang="en-IN" dirty="0"/>
              <a:t>))</a:t>
            </a:r>
            <a:endParaRPr dirty="0"/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2">
            <p14:nvContentPartPr>
              <p14:cNvPr id="1434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726063" y="17140238"/>
              <a:ext cx="0" cy="0"/>
            </p14:xfrm>
          </p:contentPart>
        </mc:Choice>
        <mc:Fallback>
          <p:pic>
            <p:nvPicPr>
              <p:cNvPr id="1434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26063" y="17140238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Self Study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/>
              <a:t>A Quick Mathematical Review, </a:t>
            </a:r>
            <a:endParaRPr lang="en-IN" sz="3200" dirty="0" smtClean="0"/>
          </a:p>
          <a:p>
            <a:pPr>
              <a:buSzPct val="100000"/>
            </a:pPr>
            <a:r>
              <a:rPr lang="en-IN" sz="3200" dirty="0" smtClean="0"/>
              <a:t>  Chapter </a:t>
            </a:r>
            <a:r>
              <a:rPr lang="en-IN" sz="3200" dirty="0"/>
              <a:t>1.3 from the text book </a:t>
            </a:r>
          </a:p>
          <a:p>
            <a:pPr>
              <a:buSzPct val="100000"/>
            </a:pPr>
            <a:r>
              <a:rPr lang="en-IN" sz="3200" dirty="0" smtClean="0"/>
              <a:t>   Algorithm </a:t>
            </a:r>
            <a:r>
              <a:rPr lang="en-IN" sz="3200" dirty="0"/>
              <a:t>Design, Goodrich &amp; </a:t>
            </a:r>
            <a:r>
              <a:rPr lang="en-IN" sz="3200" dirty="0" err="1" smtClean="0"/>
              <a:t>Tamassia</a:t>
            </a:r>
            <a:endParaRPr sz="3200" dirty="0"/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2">
            <p14:nvContentPartPr>
              <p14:cNvPr id="13313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80063" y="5130800"/>
              <a:ext cx="31750" cy="71438"/>
            </p14:xfrm>
          </p:contentPart>
        </mc:Choice>
        <mc:Fallback>
          <p:pic>
            <p:nvPicPr>
              <p:cNvPr id="13313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3569" y="5117811"/>
                <a:ext cx="51594" cy="90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">
            <p14:nvContentPartPr>
              <p14:cNvPr id="1331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169063" y="20713700"/>
              <a:ext cx="0" cy="0"/>
            </p14:xfrm>
          </p:contentPart>
        </mc:Choice>
        <mc:Fallback>
          <p:pic>
            <p:nvPicPr>
              <p:cNvPr id="1331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69063" y="20713700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Algorithmic problem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  <p:grpSp>
        <p:nvGrpSpPr>
          <p:cNvPr id="6" name="Group 22"/>
          <p:cNvGrpSpPr>
            <a:grpSpLocks noGrp="1"/>
          </p:cNvGrpSpPr>
          <p:nvPr/>
        </p:nvGrpSpPr>
        <p:grpSpPr bwMode="auto">
          <a:xfrm>
            <a:off x="428596" y="1600201"/>
            <a:ext cx="8258204" cy="1614485"/>
            <a:chOff x="609600" y="838200"/>
            <a:chExt cx="7848600" cy="1569660"/>
          </a:xfrm>
        </p:grpSpPr>
        <p:sp>
          <p:nvSpPr>
            <p:cNvPr id="7" name="TextBox 6"/>
            <p:cNvSpPr txBox="1"/>
            <p:nvPr/>
          </p:nvSpPr>
          <p:spPr>
            <a:xfrm>
              <a:off x="6477000" y="838200"/>
              <a:ext cx="1981200" cy="156966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prstClr val="black"/>
                  </a:solidFill>
                </a:rPr>
                <a:t>Specification of output as a function of input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1142927"/>
              <a:ext cx="1981200" cy="83165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prstClr val="black"/>
                  </a:solidFill>
                </a:rPr>
                <a:t>Specification of input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743200" y="1371472"/>
              <a:ext cx="914400" cy="380908"/>
            </a:xfrm>
            <a:prstGeom prst="rightArrow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870325" y="1219108"/>
              <a:ext cx="1219200" cy="685635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prstClr val="white"/>
                  </a:solidFill>
                </a:rPr>
                <a:t> ?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5334000" y="1371472"/>
              <a:ext cx="914400" cy="380908"/>
            </a:xfrm>
            <a:prstGeom prst="rightArrow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2" name="TextBox 18"/>
            <p:cNvSpPr txBox="1">
              <a:spLocks noChangeArrowheads="1"/>
            </p:cNvSpPr>
            <p:nvPr/>
          </p:nvSpPr>
          <p:spPr bwMode="auto">
            <a:xfrm>
              <a:off x="4175080" y="13716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</a:rPr>
                <a:t>???</a:t>
              </a:r>
            </a:p>
          </p:txBody>
        </p:sp>
      </p:grp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285720" y="3357563"/>
            <a:ext cx="864399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sz="2400" dirty="0" smtClean="0">
                <a:solidFill>
                  <a:prstClr val="black"/>
                </a:solidFill>
              </a:rPr>
              <a:t>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b="1" dirty="0" smtClean="0">
                <a:solidFill>
                  <a:prstClr val="black"/>
                </a:solidFill>
              </a:rPr>
              <a:t>Example: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Sorting of integers</a:t>
            </a:r>
          </a:p>
          <a:p>
            <a:r>
              <a:rPr lang="en-US" sz="2400" dirty="0">
                <a:solidFill>
                  <a:prstClr val="black"/>
                </a:solidFill>
              </a:rPr>
              <a:t>Input Instance				</a:t>
            </a:r>
            <a:r>
              <a:rPr lang="en-US" sz="2400" dirty="0" smtClean="0">
                <a:solidFill>
                  <a:prstClr val="black"/>
                </a:solidFill>
              </a:rPr>
              <a:t>        	:</a:t>
            </a: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8,4 </a:t>
            </a:r>
            <a:r>
              <a:rPr lang="en-US" sz="2400" dirty="0">
                <a:solidFill>
                  <a:prstClr val="black"/>
                </a:solidFill>
              </a:rPr>
              <a:t>,</a:t>
            </a:r>
            <a:r>
              <a:rPr lang="en-US" sz="2400" dirty="0" smtClean="0">
                <a:solidFill>
                  <a:prstClr val="black"/>
                </a:solidFill>
              </a:rPr>
              <a:t>5,2,10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Output Instance as a permutation of </a:t>
            </a:r>
            <a:r>
              <a:rPr lang="en-US" sz="2400" dirty="0" smtClean="0">
                <a:solidFill>
                  <a:prstClr val="black"/>
                </a:solidFill>
              </a:rPr>
              <a:t>input	:</a:t>
            </a: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2,4,5,8,10 </a:t>
            </a:r>
          </a:p>
          <a:p>
            <a:endParaRPr lang="en-US" sz="2400" dirty="0" smtClean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	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25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Algorithmic Solution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  <p:grpSp>
        <p:nvGrpSpPr>
          <p:cNvPr id="5" name="Group 13"/>
          <p:cNvGrpSpPr>
            <a:grpSpLocks noGrp="1"/>
          </p:cNvGrpSpPr>
          <p:nvPr/>
        </p:nvGrpSpPr>
        <p:grpSpPr bwMode="auto">
          <a:xfrm>
            <a:off x="785786" y="1600200"/>
            <a:ext cx="7901014" cy="1614485"/>
            <a:chOff x="609600" y="838200"/>
            <a:chExt cx="7848600" cy="1752600"/>
          </a:xfrm>
        </p:grpSpPr>
        <p:sp>
          <p:nvSpPr>
            <p:cNvPr id="6" name="TextBox 5"/>
            <p:cNvSpPr txBox="1"/>
            <p:nvPr/>
          </p:nvSpPr>
          <p:spPr>
            <a:xfrm>
              <a:off x="609600" y="1143000"/>
              <a:ext cx="1981200" cy="83026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prstClr val="black"/>
                  </a:solidFill>
                </a:rPr>
                <a:t>Specification of input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743200" y="1371600"/>
              <a:ext cx="914400" cy="381000"/>
            </a:xfrm>
            <a:prstGeom prst="rightArrow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33800" y="838200"/>
              <a:ext cx="1524000" cy="1752600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prstClr val="white"/>
                  </a:solidFill>
                </a:rPr>
                <a:t> ?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77000" y="1066800"/>
              <a:ext cx="1981200" cy="83026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prstClr val="black"/>
                  </a:solidFill>
                </a:rPr>
                <a:t>Specification of output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334000" y="1371600"/>
              <a:ext cx="914400" cy="381000"/>
            </a:xfrm>
            <a:prstGeom prst="rightArrow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1" name="TextBox 18"/>
            <p:cNvSpPr txBox="1">
              <a:spLocks noChangeArrowheads="1"/>
            </p:cNvSpPr>
            <p:nvPr/>
          </p:nvSpPr>
          <p:spPr bwMode="auto">
            <a:xfrm>
              <a:off x="3733800" y="1447800"/>
              <a:ext cx="1600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</a:rPr>
                <a:t>ALGORITHM</a:t>
              </a:r>
            </a:p>
          </p:txBody>
        </p:sp>
      </p:grp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285720" y="3318570"/>
            <a:ext cx="864399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 Algorithm </a:t>
            </a:r>
            <a:r>
              <a:rPr lang="en-US" sz="2800" dirty="0">
                <a:solidFill>
                  <a:prstClr val="black"/>
                </a:solidFill>
              </a:rPr>
              <a:t>describes actions on the input instance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  <a:endParaRPr lang="en-US" sz="2800" dirty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 Infinitely </a:t>
            </a:r>
            <a:r>
              <a:rPr lang="en-US" sz="2800" dirty="0">
                <a:solidFill>
                  <a:prstClr val="black"/>
                </a:solidFill>
              </a:rPr>
              <a:t>many correct algorithm for the </a:t>
            </a:r>
            <a:r>
              <a:rPr lang="en-US" sz="2800" dirty="0" smtClean="0">
                <a:solidFill>
                  <a:prstClr val="black"/>
                </a:solidFill>
              </a:rPr>
              <a:t>same </a:t>
            </a:r>
            <a:r>
              <a:rPr lang="en-US" sz="2800" dirty="0">
                <a:solidFill>
                  <a:prstClr val="black"/>
                </a:solidFill>
              </a:rPr>
              <a:t>problem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>
              <a:solidFill>
                <a:prstClr val="black"/>
              </a:solidFill>
            </a:endParaRPr>
          </a:p>
          <a:p>
            <a:r>
              <a:rPr lang="en-US" sz="2800" b="1" dirty="0" smtClean="0">
                <a:solidFill>
                  <a:prstClr val="black"/>
                </a:solidFill>
              </a:rPr>
              <a:t>Infinite number of input instances satisfying the specification.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Two key points: Repeatable argument  &amp; Correctness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47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What is good algorithm?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Used</a:t>
            </a:r>
          </a:p>
          <a:p>
            <a:pPr lvl="1"/>
            <a:r>
              <a:rPr lang="en-US" dirty="0" smtClean="0"/>
              <a:t>Running time</a:t>
            </a:r>
          </a:p>
          <a:p>
            <a:pPr lvl="1"/>
            <a:r>
              <a:rPr lang="en-US" dirty="0" smtClean="0"/>
              <a:t>Space used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Resource Usage</a:t>
            </a:r>
          </a:p>
          <a:p>
            <a:pPr lvl="1"/>
            <a:r>
              <a:rPr lang="en-US" dirty="0" smtClean="0"/>
              <a:t>Measured proportional to (input) size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4A18DA-1CD2-46DF-AA3B-45ACA97EE7F6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033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>
              <a:buSzPct val="25000"/>
            </a:pPr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Analytic framework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Takes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into account all possible inputs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Allows to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evaluate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the relative efficiency of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any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two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algorithms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without relying the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and hardware environment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Can be performed without actually implementing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or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executing it</a:t>
            </a:r>
            <a:r>
              <a:rPr lang="en-IN" dirty="0"/>
              <a:t>
</a:t>
            </a:r>
            <a:endParaRPr dirty="0"/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2">
            <p14:nvContentPartPr>
              <p14:cNvPr id="28673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156738" y="25712738"/>
              <a:ext cx="0" cy="0"/>
            </p14:xfrm>
          </p:contentPart>
        </mc:Choice>
        <mc:Fallback>
          <p:pic>
            <p:nvPicPr>
              <p:cNvPr id="28673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56738" y="25712738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24655360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57200" y="1496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Language for describing algorithms 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Computational model to execute the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Metric for measuring running time of algorithms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Approach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for characterizing running times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7200" y="1496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Language for describing algorithms  </a:t>
            </a:r>
            <a:r>
              <a:rPr lang="en-IN" sz="3200" dirty="0">
                <a:solidFill>
                  <a:srgbClr val="99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3200" dirty="0" err="1">
                <a:solidFill>
                  <a:srgbClr val="99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Pseudocode</a:t>
            </a:r>
            <a:r>
              <a:rPr lang="en-IN" sz="3200" dirty="0">
                <a:solidFill>
                  <a:srgbClr val="99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Computational model to execute the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algorithms </a:t>
            </a:r>
          </a:p>
          <a:p>
            <a:pPr>
              <a:buSzPct val="100000"/>
            </a:pPr>
            <a:r>
              <a:rPr lang="en-IN" sz="3200" dirty="0">
                <a:solidFill>
                  <a:srgbClr val="99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solidFill>
                  <a:srgbClr val="99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(</a:t>
            </a:r>
            <a:r>
              <a:rPr lang="en-IN" sz="3200" dirty="0">
                <a:solidFill>
                  <a:srgbClr val="99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Access Machine)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Metric for measuring running time of algorithms 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Approach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for characterizing running times </a:t>
            </a:r>
            <a:endParaRPr lang="en-IN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IN" sz="3200" dirty="0">
                <a:solidFill>
                  <a:srgbClr val="99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 smtClean="0">
                <a:solidFill>
                  <a:srgbClr val="99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(</a:t>
            </a:r>
            <a:r>
              <a:rPr lang="en-IN" sz="3200" dirty="0">
                <a:solidFill>
                  <a:srgbClr val="99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 Oh notation)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en-US" sz="4400" dirty="0" smtClean="0"/>
              <a:t>Pseudo-code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71472" y="1357299"/>
            <a:ext cx="8301038" cy="4714908"/>
          </a:xfrm>
        </p:spPr>
        <p:txBody>
          <a:bodyPr/>
          <a:lstStyle/>
          <a:p>
            <a:r>
              <a:rPr lang="en-US" dirty="0" smtClean="0"/>
              <a:t>A mixture of natural language and high level programming concepts that describes the main ideas behind a generic implementation of a data structure and algorithms.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2DC1C-F82F-497C-AEB0-62E2ABE8E805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611560" y="3357562"/>
            <a:ext cx="7348566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endParaRPr lang="en-US" sz="2000" b="1" dirty="0" smtClean="0">
              <a:solidFill>
                <a:prstClr val="blac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solidFill>
                  <a:prstClr val="black"/>
                </a:solidFill>
              </a:rPr>
              <a:t>Algorithm </a:t>
            </a:r>
            <a:r>
              <a:rPr lang="en-US" sz="2000" b="1" i="1" dirty="0" err="1">
                <a:solidFill>
                  <a:prstClr val="black"/>
                </a:solidFill>
              </a:rPr>
              <a:t>arrayMax</a:t>
            </a:r>
            <a:r>
              <a:rPr lang="en-US" sz="2000" b="1" i="1" dirty="0">
                <a:solidFill>
                  <a:prstClr val="black"/>
                </a:solidFill>
              </a:rPr>
              <a:t>(A, n)</a:t>
            </a:r>
          </a:p>
          <a:p>
            <a:pPr>
              <a:buFont typeface="Wingdings" pitchFamily="2" charset="2"/>
              <a:buNone/>
            </a:pPr>
            <a:r>
              <a:rPr lang="en-US" sz="2000" i="1" dirty="0" smtClean="0">
                <a:solidFill>
                  <a:prstClr val="black"/>
                </a:solidFill>
              </a:rPr>
              <a:t>Input     :     An </a:t>
            </a:r>
            <a:r>
              <a:rPr lang="en-US" sz="2000" i="1" dirty="0">
                <a:solidFill>
                  <a:prstClr val="black"/>
                </a:solidFill>
              </a:rPr>
              <a:t>array A of n integers</a:t>
            </a:r>
          </a:p>
          <a:p>
            <a:pPr>
              <a:buFont typeface="Wingdings" pitchFamily="2" charset="2"/>
              <a:buNone/>
            </a:pPr>
            <a:r>
              <a:rPr lang="en-US" sz="2000" i="1" dirty="0" smtClean="0">
                <a:solidFill>
                  <a:prstClr val="black"/>
                </a:solidFill>
              </a:rPr>
              <a:t>Output :     The  </a:t>
            </a:r>
            <a:r>
              <a:rPr lang="en-US" sz="2000" i="1" dirty="0">
                <a:solidFill>
                  <a:prstClr val="black"/>
                </a:solidFill>
              </a:rPr>
              <a:t>maximum element of A</a:t>
            </a:r>
          </a:p>
          <a:p>
            <a:pPr>
              <a:buFont typeface="Wingdings" pitchFamily="2" charset="2"/>
              <a:buNone/>
            </a:pPr>
            <a:r>
              <a:rPr lang="en-US" sz="2000" i="1" dirty="0">
                <a:solidFill>
                  <a:prstClr val="black"/>
                </a:solidFill>
              </a:rPr>
              <a:t>	</a:t>
            </a:r>
            <a:r>
              <a:rPr lang="en-US" sz="2000" i="1" dirty="0" smtClean="0">
                <a:solidFill>
                  <a:prstClr val="black"/>
                </a:solidFill>
              </a:rPr>
              <a:t>    </a:t>
            </a:r>
            <a:r>
              <a:rPr lang="en-US" sz="2000" i="1" dirty="0" err="1" smtClean="0">
                <a:solidFill>
                  <a:prstClr val="black"/>
                </a:solidFill>
              </a:rPr>
              <a:t>currentMax</a:t>
            </a:r>
            <a:r>
              <a:rPr lang="en-US" sz="2000" i="1" dirty="0" smtClean="0">
                <a:solidFill>
                  <a:prstClr val="black"/>
                </a:solidFill>
              </a:rPr>
              <a:t> </a:t>
            </a:r>
            <a:r>
              <a:rPr lang="en-US" sz="2000" i="1" dirty="0">
                <a:solidFill>
                  <a:prstClr val="black"/>
                </a:solidFill>
              </a:rPr>
              <a:t>←A[0]</a:t>
            </a:r>
          </a:p>
          <a:p>
            <a:pPr>
              <a:buFont typeface="Wingdings" pitchFamily="2" charset="2"/>
              <a:buNone/>
            </a:pPr>
            <a:r>
              <a:rPr lang="pt-BR" sz="2000" i="1" dirty="0">
                <a:solidFill>
                  <a:prstClr val="black"/>
                </a:solidFill>
              </a:rPr>
              <a:t>	</a:t>
            </a:r>
            <a:r>
              <a:rPr lang="pt-BR" sz="2000" i="1" dirty="0" smtClean="0">
                <a:solidFill>
                  <a:prstClr val="black"/>
                </a:solidFill>
              </a:rPr>
              <a:t>    for </a:t>
            </a:r>
            <a:r>
              <a:rPr lang="pt-BR" sz="2000" i="1" dirty="0">
                <a:solidFill>
                  <a:prstClr val="black"/>
                </a:solidFill>
              </a:rPr>
              <a:t>i </a:t>
            </a:r>
            <a:r>
              <a:rPr lang="en-US" sz="2000" i="1" dirty="0">
                <a:solidFill>
                  <a:prstClr val="black"/>
                </a:solidFill>
              </a:rPr>
              <a:t>← </a:t>
            </a:r>
            <a:r>
              <a:rPr lang="pt-BR" sz="2000" i="1" dirty="0">
                <a:solidFill>
                  <a:prstClr val="black"/>
                </a:solidFill>
              </a:rPr>
              <a:t>1 to n - 1 do</a:t>
            </a:r>
          </a:p>
          <a:p>
            <a:pPr>
              <a:buFont typeface="Wingdings" pitchFamily="2" charset="2"/>
              <a:buNone/>
            </a:pPr>
            <a:r>
              <a:rPr lang="en-US" sz="2000" i="1" dirty="0">
                <a:solidFill>
                  <a:prstClr val="black"/>
                </a:solidFill>
              </a:rPr>
              <a:t>	 </a:t>
            </a:r>
            <a:r>
              <a:rPr lang="en-US" sz="2000" i="1" dirty="0" smtClean="0">
                <a:solidFill>
                  <a:prstClr val="black"/>
                </a:solidFill>
              </a:rPr>
              <a:t>   </a:t>
            </a:r>
            <a:r>
              <a:rPr lang="en-US" sz="2000" i="1" dirty="0">
                <a:solidFill>
                  <a:prstClr val="black"/>
                </a:solidFill>
              </a:rPr>
              <a:t>if A[</a:t>
            </a:r>
            <a:r>
              <a:rPr lang="en-US" sz="2000" i="1" dirty="0" err="1">
                <a:solidFill>
                  <a:prstClr val="black"/>
                </a:solidFill>
              </a:rPr>
              <a:t>i</a:t>
            </a:r>
            <a:r>
              <a:rPr lang="en-US" sz="2000" i="1" dirty="0">
                <a:solidFill>
                  <a:prstClr val="black"/>
                </a:solidFill>
              </a:rPr>
              <a:t>] &gt; </a:t>
            </a:r>
            <a:r>
              <a:rPr lang="en-US" sz="2000" i="1" dirty="0" err="1">
                <a:solidFill>
                  <a:prstClr val="black"/>
                </a:solidFill>
              </a:rPr>
              <a:t>currentMax</a:t>
            </a:r>
            <a:r>
              <a:rPr lang="en-US" sz="2000" i="1" dirty="0">
                <a:solidFill>
                  <a:prstClr val="black"/>
                </a:solidFill>
              </a:rPr>
              <a:t> then </a:t>
            </a:r>
            <a:r>
              <a:rPr lang="en-US" sz="2000" i="1" dirty="0" err="1">
                <a:solidFill>
                  <a:prstClr val="black"/>
                </a:solidFill>
              </a:rPr>
              <a:t>currentMax</a:t>
            </a:r>
            <a:r>
              <a:rPr lang="en-US" sz="2000" i="1" dirty="0">
                <a:solidFill>
                  <a:prstClr val="black"/>
                </a:solidFill>
              </a:rPr>
              <a:t> ← A[</a:t>
            </a:r>
            <a:r>
              <a:rPr lang="en-US" sz="2000" i="1" dirty="0" err="1">
                <a:solidFill>
                  <a:prstClr val="black"/>
                </a:solidFill>
              </a:rPr>
              <a:t>i</a:t>
            </a:r>
            <a:r>
              <a:rPr lang="en-US" sz="2000" i="1" dirty="0">
                <a:solidFill>
                  <a:prstClr val="black"/>
                </a:solidFill>
              </a:rPr>
              <a:t>]</a:t>
            </a:r>
          </a:p>
          <a:p>
            <a:pPr>
              <a:buFont typeface="Wingdings" pitchFamily="2" charset="2"/>
              <a:buNone/>
            </a:pPr>
            <a:r>
              <a:rPr lang="en-US" sz="2000" i="1" dirty="0">
                <a:solidFill>
                  <a:prstClr val="black"/>
                </a:solidFill>
              </a:rPr>
              <a:t>	</a:t>
            </a:r>
            <a:r>
              <a:rPr lang="en-US" sz="2000" i="1" dirty="0" smtClean="0">
                <a:solidFill>
                  <a:prstClr val="black"/>
                </a:solidFill>
              </a:rPr>
              <a:t>   return </a:t>
            </a:r>
            <a:r>
              <a:rPr lang="en-US" sz="2000" i="1" dirty="0" err="1">
                <a:solidFill>
                  <a:prstClr val="black"/>
                </a:solidFill>
              </a:rPr>
              <a:t>currentMax</a:t>
            </a:r>
            <a:endParaRPr lang="en-US" sz="2000" i="1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63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694</Words>
  <Application>Microsoft Office PowerPoint</Application>
  <PresentationFormat>On-screen Show (4:3)</PresentationFormat>
  <Paragraphs>180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Office Theme</vt:lpstr>
      <vt:lpstr>1_Office Theme</vt:lpstr>
      <vt:lpstr>2_Office Theme</vt:lpstr>
      <vt:lpstr>3_Office Theme</vt:lpstr>
      <vt:lpstr>Slide 1</vt:lpstr>
      <vt:lpstr>What is a program?</vt:lpstr>
      <vt:lpstr>Algorithmic problem</vt:lpstr>
      <vt:lpstr>Algorithmic Solution</vt:lpstr>
      <vt:lpstr>What is good algorithm?</vt:lpstr>
      <vt:lpstr>Slide 6</vt:lpstr>
      <vt:lpstr>Slide 7</vt:lpstr>
      <vt:lpstr>Slide 8</vt:lpstr>
      <vt:lpstr>Pseudo-code </vt:lpstr>
      <vt:lpstr>Pseudo-code </vt:lpstr>
      <vt:lpstr>Slide 11</vt:lpstr>
      <vt:lpstr>Slide 12</vt:lpstr>
      <vt:lpstr>Slide 13</vt:lpstr>
      <vt:lpstr>Slide 14</vt:lpstr>
      <vt:lpstr>Complexity Example [1]</vt:lpstr>
      <vt:lpstr>Complexity Example [2]</vt:lpstr>
      <vt:lpstr>Complexity Example [3]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</dc:creator>
  <cp:lastModifiedBy>Windows User</cp:lastModifiedBy>
  <cp:revision>19</cp:revision>
  <dcterms:modified xsi:type="dcterms:W3CDTF">2020-08-20T17:36:48Z</dcterms:modified>
</cp:coreProperties>
</file>