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ink/ink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ink/ink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ink/ink2.xml" ContentType="application/inkml+xml"/>
  <Override PartName="/ppt/ink/ink12.xml" ContentType="application/inkml+xml"/>
  <Override PartName="/ppt/ink/ink10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ink/ink1.xml" ContentType="application/inkml+xml"/>
  <Override PartName="/ppt/ink/ink13.xml" ContentType="application/inkml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ink/ink1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99" r:id="rId2"/>
  </p:sldMasterIdLst>
  <p:notesMasterIdLst>
    <p:notesMasterId r:id="rId28"/>
  </p:notesMasterIdLst>
  <p:sldIdLst>
    <p:sldId id="258" r:id="rId3"/>
    <p:sldId id="259" r:id="rId4"/>
    <p:sldId id="260" r:id="rId5"/>
    <p:sldId id="261" r:id="rId6"/>
    <p:sldId id="327" r:id="rId7"/>
    <p:sldId id="328" r:id="rId8"/>
    <p:sldId id="329" r:id="rId9"/>
    <p:sldId id="262" r:id="rId10"/>
    <p:sldId id="263" r:id="rId11"/>
    <p:sldId id="264" r:id="rId12"/>
    <p:sldId id="332" r:id="rId13"/>
    <p:sldId id="265" r:id="rId14"/>
    <p:sldId id="341" r:id="rId15"/>
    <p:sldId id="333" r:id="rId16"/>
    <p:sldId id="334" r:id="rId17"/>
    <p:sldId id="266" r:id="rId18"/>
    <p:sldId id="335" r:id="rId19"/>
    <p:sldId id="267" r:id="rId20"/>
    <p:sldId id="331" r:id="rId21"/>
    <p:sldId id="336" r:id="rId22"/>
    <p:sldId id="337" r:id="rId23"/>
    <p:sldId id="338" r:id="rId24"/>
    <p:sldId id="339" r:id="rId25"/>
    <p:sldId id="340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29" autoAdjust="0"/>
  </p:normalViewPr>
  <p:slideViewPr>
    <p:cSldViewPr>
      <p:cViewPr>
        <p:scale>
          <a:sx n="107" d="100"/>
          <a:sy n="107" d="100"/>
        </p:scale>
        <p:origin x="-306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28.31858" units="1/cm"/>
          <inkml:channelProperty channel="Y" name="resolution" value="28.34646" units="1/cm"/>
        </inkml:channelProperties>
      </inkml:inkSource>
      <inkml:timestamp xml:id="ts0" timeString="2015-01-17T08:36:48.14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8:52:15.30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0 100,'0'0'-12,"0"0"-33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8:56:31.90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2426 292,'0'0'0,"0"0"-3,0 0-4,0 0-19,0 0-37,0 0-13</inkml:trace>
  <inkml:trace contextRef="#ctx0" brushRef="#br0" timeOffset="177">70 2882 251,'0'0'0,"0"0"-7,-5 9-9,5-9-19,-5 14-22,5-14-15</inkml:trace>
  <inkml:trace contextRef="#ctx0" brushRef="#br0" timeOffset="12500">7619 9 0,'0'0'6,"0"0"2,0 0 3,0 0-3,0-9-5,0 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9:25:44.96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0 174,'0'0'-11,"0"0"-25,0 0-13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28.31858" units="1/cm"/>
          <inkml:channelProperty channel="Y" name="resolution" value="28.34646" units="1/cm"/>
        </inkml:channelProperties>
      </inkml:inkSource>
      <inkml:timestamp xml:id="ts0" timeString="2015-01-17T09:34:22.8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-1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</inkml:channelProperties>
      </inkml:inkSource>
      <inkml:timestamp xml:id="ts0" timeString="2015-08-01T06:18:46.3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7 203,'0'0'-2,"0"0"-13,6-8-17,5 7-31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8:51:23.17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 0 275,'0'0'4,"0"0"-1,0 0 0,0 0-2,-3 5-8,3-5-17,0 0-45,-1 9-7</inkml:trace>
  <inkml:trace contextRef="#ctx0" brushRef="#br0" timeOffset="2221">1948 409 264,'0'0'2,"0"0"0,0 0-2,0 0-9,-6 0-20,6 0-40,0 0-5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8:51:25.25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 0 324,'0'0'1,"0"0"1,0 0-3,-7 7-4,7-7-13,0 0-16,-10 10-41,10-10-4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8:52:08.71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0 251,'0'0'0,"0"0"-2,0 0-9,0 0-20,0 0-39,0 0-2</inkml:trace>
  <inkml:trace contextRef="#ctx0" brushRef="#br0" timeOffset="1773">1177 189 184,'0'0'-2,"0"0"-16,0 0-44,0 0-1</inkml:trace>
  <inkml:trace contextRef="#ctx0" brushRef="#br0" timeOffset="4963">2224 3 253,'0'0'0,"0"0"-2,0 0-18,0 0-37,6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8:52:15.30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0 100,'0'0'-12,"0"0"-33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8:51:23.17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 0 275,'0'0'4,"0"0"-1,0 0 0,0 0-2,-3 5-8,3-5-17,0 0-45,-1 9-7</inkml:trace>
  <inkml:trace contextRef="#ctx0" brushRef="#br0" timeOffset="2221">1948 409 264,'0'0'2,"0"0"0,0 0-2,0 0-9,-6 0-20,6 0-40,0 0-5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8:51:25.25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 0 324,'0'0'1,"0"0"1,0 0-3,-7 7-4,7-7-13,0 0-16,-10 10-41,10-10-4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8:52:08.71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0 251,'0'0'0,"0"0"-2,0 0-9,0 0-20,0 0-39,0 0-2</inkml:trace>
  <inkml:trace contextRef="#ctx0" brushRef="#br0" timeOffset="1773">1177 189 184,'0'0'-2,"0"0"-16,0 0-44,0 0-1</inkml:trace>
  <inkml:trace contextRef="#ctx0" brushRef="#br0" timeOffset="4963">2224 3 253,'0'0'0,"0"0"-2,0 0-18,0 0-37,6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3AA8FF2-CEB8-4F2F-AF6F-549ABBFAF617}" type="slidenum">
              <a:rPr lang="en-IN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5611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IN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10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3DA4F-08C3-4D8F-AC9F-C319E87F952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38028-3BF2-425C-9642-C27F64222CC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5" name="Picture 84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>
                <a:solidFill>
                  <a:prstClr val="black"/>
                </a:solidFill>
              </a:rPr>
              <a:pPr/>
              <a:t>Saturday, August 22,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025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18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>
                <a:solidFill>
                  <a:prstClr val="black"/>
                </a:solidFill>
              </a:rPr>
              <a:pPr/>
              <a:t>Saturday, August 22,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7206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>
                <a:solidFill>
                  <a:prstClr val="black"/>
                </a:solidFill>
              </a:rPr>
              <a:pPr/>
              <a:t>Saturday, August 22,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6618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>
                <a:solidFill>
                  <a:prstClr val="black"/>
                </a:solidFill>
              </a:rPr>
              <a:pPr/>
              <a:t>Saturday, August 22,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041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>
                <a:solidFill>
                  <a:prstClr val="black"/>
                </a:solidFill>
              </a:rPr>
              <a:pPr/>
              <a:t>Saturday, August 22,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1349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>
                <a:solidFill>
                  <a:prstClr val="black"/>
                </a:solidFill>
              </a:rPr>
              <a:pPr/>
              <a:t>Saturday, August 22,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75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>
                <a:solidFill>
                  <a:prstClr val="black"/>
                </a:solidFill>
              </a:rPr>
              <a:pPr/>
              <a:t>Saturday, August 22,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421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>
                <a:solidFill>
                  <a:prstClr val="black"/>
                </a:solidFill>
              </a:rPr>
              <a:pPr/>
              <a:t>Saturday, August 22,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870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>
                <a:solidFill>
                  <a:prstClr val="black"/>
                </a:solidFill>
              </a:rPr>
              <a:pPr/>
              <a:t>Saturday, August 22,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3445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>
                <a:solidFill>
                  <a:prstClr val="black"/>
                </a:solidFill>
              </a:rPr>
              <a:pPr/>
              <a:t>Saturday, August 22,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423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276720" y="6596280"/>
            <a:ext cx="5866560" cy="25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>
                <a:solidFill>
                  <a:srgbClr val="101141"/>
                </a:solidFill>
                <a:latin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</a:rPr>
              <a:t>Pilani, Pilani Campus</a:t>
            </a:r>
            <a:endParaRPr/>
          </a:p>
        </p:txBody>
      </p:sp>
      <p:pic>
        <p:nvPicPr>
          <p:cNvPr id="44" name="Picture 7"/>
          <p:cNvPicPr/>
          <p:nvPr/>
        </p:nvPicPr>
        <p:blipFill>
          <a:blip r:embed="rId14"/>
          <a:srcRect l="1899" b="5265"/>
          <a:stretch>
            <a:fillRect/>
          </a:stretch>
        </p:blipFill>
        <p:spPr>
          <a:xfrm>
            <a:off x="6629400" y="0"/>
            <a:ext cx="2192400" cy="6919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46" name="CustomShape 3"/>
          <p:cNvSpPr/>
          <p:nvPr/>
        </p:nvSpPr>
        <p:spPr>
          <a:xfrm>
            <a:off x="2133720" y="6553080"/>
            <a:ext cx="2361600" cy="450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47" name="CustomShape 4"/>
          <p:cNvSpPr/>
          <p:nvPr/>
        </p:nvSpPr>
        <p:spPr>
          <a:xfrm>
            <a:off x="6815520" y="6553080"/>
            <a:ext cx="2327760" cy="450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sp>
        <p:nvSpPr>
          <p:cNvPr id="48" name="CustomShape 5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49" name="CustomShape 6"/>
          <p:cNvSpPr/>
          <p:nvPr/>
        </p:nvSpPr>
        <p:spPr>
          <a:xfrm>
            <a:off x="0" y="1295280"/>
            <a:ext cx="2361600" cy="450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50" name="CustomShape 7"/>
          <p:cNvSpPr/>
          <p:nvPr/>
        </p:nvSpPr>
        <p:spPr>
          <a:xfrm>
            <a:off x="4681800" y="1295280"/>
            <a:ext cx="2327760" cy="450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sp>
        <p:nvSpPr>
          <p:cNvPr id="5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5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2905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emf"/><Relationship Id="rId5" Type="http://schemas.openxmlformats.org/officeDocument/2006/relationships/customXml" Target="../ink/ink4.xml"/><Relationship Id="rId10" Type="http://schemas.openxmlformats.org/officeDocument/2006/relationships/image" Target="../media/image3.emf"/><Relationship Id="rId4" Type="http://schemas.openxmlformats.org/officeDocument/2006/relationships/image" Target="../media/image5.emf"/><Relationship Id="rId9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emf"/><Relationship Id="rId5" Type="http://schemas.openxmlformats.org/officeDocument/2006/relationships/customXml" Target="../ink/ink8.xml"/><Relationship Id="rId10" Type="http://schemas.openxmlformats.org/officeDocument/2006/relationships/image" Target="../media/image3.emf"/><Relationship Id="rId4" Type="http://schemas.openxmlformats.org/officeDocument/2006/relationships/image" Target="../media/image5.emf"/><Relationship Id="rId9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Recap of Lecture 1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Good algorithms and data structures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What does good mean?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Statistical methods can be used to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algorithms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But there are many limitations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Running Time &amp; Space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The running time of an algorithm in the RAM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model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corresponds to the number of primitive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operations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that algorithm performs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The space used by the algorithm is the number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of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memory cells used (input excluded) 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We have to count the number of primitive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operations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and number of memory cells used 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an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algorithm performs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Complexity Example [1]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/>
              <a:t>	Example </a:t>
            </a:r>
            <a:r>
              <a:rPr lang="en-US" sz="2800" b="1" i="1" dirty="0" smtClean="0"/>
              <a:t>1 </a:t>
            </a:r>
            <a:r>
              <a:rPr lang="en-US" sz="2800" i="1" dirty="0" smtClean="0"/>
              <a:t>(Y and Z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X = Y * Z;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X = Y * X + Z;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// 5 units of time and 1 unit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// Constant Unit of time and Constant Unit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DBB9A2-2ED1-444D-8EE7-C2FE77E4F1FE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Counting primitive operations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000000"/>
                </a:solidFill>
                <a:latin typeface="Calibri"/>
              </a:rPr>
              <a:t>Algorithm </a:t>
            </a:r>
            <a:r>
              <a:rPr lang="en-IN" sz="3200" b="1" i="1" dirty="0" err="1">
                <a:solidFill>
                  <a:srgbClr val="000000"/>
                </a:solidFill>
                <a:latin typeface="Calibri"/>
              </a:rPr>
              <a:t>arrayMax</a:t>
            </a:r>
            <a:r>
              <a:rPr lang="en-IN" sz="3200" b="1" i="1" dirty="0">
                <a:solidFill>
                  <a:srgbClr val="000000"/>
                </a:solidFill>
                <a:latin typeface="Calibri"/>
              </a:rPr>
              <a:t>(A, n)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Input     :     n, an array A of n integers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Output :     The  maximum element of A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←A[0]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for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 1 to n - 1 do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    if A[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] &gt;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then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 A[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]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return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1F84811-C031-4CD7-AC4B-7566F14DC44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Complexity Example [2]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/>
              <a:t>Example 2</a:t>
            </a:r>
            <a:r>
              <a:rPr lang="en-US" dirty="0" smtClean="0"/>
              <a:t> (a and N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j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while (j &lt; N) do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a[j] = a[j] * a[j];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b[j] = a[j] + j;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j = j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endwhile</a:t>
            </a:r>
            <a:r>
              <a:rPr lang="en-US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//</a:t>
            </a:r>
          </a:p>
        </p:txBody>
      </p:sp>
    </p:spTree>
    <p:extLst>
      <p:ext uri="{BB962C8B-B14F-4D97-AF65-F5344CB8AC3E}">
        <p14:creationId xmlns="" xmlns:p14="http://schemas.microsoft.com/office/powerpoint/2010/main" val="4279173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62C660-84C9-4AA6-A48F-8237B1A0037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Complexity Example [3]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357298"/>
            <a:ext cx="7886728" cy="4814902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600" dirty="0" smtClean="0"/>
              <a:t>	</a:t>
            </a:r>
            <a:r>
              <a:rPr lang="en-US" sz="3000" dirty="0" smtClean="0"/>
              <a:t>Example 3 (a and N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j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while (j &lt; N) do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    k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	  while (k &lt; N) do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		   a[k] = a[j] + a[k];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              k = k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     </a:t>
            </a:r>
            <a:r>
              <a:rPr lang="en-US" sz="3000" dirty="0" err="1" smtClean="0"/>
              <a:t>endwhile</a:t>
            </a:r>
            <a:r>
              <a:rPr lang="en-US" sz="30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     b[j] = a[j] + j;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     j = j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err="1" smtClean="0"/>
              <a:t>endwhile</a:t>
            </a:r>
            <a:r>
              <a:rPr lang="en-US" sz="3000" dirty="0" smtClean="0"/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1717822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Worst case analysis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100000"/>
            </a:pP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87750" y="6008688"/>
              <a:ext cx="701675" cy="147637"/>
            </p14:xfrm>
          </p:contentPart>
        </mc:Choice>
        <mc:Fallback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1270" y="6002206"/>
                <a:ext cx="714636" cy="1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">
            <p14:nvContentPartPr>
              <p14:cNvPr id="204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48138" y="6165850"/>
              <a:ext cx="6350" cy="6350"/>
            </p14:xfrm>
          </p:contentPart>
        </mc:Choice>
        <mc:Fallback>
          <p:pic>
            <p:nvPicPr>
              <p:cNvPr id="204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1788" y="615950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">
            <p14:nvContentPartPr>
              <p14:cNvPr id="2048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2325" y="6375400"/>
              <a:ext cx="803275" cy="68263"/>
            </p14:xfrm>
          </p:contentPart>
        </mc:Choice>
        <mc:Fallback>
          <p:pic>
            <p:nvPicPr>
              <p:cNvPr id="2048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5844" y="6368933"/>
                <a:ext cx="816237" cy="81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">
            <p14:nvContentPartPr>
              <p14:cNvPr id="2049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597638" y="34582100"/>
              <a:ext cx="0" cy="0"/>
            </p14:xfrm>
          </p:contentPart>
        </mc:Choice>
        <mc:Fallback>
          <p:pic>
            <p:nvPicPr>
              <p:cNvPr id="2049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597638" y="345821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Worst case analysis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Running time of an algorithm depends on its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input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Even for the same input size, the running time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might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differ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Worst case analysis: Any input of size n will take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at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most f(n) steps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We can try average case analysis: Difficult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87750" y="6008688"/>
              <a:ext cx="701675" cy="147637"/>
            </p14:xfrm>
          </p:contentPart>
        </mc:Choice>
        <mc:Fallback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1270" y="6002206"/>
                <a:ext cx="714636" cy="1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">
            <p14:nvContentPartPr>
              <p14:cNvPr id="204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48138" y="6165850"/>
              <a:ext cx="6350" cy="6350"/>
            </p14:xfrm>
          </p:contentPart>
        </mc:Choice>
        <mc:Fallback>
          <p:pic>
            <p:nvPicPr>
              <p:cNvPr id="204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1788" y="615950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">
            <p14:nvContentPartPr>
              <p14:cNvPr id="2048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2325" y="6375400"/>
              <a:ext cx="803275" cy="68263"/>
            </p14:xfrm>
          </p:contentPart>
        </mc:Choice>
        <mc:Fallback>
          <p:pic>
            <p:nvPicPr>
              <p:cNvPr id="2048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5844" y="6368933"/>
                <a:ext cx="816237" cy="81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">
            <p14:nvContentPartPr>
              <p14:cNvPr id="2049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597638" y="34582100"/>
              <a:ext cx="0" cy="0"/>
            </p14:xfrm>
          </p:contentPart>
        </mc:Choice>
        <mc:Fallback>
          <p:pic>
            <p:nvPicPr>
              <p:cNvPr id="2049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597638" y="3458210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3303079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Asymptotic notation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As the input size grows larger, the constant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in the running time are not important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So instead of counting the number of steps exactly, </a:t>
            </a:r>
          </a:p>
          <a:p>
            <a:pPr>
              <a:buSzPct val="100000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we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will try to abstract out the constant factors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Oh Notation</a:t>
            </a:r>
            <a:endParaRPr sz="4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3200" dirty="0">
                <a:solidFill>
                  <a:srgbClr val="000000"/>
                </a:solidFill>
                <a:latin typeface="Times New Roman"/>
              </a:rPr>
              <a:t>Let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f 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g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be functions from the set of integers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the set of real numbers. We say that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f(n)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is in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i="1" dirty="0" smtClean="0">
                <a:solidFill>
                  <a:srgbClr val="000000"/>
                </a:solidFill>
                <a:latin typeface="Times New Roman"/>
              </a:rPr>
              <a:t>O(g(n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))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if there are constants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 &gt;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0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IN" sz="1500" b="1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such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dirty="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hat</a:t>
            </a:r>
            <a:r>
              <a:rPr lang="en-IN" dirty="0" smtClean="0">
                <a:solidFill>
                  <a:prstClr val="black"/>
                </a:solidFill>
              </a:rPr>
              <a:t> 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|f(n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)|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≤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C 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|g(n)|, w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henever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n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≥</a:t>
            </a:r>
            <a:r>
              <a:rPr lang="en-IN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IN" sz="1500" b="1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. </a:t>
            </a:r>
            <a:endParaRPr dirty="0">
              <a:solidFill>
                <a:prstClr val="black"/>
              </a:solidFill>
            </a:endParaRPr>
          </a:p>
          <a:p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is read as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f(n)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is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i="1" dirty="0">
                <a:solidFill>
                  <a:srgbClr val="FF0000"/>
                </a:solidFill>
                <a:latin typeface="Times New Roman"/>
              </a:rPr>
              <a:t>big-oh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of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g(n)</a:t>
            </a:r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37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buSzPct val="25000"/>
            </a:pPr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Analytic framework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Takes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into account all possible inputs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Allows to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the relative efficiency of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any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without relying the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and hardware environment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Can be performed without actually implementing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or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executing it</a:t>
            </a:r>
            <a:r>
              <a:rPr lang="en-IN" dirty="0"/>
              <a:t>
</a:t>
            </a:r>
            <a:endParaRPr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28673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56738" y="25712738"/>
              <a:ext cx="0" cy="0"/>
            </p14:xfrm>
          </p:contentPart>
        </mc:Choice>
        <mc:Fallback>
          <p:pic>
            <p:nvPicPr>
              <p:cNvPr id="28673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6738" y="2571273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23528" y="16742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4n+13 is O(n)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9975" y="2989263"/>
              <a:ext cx="2743200" cy="1046162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3495" y="2982783"/>
                <a:ext cx="2756160" cy="10591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008043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IN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628800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log n is O(n) </a:t>
            </a:r>
          </a:p>
        </p:txBody>
      </p:sp>
    </p:spTree>
    <p:extLst>
      <p:ext uri="{BB962C8B-B14F-4D97-AF65-F5344CB8AC3E}">
        <p14:creationId xmlns="" xmlns:p14="http://schemas.microsoft.com/office/powerpoint/2010/main" val="28307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07504" y="264416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/>
              <a:t>2n^3+4n^2logn </a:t>
            </a:r>
            <a:r>
              <a:rPr lang="en-IN" sz="3200" dirty="0"/>
              <a:t>is O(n^3)</a:t>
            </a:r>
            <a:endParaRPr sz="3200" dirty="0"/>
          </a:p>
        </p:txBody>
      </p:sp>
    </p:spTree>
    <p:extLst>
      <p:ext uri="{BB962C8B-B14F-4D97-AF65-F5344CB8AC3E}">
        <p14:creationId xmlns="" xmlns:p14="http://schemas.microsoft.com/office/powerpoint/2010/main" val="892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60517" y="116632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Using the Big Oh notation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95623" y="1450383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4n^3+n^2 is O(n^5)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4n^3+n^2 is O(4n^3)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2n^2 is O(n^2+nlogn)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f(n) &lt; O(g(n</a:t>
            </a:r>
            <a:r>
              <a:rPr lang="en-IN" dirty="0"/>
              <a:t>))</a:t>
            </a:r>
            <a:endParaRPr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1434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26063" y="17140238"/>
              <a:ext cx="0" cy="0"/>
            </p14:xfrm>
          </p:contentPart>
        </mc:Choice>
        <mc:Fallback>
          <p:pic>
            <p:nvPicPr>
              <p:cNvPr id="1434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26063" y="17140238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4695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09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Self Study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/>
              <a:t>A Quick Mathematical Review, </a:t>
            </a:r>
            <a:endParaRPr lang="en-IN" sz="3200" dirty="0" smtClean="0"/>
          </a:p>
          <a:p>
            <a:pPr>
              <a:buSzPct val="100000"/>
            </a:pPr>
            <a:r>
              <a:rPr lang="en-IN" sz="3200" dirty="0" smtClean="0"/>
              <a:t>  Chapter </a:t>
            </a:r>
            <a:r>
              <a:rPr lang="en-IN" sz="3200" dirty="0"/>
              <a:t>1.3 from the text book </a:t>
            </a:r>
          </a:p>
          <a:p>
            <a:pPr>
              <a:buSzPct val="100000"/>
            </a:pPr>
            <a:r>
              <a:rPr lang="en-IN" sz="3200" dirty="0" smtClean="0"/>
              <a:t>   Algorithm </a:t>
            </a:r>
            <a:r>
              <a:rPr lang="en-IN" sz="3200" dirty="0"/>
              <a:t>Design, Goodrich &amp; </a:t>
            </a:r>
            <a:r>
              <a:rPr lang="en-IN" sz="3200" dirty="0" err="1" smtClean="0"/>
              <a:t>Tamassia</a:t>
            </a:r>
            <a:endParaRPr sz="3200"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169063" y="20713700"/>
              <a:ext cx="0" cy="0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69063" y="207137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496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Language for describing algorithms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Computational model to execute the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Metric for measuring running time of algorithms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for characterizing running times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496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Language for describing algorithms  </a:t>
            </a: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3200" dirty="0" err="1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Pseudocode</a:t>
            </a: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Computational model to execute the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 </a:t>
            </a:r>
          </a:p>
          <a:p>
            <a:pPr>
              <a:buSzPct val="100000"/>
            </a:pP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(</a:t>
            </a: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Access Machine)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Metric for measuring running time of algorithms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for characterizing running times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(</a:t>
            </a: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Oh notation)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z="4400" dirty="0" smtClean="0"/>
              <a:t>Pseudo-code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71472" y="1357299"/>
            <a:ext cx="8301038" cy="4714908"/>
          </a:xfrm>
        </p:spPr>
        <p:txBody>
          <a:bodyPr/>
          <a:lstStyle/>
          <a:p>
            <a:r>
              <a:rPr lang="en-US" dirty="0" smtClean="0"/>
              <a:t>A mixture of natural language and high level programming concepts that describes the main ideas behind a generic implementation of a data structure and algorithms.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2DC1C-F82F-497C-AEB0-62E2ABE8E805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611560" y="3357562"/>
            <a:ext cx="734856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en-US" sz="2000" b="1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prstClr val="black"/>
                </a:solidFill>
              </a:rPr>
              <a:t>Algorithm </a:t>
            </a:r>
            <a:r>
              <a:rPr lang="en-US" sz="2000" b="1" i="1" dirty="0" err="1">
                <a:solidFill>
                  <a:prstClr val="black"/>
                </a:solidFill>
              </a:rPr>
              <a:t>arrayMax</a:t>
            </a:r>
            <a:r>
              <a:rPr lang="en-US" sz="2000" b="1" i="1" dirty="0">
                <a:solidFill>
                  <a:prstClr val="black"/>
                </a:solidFill>
              </a:rPr>
              <a:t>(A, n)</a:t>
            </a:r>
          </a:p>
          <a:p>
            <a:pPr>
              <a:buFont typeface="Wingdings" pitchFamily="2" charset="2"/>
              <a:buNone/>
            </a:pPr>
            <a:r>
              <a:rPr lang="en-US" sz="2000" i="1" dirty="0" smtClean="0">
                <a:solidFill>
                  <a:prstClr val="black"/>
                </a:solidFill>
              </a:rPr>
              <a:t>Input     :     An </a:t>
            </a:r>
            <a:r>
              <a:rPr lang="en-US" sz="2000" i="1" dirty="0">
                <a:solidFill>
                  <a:prstClr val="black"/>
                </a:solidFill>
              </a:rPr>
              <a:t>array A of n integers</a:t>
            </a:r>
          </a:p>
          <a:p>
            <a:pPr>
              <a:buFont typeface="Wingdings" pitchFamily="2" charset="2"/>
              <a:buNone/>
            </a:pPr>
            <a:r>
              <a:rPr lang="en-US" sz="2000" i="1" dirty="0" smtClean="0">
                <a:solidFill>
                  <a:prstClr val="black"/>
                </a:solidFill>
              </a:rPr>
              <a:t>Output :     The  </a:t>
            </a:r>
            <a:r>
              <a:rPr lang="en-US" sz="2000" i="1" dirty="0">
                <a:solidFill>
                  <a:prstClr val="black"/>
                </a:solidFill>
              </a:rPr>
              <a:t>maximum element of A</a:t>
            </a:r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prstClr val="black"/>
                </a:solidFill>
              </a:rPr>
              <a:t>	</a:t>
            </a:r>
            <a:r>
              <a:rPr lang="en-US" sz="2000" i="1" dirty="0" smtClean="0">
                <a:solidFill>
                  <a:prstClr val="black"/>
                </a:solidFill>
              </a:rPr>
              <a:t>    </a:t>
            </a:r>
            <a:r>
              <a:rPr lang="en-US" sz="2000" i="1" dirty="0" err="1" smtClean="0">
                <a:solidFill>
                  <a:prstClr val="black"/>
                </a:solidFill>
              </a:rPr>
              <a:t>currentMax</a:t>
            </a:r>
            <a:r>
              <a:rPr lang="en-US" sz="2000" i="1" dirty="0" smtClean="0">
                <a:solidFill>
                  <a:prstClr val="black"/>
                </a:solidFill>
              </a:rPr>
              <a:t> </a:t>
            </a:r>
            <a:r>
              <a:rPr lang="en-US" sz="2000" i="1" dirty="0">
                <a:solidFill>
                  <a:prstClr val="black"/>
                </a:solidFill>
              </a:rPr>
              <a:t>←A[0]</a:t>
            </a:r>
          </a:p>
          <a:p>
            <a:pPr>
              <a:buFont typeface="Wingdings" pitchFamily="2" charset="2"/>
              <a:buNone/>
            </a:pPr>
            <a:r>
              <a:rPr lang="pt-BR" sz="2000" i="1" dirty="0">
                <a:solidFill>
                  <a:prstClr val="black"/>
                </a:solidFill>
              </a:rPr>
              <a:t>	</a:t>
            </a:r>
            <a:r>
              <a:rPr lang="pt-BR" sz="2000" i="1" dirty="0" smtClean="0">
                <a:solidFill>
                  <a:prstClr val="black"/>
                </a:solidFill>
              </a:rPr>
              <a:t>    for </a:t>
            </a:r>
            <a:r>
              <a:rPr lang="pt-BR" sz="2000" i="1" dirty="0">
                <a:solidFill>
                  <a:prstClr val="black"/>
                </a:solidFill>
              </a:rPr>
              <a:t>i </a:t>
            </a:r>
            <a:r>
              <a:rPr lang="en-US" sz="2000" i="1" dirty="0">
                <a:solidFill>
                  <a:prstClr val="black"/>
                </a:solidFill>
              </a:rPr>
              <a:t>← </a:t>
            </a:r>
            <a:r>
              <a:rPr lang="pt-BR" sz="2000" i="1" dirty="0">
                <a:solidFill>
                  <a:prstClr val="black"/>
                </a:solidFill>
              </a:rPr>
              <a:t>1 to n - 1 do</a:t>
            </a:r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prstClr val="black"/>
                </a:solidFill>
              </a:rPr>
              <a:t>	 </a:t>
            </a:r>
            <a:r>
              <a:rPr lang="en-US" sz="2000" i="1" dirty="0" smtClean="0">
                <a:solidFill>
                  <a:prstClr val="black"/>
                </a:solidFill>
              </a:rPr>
              <a:t>             if </a:t>
            </a:r>
            <a:r>
              <a:rPr lang="en-US" sz="2000" i="1" dirty="0">
                <a:solidFill>
                  <a:prstClr val="black"/>
                </a:solidFill>
              </a:rPr>
              <a:t>A[</a:t>
            </a:r>
            <a:r>
              <a:rPr lang="en-US" sz="2000" i="1" dirty="0" err="1">
                <a:solidFill>
                  <a:prstClr val="black"/>
                </a:solidFill>
              </a:rPr>
              <a:t>i</a:t>
            </a:r>
            <a:r>
              <a:rPr lang="en-US" sz="2000" i="1" dirty="0">
                <a:solidFill>
                  <a:prstClr val="black"/>
                </a:solidFill>
              </a:rPr>
              <a:t>] &gt; </a:t>
            </a:r>
            <a:r>
              <a:rPr lang="en-US" sz="2000" i="1" dirty="0" err="1">
                <a:solidFill>
                  <a:prstClr val="black"/>
                </a:solidFill>
              </a:rPr>
              <a:t>currentMax</a:t>
            </a:r>
            <a:r>
              <a:rPr lang="en-US" sz="2000" i="1" dirty="0">
                <a:solidFill>
                  <a:prstClr val="black"/>
                </a:solidFill>
              </a:rPr>
              <a:t> then </a:t>
            </a:r>
            <a:endParaRPr lang="en-US" sz="2000" i="1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prstClr val="black"/>
                </a:solidFill>
              </a:rPr>
              <a:t>	</a:t>
            </a:r>
            <a:r>
              <a:rPr lang="en-US" sz="2000" i="1" dirty="0" smtClean="0">
                <a:solidFill>
                  <a:prstClr val="black"/>
                </a:solidFill>
              </a:rPr>
              <a:t>	   </a:t>
            </a:r>
            <a:r>
              <a:rPr lang="en-US" sz="2000" i="1" dirty="0" err="1" smtClean="0">
                <a:solidFill>
                  <a:prstClr val="black"/>
                </a:solidFill>
              </a:rPr>
              <a:t>currentMax</a:t>
            </a:r>
            <a:r>
              <a:rPr lang="en-US" sz="2000" i="1" dirty="0" smtClean="0">
                <a:solidFill>
                  <a:prstClr val="black"/>
                </a:solidFill>
              </a:rPr>
              <a:t> </a:t>
            </a:r>
            <a:r>
              <a:rPr lang="en-US" sz="2000" i="1" dirty="0">
                <a:solidFill>
                  <a:prstClr val="black"/>
                </a:solidFill>
              </a:rPr>
              <a:t>← A[</a:t>
            </a:r>
            <a:r>
              <a:rPr lang="en-US" sz="2000" i="1" dirty="0" err="1">
                <a:solidFill>
                  <a:prstClr val="black"/>
                </a:solidFill>
              </a:rPr>
              <a:t>i</a:t>
            </a:r>
            <a:r>
              <a:rPr lang="en-US" sz="2000" i="1" dirty="0">
                <a:solidFill>
                  <a:prstClr val="black"/>
                </a:solidFill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prstClr val="black"/>
                </a:solidFill>
              </a:rPr>
              <a:t>	</a:t>
            </a:r>
            <a:r>
              <a:rPr lang="en-US" sz="2000" i="1" dirty="0" smtClean="0">
                <a:solidFill>
                  <a:prstClr val="black"/>
                </a:solidFill>
              </a:rPr>
              <a:t>   return </a:t>
            </a:r>
            <a:r>
              <a:rPr lang="en-US" sz="2000" i="1" dirty="0" err="1">
                <a:solidFill>
                  <a:prstClr val="black"/>
                </a:solidFill>
              </a:rPr>
              <a:t>currentMax</a:t>
            </a:r>
            <a:endParaRPr lang="en-US" sz="2000" i="1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6638" y="4638675"/>
              <a:ext cx="6350" cy="3175"/>
            </p14:xfrm>
          </p:contentPart>
        </mc:Choice>
        <mc:Fallback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8877" y="4632325"/>
                <a:ext cx="19050" cy="172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4940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z="4400" dirty="0" smtClean="0"/>
              <a:t>Pseudo-code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85720" y="1500175"/>
            <a:ext cx="8248680" cy="45720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structured than usual prose but less formal than a programming language.</a:t>
            </a:r>
          </a:p>
          <a:p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Use standard mathematical symbols to describe numeric and Boolean expressions.</a:t>
            </a:r>
          </a:p>
          <a:p>
            <a:pPr lvl="1"/>
            <a:r>
              <a:rPr lang="en-US" dirty="0" smtClean="0"/>
              <a:t>Uses       for assignment.</a:t>
            </a:r>
          </a:p>
          <a:p>
            <a:pPr lvl="1"/>
            <a:r>
              <a:rPr lang="en-US" dirty="0" smtClean="0"/>
              <a:t>Use = for the equality relationship.</a:t>
            </a:r>
          </a:p>
          <a:p>
            <a:r>
              <a:rPr lang="en-US" dirty="0" smtClean="0"/>
              <a:t>Method declaration</a:t>
            </a:r>
          </a:p>
          <a:p>
            <a:pPr lvl="1"/>
            <a:r>
              <a:rPr lang="en-US" dirty="0" smtClean="0"/>
              <a:t>Algorithm name(param1,param2…)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3ED83-48A8-4EC4-ADC8-CE3AD3D7221D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857356" y="407194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46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9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Random Access Machine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Random Access Machine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Primitive Operations (assignment, method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calls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method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returns,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arithmetic </a:t>
            </a: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operations, indexing)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Primitive operations can be done in constant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time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( independent of the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values)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Memory can be accessed with one primitive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operation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628</Words>
  <Application>Microsoft Office PowerPoint</Application>
  <PresentationFormat>On-screen Show (4:3)</PresentationFormat>
  <Paragraphs>147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2_Office Theme</vt:lpstr>
      <vt:lpstr>Slide 1</vt:lpstr>
      <vt:lpstr>Slide 2</vt:lpstr>
      <vt:lpstr>Slide 3</vt:lpstr>
      <vt:lpstr>Slide 4</vt:lpstr>
      <vt:lpstr>Pseudo-code </vt:lpstr>
      <vt:lpstr>Pseudo-code </vt:lpstr>
      <vt:lpstr>Example </vt:lpstr>
      <vt:lpstr>Slide 8</vt:lpstr>
      <vt:lpstr>Slide 9</vt:lpstr>
      <vt:lpstr>Slide 10</vt:lpstr>
      <vt:lpstr>Complexity Example [1]</vt:lpstr>
      <vt:lpstr>Slide 12</vt:lpstr>
      <vt:lpstr>Slide 13</vt:lpstr>
      <vt:lpstr>Complexity Example [2]</vt:lpstr>
      <vt:lpstr>Complexity Example [3]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Windows User</cp:lastModifiedBy>
  <cp:revision>18</cp:revision>
  <dcterms:modified xsi:type="dcterms:W3CDTF">2020-08-22T08:13:43Z</dcterms:modified>
</cp:coreProperties>
</file>