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8" r:id="rId3"/>
    <p:sldId id="341" r:id="rId4"/>
    <p:sldId id="334" r:id="rId5"/>
    <p:sldId id="342" r:id="rId6"/>
    <p:sldId id="267" r:id="rId7"/>
    <p:sldId id="331" r:id="rId8"/>
    <p:sldId id="336" r:id="rId9"/>
    <p:sldId id="353" r:id="rId10"/>
    <p:sldId id="352" r:id="rId11"/>
    <p:sldId id="337" r:id="rId12"/>
    <p:sldId id="354" r:id="rId13"/>
    <p:sldId id="339" r:id="rId14"/>
    <p:sldId id="340" r:id="rId15"/>
    <p:sldId id="344" r:id="rId16"/>
    <p:sldId id="343" r:id="rId17"/>
    <p:sldId id="355" r:id="rId18"/>
    <p:sldId id="356" r:id="rId19"/>
    <p:sldId id="345" r:id="rId20"/>
    <p:sldId id="346" r:id="rId21"/>
    <p:sldId id="347" r:id="rId22"/>
    <p:sldId id="349" r:id="rId23"/>
    <p:sldId id="348" r:id="rId24"/>
    <p:sldId id="350" r:id="rId25"/>
    <p:sldId id="351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3AA8FF2-CEB8-4F2F-AF6F-549ABBFAF617}" type="slidenum">
              <a:rPr lang="en-IN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5611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38028-3BF2-425C-9642-C27F64222CC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5" name="Picture 84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352680"/>
            <a:ext cx="8686080" cy="2742480"/>
          </a:xfrm>
          <a:prstGeom prst="rect">
            <a:avLst/>
          </a:prstGeom>
          <a:solidFill>
            <a:srgbClr val="101141"/>
          </a:solidFill>
          <a:ln w="936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2895480" y="6095880"/>
            <a:ext cx="2894760" cy="756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6095880"/>
            <a:ext cx="2894760" cy="756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5791320" y="6095880"/>
            <a:ext cx="2894760" cy="756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pic>
        <p:nvPicPr>
          <p:cNvPr id="4" name="Picture 12"/>
          <p:cNvPicPr/>
          <p:nvPr/>
        </p:nvPicPr>
        <p:blipFill>
          <a:blip r:embed="rId15"/>
          <a:srcRect b="4295293"/>
          <a:stretch>
            <a:fillRect/>
          </a:stretch>
        </p:blipFill>
        <p:spPr>
          <a:xfrm>
            <a:off x="76320" y="3352680"/>
            <a:ext cx="2056680" cy="19792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-76320" y="5257800"/>
            <a:ext cx="2208960" cy="53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900" b="1">
                <a:solidFill>
                  <a:srgbClr val="FFFFFF"/>
                </a:solidFill>
                <a:latin typeface="Arial"/>
              </a:rPr>
              <a:t>BITS</a:t>
            </a:r>
            <a:r>
              <a:rPr lang="en-IN" sz="2900">
                <a:solidFill>
                  <a:srgbClr val="FFFFFF"/>
                </a:solidFill>
                <a:latin typeface="Arial"/>
              </a:rPr>
              <a:t> Pilani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152280" y="5666760"/>
            <a:ext cx="1904400" cy="27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</a:rPr>
              <a:t>Pilani Campus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276720" y="6596280"/>
            <a:ext cx="5866560" cy="25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>
                <a:solidFill>
                  <a:srgbClr val="101141"/>
                </a:solidFill>
                <a:latin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</a:rPr>
              <a:t>Pilani, Pilani Campus</a:t>
            </a:r>
            <a:endParaRPr/>
          </a:p>
        </p:txBody>
      </p:sp>
      <p:pic>
        <p:nvPicPr>
          <p:cNvPr id="44" name="Picture 7"/>
          <p:cNvPicPr/>
          <p:nvPr/>
        </p:nvPicPr>
        <p:blipFill>
          <a:blip r:embed="rId14"/>
          <a:srcRect l="1899" b="5265"/>
          <a:stretch>
            <a:fillRect/>
          </a:stretch>
        </p:blipFill>
        <p:spPr>
          <a:xfrm>
            <a:off x="6629400" y="0"/>
            <a:ext cx="2192400" cy="6919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46" name="CustomShape 3"/>
          <p:cNvSpPr/>
          <p:nvPr/>
        </p:nvSpPr>
        <p:spPr>
          <a:xfrm>
            <a:off x="2133720" y="6553080"/>
            <a:ext cx="2361600" cy="450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47" name="CustomShape 4"/>
          <p:cNvSpPr/>
          <p:nvPr/>
        </p:nvSpPr>
        <p:spPr>
          <a:xfrm>
            <a:off x="6815520" y="6553080"/>
            <a:ext cx="2327760" cy="450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sp>
        <p:nvSpPr>
          <p:cNvPr id="48" name="CustomShape 5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49" name="CustomShape 6"/>
          <p:cNvSpPr/>
          <p:nvPr/>
        </p:nvSpPr>
        <p:spPr>
          <a:xfrm>
            <a:off x="0" y="1295280"/>
            <a:ext cx="2361600" cy="450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50" name="CustomShape 7"/>
          <p:cNvSpPr/>
          <p:nvPr/>
        </p:nvSpPr>
        <p:spPr>
          <a:xfrm>
            <a:off x="4681800" y="1295280"/>
            <a:ext cx="2327760" cy="450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sp>
        <p:nvSpPr>
          <p:cNvPr id="5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5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NUL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NUL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Recap of Lecture </a:t>
            </a:r>
            <a:r>
              <a:rPr lang="en-I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Analytical framework to analyse algorithms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Pseudocode, Random Access Machine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 and Space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Counting the number of primitive operations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case vs Worst case analysis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Application of the rules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sz="3200" dirty="0" smtClean="0"/>
              <a:t>Example: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4n</a:t>
            </a:r>
            <a:r>
              <a:rPr lang="en-IN" sz="32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+7n</a:t>
            </a:r>
            <a:r>
              <a:rPr lang="en-IN" sz="32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logn is O(n</a:t>
            </a:r>
            <a:r>
              <a:rPr lang="en-IN" sz="32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32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Counting primitive operations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000000"/>
                </a:solidFill>
                <a:latin typeface="Calibri"/>
              </a:rPr>
              <a:t>Algorithm </a:t>
            </a:r>
            <a:r>
              <a:rPr lang="en-IN" sz="3200" b="1" i="1" dirty="0" err="1">
                <a:solidFill>
                  <a:srgbClr val="000000"/>
                </a:solidFill>
                <a:latin typeface="Calibri"/>
              </a:rPr>
              <a:t>arrayMax</a:t>
            </a:r>
            <a:r>
              <a:rPr lang="en-IN" sz="3200" b="1" i="1" dirty="0">
                <a:solidFill>
                  <a:srgbClr val="000000"/>
                </a:solidFill>
                <a:latin typeface="Calibri"/>
              </a:rPr>
              <a:t>(A, n)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Input     :     n, an array A of n integers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Output :     The  maximum element of A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←A[0]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for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 1 to n - 1 do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    if A[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] &gt;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then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 A[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]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return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endParaRPr sz="3200" dirty="0"/>
          </a:p>
        </p:txBody>
      </p:sp>
    </p:spTree>
    <p:extLst>
      <p:ext uri="{BB962C8B-B14F-4D97-AF65-F5344CB8AC3E}">
        <p14:creationId xmlns="" xmlns:p14="http://schemas.microsoft.com/office/powerpoint/2010/main" val="6282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Correctness of Algorithms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7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1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000000"/>
                </a:solidFill>
                <a:latin typeface="Calibri"/>
              </a:rPr>
              <a:t>Algorithm </a:t>
            </a:r>
            <a:r>
              <a:rPr lang="en-IN" sz="3200" b="1" i="1" dirty="0" err="1">
                <a:solidFill>
                  <a:srgbClr val="000000"/>
                </a:solidFill>
                <a:latin typeface="Calibri"/>
              </a:rPr>
              <a:t>arrayMax</a:t>
            </a:r>
            <a:r>
              <a:rPr lang="en-IN" sz="3200" b="1" i="1" dirty="0">
                <a:solidFill>
                  <a:srgbClr val="000000"/>
                </a:solidFill>
                <a:latin typeface="Calibri"/>
              </a:rPr>
              <a:t>(A, n)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Input     :     n, an array A of n integers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Output :     The  maximum element of A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←A[0]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for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 1 to n - 1 do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    if A[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] &gt;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then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 A[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]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return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endParaRPr sz="3200" dirty="0"/>
          </a:p>
        </p:txBody>
      </p:sp>
    </p:spTree>
    <p:extLst>
      <p:ext uri="{BB962C8B-B14F-4D97-AF65-F5344CB8AC3E}">
        <p14:creationId xmlns="" xmlns:p14="http://schemas.microsoft.com/office/powerpoint/2010/main" val="40306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30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2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5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7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Self Study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/>
              <a:t>A Quick Mathematical Review, </a:t>
            </a:r>
            <a:endParaRPr lang="en-IN" sz="3200" dirty="0" smtClean="0"/>
          </a:p>
          <a:p>
            <a:pPr>
              <a:buSzPct val="100000"/>
            </a:pPr>
            <a:r>
              <a:rPr lang="en-IN" sz="3200" dirty="0" smtClean="0"/>
              <a:t>  Chapter </a:t>
            </a:r>
            <a:r>
              <a:rPr lang="en-IN" sz="3200" dirty="0"/>
              <a:t>1.3 from the text book </a:t>
            </a:r>
          </a:p>
          <a:p>
            <a:pPr>
              <a:buSzPct val="100000"/>
            </a:pPr>
            <a:r>
              <a:rPr lang="en-IN" sz="3200" dirty="0" smtClean="0"/>
              <a:t>   Algorithm </a:t>
            </a:r>
            <a:r>
              <a:rPr lang="en-IN" sz="3200" dirty="0"/>
              <a:t>Design, Goodrich &amp; </a:t>
            </a:r>
            <a:r>
              <a:rPr lang="en-IN" sz="3200" dirty="0" err="1" smtClean="0"/>
              <a:t>Tamassia</a:t>
            </a:r>
            <a:endParaRPr sz="3200"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169063" y="20713700"/>
              <a:ext cx="0" cy="0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69063" y="207137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62C660-84C9-4AA6-A48F-8237B1A0037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Complexity Example [3]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357298"/>
            <a:ext cx="7886728" cy="4814902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600" dirty="0" smtClean="0"/>
              <a:t>	</a:t>
            </a:r>
            <a:r>
              <a:rPr lang="en-US" sz="3000" dirty="0" smtClean="0"/>
              <a:t>Example 3 (a and N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j </a:t>
            </a:r>
            <a:r>
              <a:rPr lang="en-US" sz="3000" dirty="0" smtClean="0">
                <a:latin typeface="Times New Roman"/>
                <a:cs typeface="Times New Roman"/>
              </a:rPr>
              <a:t>←</a:t>
            </a:r>
            <a:r>
              <a:rPr lang="en-US" sz="3000" dirty="0" smtClean="0"/>
              <a:t>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while (j &lt; N) do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    k </a:t>
            </a:r>
            <a:r>
              <a:rPr lang="en-US" sz="3000" dirty="0" smtClean="0">
                <a:latin typeface="Times New Roman"/>
                <a:cs typeface="Times New Roman"/>
              </a:rPr>
              <a:t>←</a:t>
            </a:r>
            <a:r>
              <a:rPr lang="en-US" sz="3000" dirty="0" smtClean="0"/>
              <a:t>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	  while (k &lt; N) do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		   a[k] </a:t>
            </a:r>
            <a:r>
              <a:rPr lang="en-US" sz="3000" dirty="0" smtClean="0">
                <a:latin typeface="Times New Roman"/>
                <a:cs typeface="Times New Roman"/>
              </a:rPr>
              <a:t>← </a:t>
            </a:r>
            <a:r>
              <a:rPr lang="en-US" sz="3000" dirty="0" smtClean="0"/>
              <a:t>a[j] + a[k];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              k </a:t>
            </a:r>
            <a:r>
              <a:rPr lang="en-US" sz="3000" dirty="0" smtClean="0">
                <a:latin typeface="Times New Roman"/>
                <a:cs typeface="Times New Roman"/>
              </a:rPr>
              <a:t>←</a:t>
            </a:r>
            <a:r>
              <a:rPr lang="en-US" sz="3000" dirty="0" smtClean="0"/>
              <a:t> k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     </a:t>
            </a:r>
            <a:r>
              <a:rPr lang="en-US" sz="3000" dirty="0" err="1" smtClean="0"/>
              <a:t>endwhile</a:t>
            </a:r>
            <a:r>
              <a:rPr lang="en-US" sz="30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     b[j] </a:t>
            </a:r>
            <a:r>
              <a:rPr lang="en-US" sz="3000" dirty="0" smtClean="0">
                <a:latin typeface="Times New Roman"/>
                <a:cs typeface="Times New Roman"/>
              </a:rPr>
              <a:t>← </a:t>
            </a:r>
            <a:r>
              <a:rPr lang="en-US" sz="3000" dirty="0" smtClean="0"/>
              <a:t>a[j] + j;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     j </a:t>
            </a:r>
            <a:r>
              <a:rPr lang="en-US" sz="3000" dirty="0" smtClean="0">
                <a:latin typeface="Times New Roman"/>
                <a:cs typeface="Times New Roman"/>
              </a:rPr>
              <a:t>← </a:t>
            </a:r>
            <a:r>
              <a:rPr lang="en-US" sz="3000" dirty="0" smtClean="0"/>
              <a:t>j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err="1" smtClean="0"/>
              <a:t>endwhile</a:t>
            </a:r>
            <a:r>
              <a:rPr lang="en-US" sz="3000" dirty="0" smtClean="0"/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1717822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33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Asymptotic notation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As the input size grows larger, the constant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in the running time are not important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So instead of counting the number of steps exactly, </a:t>
            </a:r>
          </a:p>
          <a:p>
            <a:pPr>
              <a:buSzPct val="100000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we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will try to abstract out the constant factors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Oh Notation</a:t>
            </a:r>
            <a:endParaRPr sz="4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3200" dirty="0">
                <a:solidFill>
                  <a:srgbClr val="000000"/>
                </a:solidFill>
                <a:latin typeface="Times New Roman"/>
              </a:rPr>
              <a:t>Let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f 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g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be functions from the set of integers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the set of real numbers. We say that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f(n)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is in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i="1" dirty="0" smtClean="0">
                <a:solidFill>
                  <a:srgbClr val="000000"/>
                </a:solidFill>
                <a:latin typeface="Times New Roman"/>
              </a:rPr>
              <a:t>O(g(n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))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if there are constants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 &gt;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0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IN" sz="1500" b="1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such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dirty="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hat</a:t>
            </a:r>
            <a:r>
              <a:rPr lang="en-IN" dirty="0" smtClean="0">
                <a:solidFill>
                  <a:prstClr val="black"/>
                </a:solidFill>
              </a:rPr>
              <a:t> 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|f(n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)|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≤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C 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|g(n)|, w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henever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n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≥</a:t>
            </a:r>
            <a:r>
              <a:rPr lang="en-IN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IN" sz="1500" b="1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. </a:t>
            </a:r>
            <a:endParaRPr dirty="0">
              <a:solidFill>
                <a:prstClr val="black"/>
              </a:solidFill>
            </a:endParaRPr>
          </a:p>
          <a:p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is read as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f(n)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is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i="1" dirty="0">
                <a:solidFill>
                  <a:srgbClr val="FF0000"/>
                </a:solidFill>
                <a:latin typeface="Times New Roman"/>
              </a:rPr>
              <a:t>big-oh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of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g(n)</a:t>
            </a:r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37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23528" y="16742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4n+13 is O(n)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9975" y="2989263"/>
              <a:ext cx="2743200" cy="1046162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3495" y="2982783"/>
                <a:ext cx="2756160" cy="10591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008043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PresentationFormat>On-screen Show (4:3)</PresentationFormat>
  <Paragraphs>60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Slide 1</vt:lpstr>
      <vt:lpstr>Slide 2</vt:lpstr>
      <vt:lpstr>Complexity Example [3]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Application of the rules</vt:lpstr>
      <vt:lpstr>Slide 16</vt:lpstr>
      <vt:lpstr>Slide 17</vt:lpstr>
      <vt:lpstr>Slide 18</vt:lpstr>
      <vt:lpstr>Slide 19</vt:lpstr>
      <vt:lpstr>Correctness of Algorithms</vt:lpstr>
      <vt:lpstr>Slide 21</vt:lpstr>
      <vt:lpstr>Slide 22</vt:lpstr>
      <vt:lpstr>Example 2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1</cp:revision>
  <dcterms:modified xsi:type="dcterms:W3CDTF">2020-08-22T08:20:50Z</dcterms:modified>
</cp:coreProperties>
</file>