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9"/>
  </p:notesMasterIdLst>
  <p:sldIdLst>
    <p:sldId id="258" r:id="rId2"/>
    <p:sldId id="331" r:id="rId3"/>
    <p:sldId id="355" r:id="rId4"/>
    <p:sldId id="356" r:id="rId5"/>
    <p:sldId id="357" r:id="rId6"/>
    <p:sldId id="358" r:id="rId7"/>
    <p:sldId id="359" r:id="rId8"/>
    <p:sldId id="370" r:id="rId9"/>
    <p:sldId id="360" r:id="rId10"/>
    <p:sldId id="361" r:id="rId11"/>
    <p:sldId id="362" r:id="rId12"/>
    <p:sldId id="363" r:id="rId13"/>
    <p:sldId id="371" r:id="rId14"/>
    <p:sldId id="364" r:id="rId15"/>
    <p:sldId id="372" r:id="rId16"/>
    <p:sldId id="345" r:id="rId17"/>
    <p:sldId id="3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3529" autoAdjust="0"/>
  </p:normalViewPr>
  <p:slideViewPr>
    <p:cSldViewPr>
      <p:cViewPr>
        <p:scale>
          <a:sx n="107" d="100"/>
          <a:sy n="107" d="100"/>
        </p:scale>
        <p:origin x="-306" y="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/>
              <a:t>Click to edit the notes format</a:t>
            </a:r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/>
              <a:t>&lt;header&gt;</a:t>
            </a:r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IN"/>
              <a:t>&lt;date/time&gt;</a:t>
            </a:r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IN"/>
              <a:t>&lt;footer&gt;</a:t>
            </a:r>
            <a:endParaRPr/>
          </a:p>
        </p:txBody>
      </p:sp>
      <p:sp>
        <p:nvSpPr>
          <p:cNvPr id="13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73AA8FF2-CEB8-4F2F-AF6F-549ABBFAF617}" type="slidenum">
              <a:rPr lang="en-IN"/>
              <a:pPr algn="r"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456111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85" name="Picture 84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86" name="Pictur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3276720" y="6596280"/>
            <a:ext cx="5866560" cy="257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1100" b="1">
                <a:solidFill>
                  <a:srgbClr val="101141"/>
                </a:solidFill>
                <a:latin typeface="Arial"/>
              </a:rPr>
              <a:t>BITS </a:t>
            </a:r>
            <a:r>
              <a:rPr lang="en-IN" sz="1100">
                <a:solidFill>
                  <a:srgbClr val="101141"/>
                </a:solidFill>
                <a:latin typeface="Arial"/>
              </a:rPr>
              <a:t>Pilani, Pilani Campus</a:t>
            </a:r>
            <a:endParaRPr/>
          </a:p>
        </p:txBody>
      </p:sp>
      <p:pic>
        <p:nvPicPr>
          <p:cNvPr id="44" name="Picture 7"/>
          <p:cNvPicPr/>
          <p:nvPr/>
        </p:nvPicPr>
        <p:blipFill>
          <a:blip r:embed="rId14"/>
          <a:srcRect l="1899" b="5265"/>
          <a:stretch>
            <a:fillRect/>
          </a:stretch>
        </p:blipFill>
        <p:spPr>
          <a:xfrm>
            <a:off x="6629400" y="0"/>
            <a:ext cx="2192400" cy="691920"/>
          </a:xfrm>
          <a:prstGeom prst="rect">
            <a:avLst/>
          </a:prstGeom>
          <a:ln>
            <a:noFill/>
          </a:ln>
        </p:spPr>
      </p:pic>
      <p:sp>
        <p:nvSpPr>
          <p:cNvPr id="45" name="CustomShape 2"/>
          <p:cNvSpPr/>
          <p:nvPr/>
        </p:nvSpPr>
        <p:spPr>
          <a:xfrm>
            <a:off x="4495680" y="6553080"/>
            <a:ext cx="2327760" cy="45000"/>
          </a:xfrm>
          <a:prstGeom prst="rect">
            <a:avLst/>
          </a:prstGeom>
          <a:solidFill>
            <a:srgbClr val="76C2E5"/>
          </a:solidFill>
          <a:ln w="9360">
            <a:noFill/>
          </a:ln>
        </p:spPr>
      </p:sp>
      <p:sp>
        <p:nvSpPr>
          <p:cNvPr id="46" name="CustomShape 3"/>
          <p:cNvSpPr/>
          <p:nvPr/>
        </p:nvSpPr>
        <p:spPr>
          <a:xfrm>
            <a:off x="2133720" y="6553080"/>
            <a:ext cx="2361600" cy="45000"/>
          </a:xfrm>
          <a:prstGeom prst="rect">
            <a:avLst/>
          </a:prstGeom>
          <a:solidFill>
            <a:srgbClr val="FCB017"/>
          </a:solidFill>
          <a:ln w="9360">
            <a:noFill/>
          </a:ln>
        </p:spPr>
      </p:sp>
      <p:sp>
        <p:nvSpPr>
          <p:cNvPr id="47" name="CustomShape 4"/>
          <p:cNvSpPr/>
          <p:nvPr/>
        </p:nvSpPr>
        <p:spPr>
          <a:xfrm>
            <a:off x="6815520" y="6553080"/>
            <a:ext cx="2327760" cy="45000"/>
          </a:xfrm>
          <a:prstGeom prst="rect">
            <a:avLst/>
          </a:prstGeom>
          <a:solidFill>
            <a:srgbClr val="FF0000"/>
          </a:solidFill>
          <a:ln w="9360">
            <a:noFill/>
          </a:ln>
        </p:spPr>
      </p:sp>
      <p:sp>
        <p:nvSpPr>
          <p:cNvPr id="48" name="CustomShape 5"/>
          <p:cNvSpPr/>
          <p:nvPr/>
        </p:nvSpPr>
        <p:spPr>
          <a:xfrm>
            <a:off x="2362320" y="1295280"/>
            <a:ext cx="2327760" cy="45000"/>
          </a:xfrm>
          <a:prstGeom prst="rect">
            <a:avLst/>
          </a:prstGeom>
          <a:solidFill>
            <a:srgbClr val="76C2E5"/>
          </a:solidFill>
          <a:ln w="9360">
            <a:noFill/>
          </a:ln>
        </p:spPr>
      </p:sp>
      <p:sp>
        <p:nvSpPr>
          <p:cNvPr id="49" name="CustomShape 6"/>
          <p:cNvSpPr/>
          <p:nvPr/>
        </p:nvSpPr>
        <p:spPr>
          <a:xfrm>
            <a:off x="0" y="1295280"/>
            <a:ext cx="2361600" cy="45000"/>
          </a:xfrm>
          <a:prstGeom prst="rect">
            <a:avLst/>
          </a:prstGeom>
          <a:solidFill>
            <a:srgbClr val="FCB017"/>
          </a:solidFill>
          <a:ln w="9360">
            <a:noFill/>
          </a:ln>
        </p:spPr>
      </p:sp>
      <p:sp>
        <p:nvSpPr>
          <p:cNvPr id="50" name="CustomShape 7"/>
          <p:cNvSpPr/>
          <p:nvPr/>
        </p:nvSpPr>
        <p:spPr>
          <a:xfrm>
            <a:off x="4681800" y="1295280"/>
            <a:ext cx="2327760" cy="45000"/>
          </a:xfrm>
          <a:prstGeom prst="rect">
            <a:avLst/>
          </a:prstGeom>
          <a:solidFill>
            <a:srgbClr val="FF0000"/>
          </a:solidFill>
          <a:ln w="9360">
            <a:noFill/>
          </a:ln>
        </p:spPr>
      </p:sp>
      <p:sp>
        <p:nvSpPr>
          <p:cNvPr id="51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IN"/>
              <a:t>Click to edit the title text format</a:t>
            </a:r>
            <a:endParaRPr/>
          </a:p>
        </p:txBody>
      </p:sp>
      <p:sp>
        <p:nvSpPr>
          <p:cNvPr id="52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Recap of Lecture 3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Asymptotic Analysis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 to Big-Oh Notation</a:t>
            </a:r>
            <a:endParaRPr lang="en-I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Examples and Rules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Example 4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6684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Applications of Big-Oh Notation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6211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513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IN" sz="4400" dirty="0" smtClean="0">
                <a:solidFill>
                  <a:srgbClr val="000000"/>
                </a:solidFill>
                <a:latin typeface="Calibri"/>
              </a:rPr>
              <a:t>Algorithm </a:t>
            </a:r>
            <a:r>
              <a:rPr lang="en-IN" sz="4400" i="1" dirty="0" err="1">
                <a:solidFill>
                  <a:srgbClr val="000000"/>
                </a:solidFill>
                <a:latin typeface="Calibri"/>
              </a:rPr>
              <a:t>arrayMax</a:t>
            </a:r>
            <a:r>
              <a:rPr lang="en-IN" sz="4400" i="1" dirty="0">
                <a:solidFill>
                  <a:srgbClr val="000000"/>
                </a:solidFill>
                <a:latin typeface="Calibri"/>
              </a:rPr>
              <a:t>(A, n</a:t>
            </a:r>
            <a:r>
              <a:rPr lang="en-IN" sz="4400" i="1" dirty="0" smtClean="0">
                <a:solidFill>
                  <a:srgbClr val="000000"/>
                </a:solidFill>
                <a:latin typeface="Calibri"/>
              </a:rPr>
              <a:t>)</a:t>
            </a:r>
            <a:endParaRPr lang="en-IN" sz="4400" dirty="0"/>
          </a:p>
        </p:txBody>
      </p:sp>
      <p:sp>
        <p:nvSpPr>
          <p:cNvPr id="156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3200" i="1" dirty="0" smtClean="0">
                <a:solidFill>
                  <a:srgbClr val="000000"/>
                </a:solidFill>
                <a:latin typeface="Calibri"/>
              </a:rPr>
              <a:t>Input     </a:t>
            </a:r>
            <a:r>
              <a:rPr lang="en-IN" sz="3200" i="1" dirty="0">
                <a:solidFill>
                  <a:srgbClr val="000000"/>
                </a:solidFill>
                <a:latin typeface="Calibri"/>
              </a:rPr>
              <a:t>:     n, an array A of n integers</a:t>
            </a:r>
            <a:endParaRPr sz="3200" dirty="0"/>
          </a:p>
          <a:p>
            <a:pPr>
              <a:lnSpc>
                <a:spcPct val="100000"/>
              </a:lnSpc>
            </a:pPr>
            <a:r>
              <a:rPr lang="en-IN" sz="3200" i="1" dirty="0">
                <a:solidFill>
                  <a:srgbClr val="000000"/>
                </a:solidFill>
                <a:latin typeface="Calibri"/>
              </a:rPr>
              <a:t>Output :     The  maximum element of A</a:t>
            </a:r>
            <a:endParaRPr sz="3200" dirty="0"/>
          </a:p>
          <a:p>
            <a:pPr>
              <a:lnSpc>
                <a:spcPct val="100000"/>
              </a:lnSpc>
            </a:pPr>
            <a:r>
              <a:rPr lang="en-IN" sz="3200" i="1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IN" sz="3200" i="1" dirty="0" err="1">
                <a:solidFill>
                  <a:srgbClr val="000000"/>
                </a:solidFill>
                <a:latin typeface="Calibri"/>
              </a:rPr>
              <a:t>currentMax</a:t>
            </a:r>
            <a:r>
              <a:rPr lang="en-IN" sz="3200" i="1" dirty="0">
                <a:solidFill>
                  <a:srgbClr val="000000"/>
                </a:solidFill>
                <a:latin typeface="Calibri"/>
              </a:rPr>
              <a:t> ←A[0]</a:t>
            </a:r>
            <a:endParaRPr sz="3200" dirty="0"/>
          </a:p>
          <a:p>
            <a:pPr>
              <a:lnSpc>
                <a:spcPct val="100000"/>
              </a:lnSpc>
            </a:pPr>
            <a:r>
              <a:rPr lang="en-IN" sz="3200" i="1" dirty="0">
                <a:solidFill>
                  <a:srgbClr val="000000"/>
                </a:solidFill>
                <a:latin typeface="Calibri"/>
              </a:rPr>
              <a:t>    for </a:t>
            </a:r>
            <a:r>
              <a:rPr lang="en-IN" sz="3200" i="1" dirty="0" err="1">
                <a:solidFill>
                  <a:srgbClr val="000000"/>
                </a:solidFill>
                <a:latin typeface="Calibri"/>
              </a:rPr>
              <a:t>i</a:t>
            </a:r>
            <a:r>
              <a:rPr lang="en-IN" sz="3200" i="1" dirty="0">
                <a:solidFill>
                  <a:srgbClr val="000000"/>
                </a:solidFill>
                <a:latin typeface="Calibri"/>
              </a:rPr>
              <a:t> ← 1 to n - 1 do</a:t>
            </a:r>
            <a:endParaRPr sz="3200" dirty="0"/>
          </a:p>
          <a:p>
            <a:pPr>
              <a:lnSpc>
                <a:spcPct val="100000"/>
              </a:lnSpc>
            </a:pPr>
            <a:r>
              <a:rPr lang="en-IN" sz="3200" i="1" dirty="0">
                <a:solidFill>
                  <a:srgbClr val="000000"/>
                </a:solidFill>
                <a:latin typeface="Calibri"/>
              </a:rPr>
              <a:t>        if A[</a:t>
            </a:r>
            <a:r>
              <a:rPr lang="en-IN" sz="3200" i="1" dirty="0" err="1">
                <a:solidFill>
                  <a:srgbClr val="000000"/>
                </a:solidFill>
                <a:latin typeface="Calibri"/>
              </a:rPr>
              <a:t>i</a:t>
            </a:r>
            <a:r>
              <a:rPr lang="en-IN" sz="3200" i="1" dirty="0">
                <a:solidFill>
                  <a:srgbClr val="000000"/>
                </a:solidFill>
                <a:latin typeface="Calibri"/>
              </a:rPr>
              <a:t>] &gt; </a:t>
            </a:r>
            <a:r>
              <a:rPr lang="en-IN" sz="3200" i="1" dirty="0" err="1">
                <a:solidFill>
                  <a:srgbClr val="000000"/>
                </a:solidFill>
                <a:latin typeface="Calibri"/>
              </a:rPr>
              <a:t>currentMax</a:t>
            </a:r>
            <a:r>
              <a:rPr lang="en-IN" sz="3200" i="1" dirty="0">
                <a:solidFill>
                  <a:srgbClr val="000000"/>
                </a:solidFill>
                <a:latin typeface="Calibri"/>
              </a:rPr>
              <a:t> then </a:t>
            </a:r>
            <a:r>
              <a:rPr lang="en-IN" sz="3200" i="1" dirty="0" err="1">
                <a:solidFill>
                  <a:srgbClr val="000000"/>
                </a:solidFill>
                <a:latin typeface="Calibri"/>
              </a:rPr>
              <a:t>currentMax</a:t>
            </a:r>
            <a:r>
              <a:rPr lang="en-IN" sz="3200" i="1" dirty="0">
                <a:solidFill>
                  <a:srgbClr val="000000"/>
                </a:solidFill>
                <a:latin typeface="Calibri"/>
              </a:rPr>
              <a:t> ← A[</a:t>
            </a:r>
            <a:r>
              <a:rPr lang="en-IN" sz="3200" i="1" dirty="0" err="1">
                <a:solidFill>
                  <a:srgbClr val="000000"/>
                </a:solidFill>
                <a:latin typeface="Calibri"/>
              </a:rPr>
              <a:t>i</a:t>
            </a:r>
            <a:r>
              <a:rPr lang="en-IN" sz="3200" i="1" dirty="0">
                <a:solidFill>
                  <a:srgbClr val="000000"/>
                </a:solidFill>
                <a:latin typeface="Calibri"/>
              </a:rPr>
              <a:t>]</a:t>
            </a:r>
            <a:endParaRPr sz="3200" dirty="0"/>
          </a:p>
          <a:p>
            <a:pPr>
              <a:lnSpc>
                <a:spcPct val="100000"/>
              </a:lnSpc>
            </a:pPr>
            <a:r>
              <a:rPr lang="en-IN" sz="3200" i="1" dirty="0">
                <a:solidFill>
                  <a:srgbClr val="000000"/>
                </a:solidFill>
                <a:latin typeface="Calibri"/>
              </a:rPr>
              <a:t>   return </a:t>
            </a:r>
            <a:r>
              <a:rPr lang="en-IN" sz="3200" i="1" dirty="0" err="1">
                <a:solidFill>
                  <a:srgbClr val="000000"/>
                </a:solidFill>
                <a:latin typeface="Calibri"/>
              </a:rPr>
              <a:t>currentMax</a:t>
            </a:r>
            <a:endParaRPr sz="3200" dirty="0"/>
          </a:p>
        </p:txBody>
      </p:sp>
    </p:spTree>
    <p:extLst>
      <p:ext uri="{BB962C8B-B14F-4D97-AF65-F5344CB8AC3E}">
        <p14:creationId xmlns="" xmlns:p14="http://schemas.microsoft.com/office/powerpoint/2010/main" val="390402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i="1" dirty="0" smtClean="0">
                <a:solidFill>
                  <a:srgbClr val="000000"/>
                </a:solidFill>
                <a:latin typeface="Calibri"/>
              </a:rPr>
              <a:t>Input     :     n, an array A of n integers</a:t>
            </a:r>
            <a:endParaRPr lang="en-US" sz="3200" dirty="0" smtClean="0"/>
          </a:p>
          <a:p>
            <a:pPr>
              <a:lnSpc>
                <a:spcPct val="100000"/>
              </a:lnSpc>
            </a:pPr>
            <a:r>
              <a:rPr lang="en-US" sz="3200" i="1" dirty="0" smtClean="0">
                <a:solidFill>
                  <a:srgbClr val="000000"/>
                </a:solidFill>
                <a:latin typeface="Calibri"/>
              </a:rPr>
              <a:t>Output :      Array containing prefix averages</a:t>
            </a:r>
          </a:p>
          <a:p>
            <a:r>
              <a:rPr lang="pt-BR" sz="3200" i="1" dirty="0" smtClean="0">
                <a:solidFill>
                  <a:srgbClr val="000000"/>
                </a:solidFill>
                <a:latin typeface="Calibri"/>
              </a:rPr>
              <a:t>       for i ← 0 to n - 1 do</a:t>
            </a:r>
            <a:endParaRPr lang="pt-BR" sz="3200" dirty="0" smtClean="0"/>
          </a:p>
          <a:p>
            <a:pPr>
              <a:lnSpc>
                <a:spcPct val="100000"/>
              </a:lnSpc>
            </a:pPr>
            <a:r>
              <a:rPr lang="en-US" sz="3200" dirty="0" smtClean="0"/>
              <a:t>	sum </a:t>
            </a:r>
            <a:r>
              <a:rPr lang="pt-BR" sz="3200" i="1" dirty="0" smtClean="0">
                <a:solidFill>
                  <a:srgbClr val="000000"/>
                </a:solidFill>
                <a:latin typeface="Calibri"/>
              </a:rPr>
              <a:t>← 0 </a:t>
            </a:r>
          </a:p>
          <a:p>
            <a:r>
              <a:rPr lang="pt-BR" sz="3200" i="1" dirty="0" smtClean="0">
                <a:solidFill>
                  <a:srgbClr val="000000"/>
                </a:solidFill>
                <a:latin typeface="Calibri"/>
              </a:rPr>
              <a:t>	for j ← 0  to i do</a:t>
            </a:r>
            <a:endParaRPr lang="pt-BR" sz="3200" dirty="0" smtClean="0"/>
          </a:p>
          <a:p>
            <a:pPr>
              <a:lnSpc>
                <a:spcPct val="100000"/>
              </a:lnSpc>
            </a:pPr>
            <a:r>
              <a:rPr lang="en-US" sz="3200" dirty="0" smtClean="0"/>
              <a:t>	     sum </a:t>
            </a:r>
            <a:r>
              <a:rPr lang="pt-BR" sz="3200" i="1" dirty="0" smtClean="0">
                <a:solidFill>
                  <a:srgbClr val="000000"/>
                </a:solidFill>
                <a:latin typeface="Calibri"/>
              </a:rPr>
              <a:t>← sum + A[j]</a:t>
            </a:r>
          </a:p>
          <a:p>
            <a:pPr>
              <a:lnSpc>
                <a:spcPct val="100000"/>
              </a:lnSpc>
            </a:pPr>
            <a:r>
              <a:rPr lang="pt-BR" sz="3200" i="1" dirty="0" smtClean="0">
                <a:solidFill>
                  <a:srgbClr val="000000"/>
                </a:solidFill>
                <a:latin typeface="Calibri"/>
              </a:rPr>
              <a:t>	B[i] ← sum /(i+1)</a:t>
            </a:r>
          </a:p>
          <a:p>
            <a:pPr>
              <a:lnSpc>
                <a:spcPct val="100000"/>
              </a:lnSpc>
            </a:pPr>
            <a:r>
              <a:rPr lang="pt-BR" sz="3200" i="1" dirty="0" smtClean="0">
                <a:solidFill>
                  <a:srgbClr val="000000"/>
                </a:solidFill>
                <a:latin typeface="Calibri"/>
              </a:rPr>
              <a:t>      return B</a:t>
            </a:r>
            <a:endParaRPr lang="en-US" sz="3200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Relatives of the Big-Oh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3595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712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IN" sz="44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Big-Oh </a:t>
            </a:r>
            <a:r>
              <a:rPr lang="en-IN" sz="4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Notation</a:t>
            </a:r>
            <a:endParaRPr sz="44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 sz="3200" dirty="0">
                <a:solidFill>
                  <a:srgbClr val="000000"/>
                </a:solidFill>
                <a:latin typeface="Times New Roman"/>
              </a:rPr>
              <a:t>Let </a:t>
            </a:r>
            <a:r>
              <a:rPr lang="en-IN" sz="3200" i="1" dirty="0">
                <a:solidFill>
                  <a:srgbClr val="000000"/>
                </a:solidFill>
                <a:latin typeface="Times New Roman"/>
              </a:rPr>
              <a:t>f  </a:t>
            </a:r>
            <a:r>
              <a:rPr lang="en-IN" sz="3200" dirty="0">
                <a:solidFill>
                  <a:srgbClr val="000000"/>
                </a:solidFill>
                <a:latin typeface="Times New Roman"/>
              </a:rPr>
              <a:t>and </a:t>
            </a:r>
            <a:r>
              <a:rPr lang="en-IN" sz="3200" i="1" dirty="0">
                <a:solidFill>
                  <a:srgbClr val="000000"/>
                </a:solidFill>
                <a:latin typeface="Times New Roman"/>
              </a:rPr>
              <a:t>g </a:t>
            </a:r>
            <a:r>
              <a:rPr lang="en-IN" sz="3200" dirty="0">
                <a:solidFill>
                  <a:srgbClr val="000000"/>
                </a:solidFill>
                <a:latin typeface="Times New Roman"/>
              </a:rPr>
              <a:t> be functions from the set of integers </a:t>
            </a:r>
            <a:endParaRPr lang="en-IN" sz="320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IN" sz="3200" dirty="0" smtClean="0">
                <a:solidFill>
                  <a:srgbClr val="000000"/>
                </a:solidFill>
                <a:latin typeface="Times New Roman"/>
              </a:rPr>
              <a:t>to </a:t>
            </a:r>
            <a:r>
              <a:rPr lang="en-IN" sz="3200" dirty="0">
                <a:solidFill>
                  <a:srgbClr val="000000"/>
                </a:solidFill>
                <a:latin typeface="Times New Roman"/>
              </a:rPr>
              <a:t>the set of real numbers. We say that </a:t>
            </a:r>
            <a:r>
              <a:rPr lang="en-IN" sz="3200" i="1" dirty="0">
                <a:solidFill>
                  <a:srgbClr val="000000"/>
                </a:solidFill>
                <a:latin typeface="Times New Roman"/>
              </a:rPr>
              <a:t>f(n) </a:t>
            </a:r>
            <a:r>
              <a:rPr lang="en-IN" sz="3200" dirty="0">
                <a:solidFill>
                  <a:srgbClr val="000000"/>
                </a:solidFill>
                <a:latin typeface="Times New Roman"/>
              </a:rPr>
              <a:t>is in </a:t>
            </a:r>
            <a:endParaRPr lang="en-IN" sz="320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IN" sz="3200" i="1" dirty="0" smtClean="0">
                <a:solidFill>
                  <a:srgbClr val="000000"/>
                </a:solidFill>
                <a:latin typeface="Times New Roman"/>
              </a:rPr>
              <a:t>O(g(n</a:t>
            </a:r>
            <a:r>
              <a:rPr lang="en-IN" sz="3200" i="1" dirty="0">
                <a:solidFill>
                  <a:srgbClr val="000000"/>
                </a:solidFill>
                <a:latin typeface="Times New Roman"/>
              </a:rPr>
              <a:t>)) </a:t>
            </a:r>
            <a:r>
              <a:rPr lang="en-IN" sz="3200" dirty="0">
                <a:solidFill>
                  <a:srgbClr val="000000"/>
                </a:solidFill>
                <a:latin typeface="Times New Roman"/>
              </a:rPr>
              <a:t> if there are constants </a:t>
            </a:r>
            <a:r>
              <a:rPr lang="en-IN" sz="3200" b="1" dirty="0">
                <a:solidFill>
                  <a:srgbClr val="000000"/>
                </a:solidFill>
                <a:latin typeface="Times New Roman"/>
              </a:rPr>
              <a:t>C</a:t>
            </a:r>
            <a:r>
              <a:rPr lang="en-IN" sz="3200" b="1" i="1" dirty="0">
                <a:solidFill>
                  <a:srgbClr val="000000"/>
                </a:solidFill>
                <a:latin typeface="Times New Roman"/>
              </a:rPr>
              <a:t> &gt;</a:t>
            </a:r>
            <a:r>
              <a:rPr lang="en-IN" sz="3200" i="1" dirty="0">
                <a:solidFill>
                  <a:srgbClr val="000000"/>
                </a:solidFill>
                <a:latin typeface="Times New Roman"/>
              </a:rPr>
              <a:t> 0 </a:t>
            </a:r>
            <a:r>
              <a:rPr lang="en-IN" sz="3200" dirty="0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IN" sz="3200" i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3200" b="1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IN" sz="2800" b="1" baseline="-25000" dirty="0">
                <a:solidFill>
                  <a:srgbClr val="000000"/>
                </a:solidFill>
                <a:latin typeface="Times New Roman"/>
              </a:rPr>
              <a:t>0</a:t>
            </a:r>
            <a:r>
              <a:rPr lang="en-IN" sz="3200" i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3200" dirty="0">
                <a:solidFill>
                  <a:srgbClr val="000000"/>
                </a:solidFill>
                <a:latin typeface="Times New Roman"/>
              </a:rPr>
              <a:t>such </a:t>
            </a:r>
            <a:endParaRPr lang="en-IN" sz="320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IN" sz="3200" dirty="0">
                <a:solidFill>
                  <a:srgbClr val="000000"/>
                </a:solidFill>
                <a:latin typeface="Times New Roman"/>
              </a:rPr>
              <a:t>t</a:t>
            </a:r>
            <a:r>
              <a:rPr lang="en-IN" sz="3200" dirty="0" smtClean="0">
                <a:solidFill>
                  <a:srgbClr val="000000"/>
                </a:solidFill>
                <a:latin typeface="Times New Roman"/>
              </a:rPr>
              <a:t>hat</a:t>
            </a:r>
            <a:r>
              <a:rPr lang="en-IN" dirty="0" smtClean="0">
                <a:solidFill>
                  <a:prstClr val="black"/>
                </a:solidFill>
              </a:rPr>
              <a:t>  </a:t>
            </a:r>
            <a:r>
              <a:rPr lang="en-IN" sz="3200" b="1" i="1" dirty="0" smtClean="0">
                <a:solidFill>
                  <a:srgbClr val="000000"/>
                </a:solidFill>
                <a:latin typeface="Times New Roman"/>
              </a:rPr>
              <a:t>|f(n</a:t>
            </a:r>
            <a:r>
              <a:rPr lang="en-IN" sz="3200" b="1" i="1" dirty="0">
                <a:solidFill>
                  <a:srgbClr val="000000"/>
                </a:solidFill>
                <a:latin typeface="Times New Roman"/>
              </a:rPr>
              <a:t>)| </a:t>
            </a:r>
            <a:r>
              <a:rPr lang="en-IN" sz="3200" b="1" i="1" dirty="0" smtClean="0">
                <a:solidFill>
                  <a:srgbClr val="000000"/>
                </a:solidFill>
                <a:latin typeface="Times New Roman"/>
              </a:rPr>
              <a:t>≤ </a:t>
            </a:r>
            <a:r>
              <a:rPr lang="en-IN" sz="3200" b="1" dirty="0">
                <a:solidFill>
                  <a:srgbClr val="000000"/>
                </a:solidFill>
                <a:latin typeface="Times New Roman"/>
              </a:rPr>
              <a:t>C </a:t>
            </a:r>
            <a:r>
              <a:rPr lang="en-IN" sz="3200" b="1" i="1" dirty="0">
                <a:solidFill>
                  <a:srgbClr val="000000"/>
                </a:solidFill>
                <a:latin typeface="Times New Roman"/>
              </a:rPr>
              <a:t>|g(n)|, w</a:t>
            </a:r>
            <a:r>
              <a:rPr lang="en-IN" sz="3200" dirty="0">
                <a:solidFill>
                  <a:srgbClr val="000000"/>
                </a:solidFill>
                <a:latin typeface="Times New Roman"/>
              </a:rPr>
              <a:t>henever</a:t>
            </a:r>
            <a:r>
              <a:rPr lang="en-IN" sz="3200" i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3200" b="1" i="1" dirty="0">
                <a:solidFill>
                  <a:srgbClr val="000000"/>
                </a:solidFill>
                <a:latin typeface="Times New Roman"/>
              </a:rPr>
              <a:t>n </a:t>
            </a:r>
            <a:r>
              <a:rPr lang="en-IN" sz="3200" b="1" i="1" dirty="0" smtClean="0">
                <a:solidFill>
                  <a:srgbClr val="000000"/>
                </a:solidFill>
                <a:latin typeface="Times New Roman"/>
              </a:rPr>
              <a:t>≥</a:t>
            </a:r>
            <a:r>
              <a:rPr lang="en-IN" sz="3200" b="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3200" b="1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IN" sz="2800" b="1" baseline="-25000" dirty="0">
                <a:solidFill>
                  <a:srgbClr val="000000"/>
                </a:solidFill>
                <a:latin typeface="Times New Roman"/>
              </a:rPr>
              <a:t>0</a:t>
            </a:r>
            <a:r>
              <a:rPr lang="en-IN" sz="3200" b="1" i="1" dirty="0">
                <a:solidFill>
                  <a:srgbClr val="000000"/>
                </a:solidFill>
                <a:latin typeface="Times New Roman"/>
              </a:rPr>
              <a:t>. </a:t>
            </a:r>
            <a:endParaRPr dirty="0">
              <a:solidFill>
                <a:prstClr val="black"/>
              </a:solidFill>
            </a:endParaRPr>
          </a:p>
          <a:p>
            <a:endParaRPr lang="en-IN" sz="320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IN" sz="3200" dirty="0" smtClean="0">
                <a:solidFill>
                  <a:srgbClr val="000000"/>
                </a:solidFill>
                <a:latin typeface="Times New Roman"/>
              </a:rPr>
              <a:t>This </a:t>
            </a:r>
            <a:r>
              <a:rPr lang="en-IN" sz="3200" dirty="0">
                <a:solidFill>
                  <a:srgbClr val="000000"/>
                </a:solidFill>
                <a:latin typeface="Times New Roman"/>
              </a:rPr>
              <a:t>is read as</a:t>
            </a:r>
            <a:r>
              <a:rPr lang="en-IN" sz="3200" i="1" dirty="0">
                <a:solidFill>
                  <a:srgbClr val="000000"/>
                </a:solidFill>
                <a:latin typeface="Times New Roman"/>
              </a:rPr>
              <a:t> f(n)</a:t>
            </a:r>
            <a:r>
              <a:rPr lang="en-IN" sz="3200" dirty="0">
                <a:solidFill>
                  <a:srgbClr val="000000"/>
                </a:solidFill>
                <a:latin typeface="Times New Roman"/>
              </a:rPr>
              <a:t> is</a:t>
            </a:r>
            <a:r>
              <a:rPr lang="en-IN" sz="3200" i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3200" b="1" i="1" dirty="0">
                <a:solidFill>
                  <a:srgbClr val="FF0000"/>
                </a:solidFill>
                <a:latin typeface="Times New Roman"/>
              </a:rPr>
              <a:t>big-oh</a:t>
            </a:r>
            <a:r>
              <a:rPr lang="en-IN" sz="3200" dirty="0">
                <a:solidFill>
                  <a:srgbClr val="000000"/>
                </a:solidFill>
                <a:latin typeface="Times New Roman"/>
              </a:rPr>
              <a:t> of</a:t>
            </a:r>
            <a:r>
              <a:rPr lang="en-IN" sz="3200" i="1" dirty="0">
                <a:solidFill>
                  <a:srgbClr val="000000"/>
                </a:solidFill>
                <a:latin typeface="Times New Roman"/>
              </a:rPr>
              <a:t> g(n)</a:t>
            </a:r>
            <a:endParaRPr dirty="0">
              <a:solidFill>
                <a:prstClr val="black"/>
              </a:solidFill>
            </a:endParaRPr>
          </a:p>
          <a:p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8372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Example 1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2</a:t>
            </a:r>
            <a:r>
              <a:rPr lang="en-US" sz="3200" baseline="30000" dirty="0" smtClean="0"/>
              <a:t>n+1 </a:t>
            </a:r>
            <a:r>
              <a:rPr lang="en-US" sz="3200" dirty="0" smtClean="0"/>
              <a:t> is O(2</a:t>
            </a:r>
            <a:r>
              <a:rPr lang="en-US" sz="3200" baseline="30000" dirty="0" smtClean="0"/>
              <a:t>n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366959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Example 2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32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is O(1)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960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Example 3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log n is O(</a:t>
            </a:r>
            <a:r>
              <a:rPr lang="en-US" sz="3200" dirty="0" smtClean="0">
                <a:latin typeface="Times New Roman"/>
                <a:cs typeface="Times New Roman"/>
              </a:rPr>
              <a:t>√n)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205495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Proof of rule 1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1671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8762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Polynomials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930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191</Words>
  <Application>Microsoft Office PowerPoint</Application>
  <PresentationFormat>On-screen Show (4:3)</PresentationFormat>
  <Paragraphs>38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Example 1</vt:lpstr>
      <vt:lpstr>Example 2</vt:lpstr>
      <vt:lpstr>Example 3</vt:lpstr>
      <vt:lpstr>Proof of rule 1</vt:lpstr>
      <vt:lpstr>Slide 7</vt:lpstr>
      <vt:lpstr>Slide 8</vt:lpstr>
      <vt:lpstr>Polynomials</vt:lpstr>
      <vt:lpstr>Example 4</vt:lpstr>
      <vt:lpstr>Applications of Big-Oh Notation</vt:lpstr>
      <vt:lpstr>Slide 12</vt:lpstr>
      <vt:lpstr>Slide 13</vt:lpstr>
      <vt:lpstr>Slide 14</vt:lpstr>
      <vt:lpstr>Slide 15</vt:lpstr>
      <vt:lpstr>Relatives of the Big-Oh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Guest</dc:creator>
  <cp:lastModifiedBy>Windows User</cp:lastModifiedBy>
  <cp:revision>36</cp:revision>
  <dcterms:modified xsi:type="dcterms:W3CDTF">2020-08-22T08:22:00Z</dcterms:modified>
</cp:coreProperties>
</file>