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41"/>
  </p:notesMasterIdLst>
  <p:sldIdLst>
    <p:sldId id="275" r:id="rId3"/>
    <p:sldId id="264" r:id="rId4"/>
    <p:sldId id="265" r:id="rId5"/>
    <p:sldId id="266" r:id="rId6"/>
    <p:sldId id="267" r:id="rId7"/>
    <p:sldId id="268" r:id="rId8"/>
    <p:sldId id="269" r:id="rId9"/>
    <p:sldId id="270" r:id="rId10"/>
    <p:sldId id="271" r:id="rId11"/>
    <p:sldId id="272" r:id="rId12"/>
    <p:sldId id="273" r:id="rId13"/>
    <p:sldId id="274" r:id="rId14"/>
    <p:sldId id="276" r:id="rId15"/>
    <p:sldId id="277" r:id="rId16"/>
    <p:sldId id="278" r:id="rId17"/>
    <p:sldId id="279" r:id="rId18"/>
    <p:sldId id="280" r:id="rId19"/>
    <p:sldId id="282" r:id="rId20"/>
    <p:sldId id="281" r:id="rId21"/>
    <p:sldId id="283" r:id="rId22"/>
    <p:sldId id="284" r:id="rId23"/>
    <p:sldId id="285" r:id="rId24"/>
    <p:sldId id="286" r:id="rId25"/>
    <p:sldId id="288" r:id="rId26"/>
    <p:sldId id="289" r:id="rId27"/>
    <p:sldId id="290" r:id="rId28"/>
    <p:sldId id="291" r:id="rId29"/>
    <p:sldId id="292" r:id="rId30"/>
    <p:sldId id="293" r:id="rId31"/>
    <p:sldId id="287" r:id="rId32"/>
    <p:sldId id="294" r:id="rId33"/>
    <p:sldId id="295" r:id="rId34"/>
    <p:sldId id="296" r:id="rId35"/>
    <p:sldId id="297" r:id="rId36"/>
    <p:sldId id="298" r:id="rId37"/>
    <p:sldId id="299" r:id="rId38"/>
    <p:sldId id="300" r:id="rId39"/>
    <p:sldId id="30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7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3E5939-4189-498C-B9A6-B5CD6D5BD2B8}" type="datetimeFigureOut">
              <a:rPr lang="en-US" smtClean="0"/>
              <a:pPr/>
              <a:t>10/23/2016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67A056-0916-4274-801A-6A19EB36DF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E0B617F-9949-47EA-BE93-C147396B4A29}" type="slidenum">
              <a:rPr lang="en-US" smtClean="0"/>
              <a:pPr>
                <a:defRPr/>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8" name="Rectangle 7"/>
          <p:cNvSpPr/>
          <p:nvPr/>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5" name="Picture 14" descr="Picture 7.png"/>
          <p:cNvPicPr>
            <a:picLocks noChangeAspect="1"/>
          </p:cNvPicPr>
          <p:nvPr/>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Rectangle 15"/>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 name="TextBox 11"/>
          <p:cNvSpPr txBox="1"/>
          <p:nvPr/>
        </p:nvSpPr>
        <p:spPr>
          <a:xfrm>
            <a:off x="6858000" y="7620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8" name="Rectangle 7"/>
          <p:cNvSpPr/>
          <p:nvPr/>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5" name="Picture 14" descr="Picture 7.png"/>
          <p:cNvPicPr>
            <a:picLocks noChangeAspect="1"/>
          </p:cNvPicPr>
          <p:nvPr/>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Rectangle 15"/>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 name="TextBox 11"/>
          <p:cNvSpPr txBox="1"/>
          <p:nvPr/>
        </p:nvSpPr>
        <p:spPr>
          <a:xfrm>
            <a:off x="6858000" y="7620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71596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rgbClr val="0000FF"/>
                </a:solidFill>
              </a:defRPr>
            </a:lvl1pPr>
          </a:lstStyle>
          <a:p>
            <a:r>
              <a:rPr lang="en-US" smtClean="0"/>
              <a:t>October 23, 2016</a:t>
            </a:r>
            <a:endParaRPr lang="en-US"/>
          </a:p>
        </p:txBody>
      </p:sp>
      <p:sp>
        <p:nvSpPr>
          <p:cNvPr id="5" name="Footer Placeholder 4"/>
          <p:cNvSpPr>
            <a:spLocks noGrp="1"/>
          </p:cNvSpPr>
          <p:nvPr>
            <p:ph type="ftr" sz="quarter" idx="11"/>
          </p:nvPr>
        </p:nvSpPr>
        <p:spPr/>
        <p:txBody>
          <a:bodyPr/>
          <a:lstStyle>
            <a:lvl1pPr>
              <a:defRPr>
                <a:solidFill>
                  <a:srgbClr val="0000FF"/>
                </a:solidFill>
              </a:defRPr>
            </a:lvl1p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lvl1pPr>
              <a:defRPr>
                <a:solidFill>
                  <a:srgbClr val="0000FF"/>
                </a:solidFill>
              </a:defRPr>
            </a:lvl1pPr>
          </a:lstStyle>
          <a:p>
            <a:fld id="{56700603-41B2-4E8D-AB69-05A4F4868740}" type="slidenum">
              <a:rPr lang="en-US" smtClean="0"/>
              <a:pPr/>
              <a:t>‹#›</a:t>
            </a:fld>
            <a:endParaRPr lang="en-US"/>
          </a:p>
        </p:txBody>
      </p:sp>
      <p:pic>
        <p:nvPicPr>
          <p:cNvPr id="7" name="Picture 6" descr="Picture 7.png"/>
          <p:cNvPicPr>
            <a:picLocks noChangeAspect="1"/>
          </p:cNvPicPr>
          <p:nvPr/>
        </p:nvPicPr>
        <p:blipFill>
          <a:blip r:embed="rId2" cstate="print"/>
          <a:srcRect l="1923" b="5336"/>
          <a:stretch>
            <a:fillRect/>
          </a:stretch>
        </p:blipFill>
        <p:spPr>
          <a:xfrm>
            <a:off x="7764052" y="0"/>
            <a:ext cx="1212144" cy="426392"/>
          </a:xfrm>
          <a:prstGeom prst="rect">
            <a:avLst/>
          </a:prstGeom>
        </p:spPr>
      </p:pic>
      <p:sp>
        <p:nvSpPr>
          <p:cNvPr id="8" name="Rectangle 7"/>
          <p:cNvSpPr/>
          <p:nvPr/>
        </p:nvSpPr>
        <p:spPr>
          <a:xfrm>
            <a:off x="2546556" y="1142985"/>
            <a:ext cx="2328591" cy="4866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4823954" y="1142984"/>
            <a:ext cx="2236126"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32" y="1142985"/>
            <a:ext cx="2580680" cy="48664"/>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4630508" y="6380732"/>
            <a:ext cx="2328591" cy="4866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907906" y="6380731"/>
            <a:ext cx="2236126"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2083920" y="6380732"/>
            <a:ext cx="2580680" cy="48664"/>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solidFill>
                  <a:srgbClr val="0000FF"/>
                </a:solidFill>
              </a:defRPr>
            </a:lvl1pPr>
          </a:lstStyle>
          <a:p>
            <a:r>
              <a:rPr lang="en-US" smtClean="0"/>
              <a:t>October 23, 2016</a:t>
            </a:r>
            <a:endParaRPr lang="en-US"/>
          </a:p>
        </p:txBody>
      </p:sp>
      <p:sp>
        <p:nvSpPr>
          <p:cNvPr id="6" name="Footer Placeholder 5"/>
          <p:cNvSpPr>
            <a:spLocks noGrp="1"/>
          </p:cNvSpPr>
          <p:nvPr>
            <p:ph type="ftr" sz="quarter" idx="11"/>
          </p:nvPr>
        </p:nvSpPr>
        <p:spPr/>
        <p:txBody>
          <a:bodyPr/>
          <a:lstStyle>
            <a:lvl1pPr>
              <a:defRPr>
                <a:solidFill>
                  <a:srgbClr val="0000FF"/>
                </a:solidFill>
              </a:defRPr>
            </a:lvl1pPr>
          </a:lstStyle>
          <a:p>
            <a:r>
              <a:rPr lang="en-US" smtClean="0"/>
              <a:t>IS ZC464 (Machine Learning)</a:t>
            </a:r>
            <a:endParaRPr lang="en-US"/>
          </a:p>
        </p:txBody>
      </p:sp>
      <p:sp>
        <p:nvSpPr>
          <p:cNvPr id="7" name="Slide Number Placeholder 6"/>
          <p:cNvSpPr>
            <a:spLocks noGrp="1"/>
          </p:cNvSpPr>
          <p:nvPr>
            <p:ph type="sldNum" sz="quarter" idx="12"/>
          </p:nvPr>
        </p:nvSpPr>
        <p:spPr/>
        <p:txBody>
          <a:bodyPr/>
          <a:lstStyle>
            <a:lvl1pPr>
              <a:defRPr>
                <a:solidFill>
                  <a:srgbClr val="0000FF"/>
                </a:solidFill>
              </a:defRPr>
            </a:lvl1pPr>
          </a:lstStyle>
          <a:p>
            <a:fld id="{56700603-41B2-4E8D-AB69-05A4F4868740}" type="slidenum">
              <a:rPr lang="en-US" smtClean="0"/>
              <a:pPr/>
              <a:t>‹#›</a:t>
            </a:fld>
            <a:endParaRPr lang="en-US"/>
          </a:p>
        </p:txBody>
      </p:sp>
      <p:grpSp>
        <p:nvGrpSpPr>
          <p:cNvPr id="8" name="Group 10"/>
          <p:cNvGrpSpPr/>
          <p:nvPr/>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grpSp>
        <p:nvGrpSpPr>
          <p:cNvPr id="9" name="Group 15"/>
          <p:cNvGrpSpPr/>
          <p:nvPr/>
        </p:nvGrpSpPr>
        <p:grpSpPr>
          <a:xfrm>
            <a:off x="2133600" y="61722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October 23, 2016</a:t>
            </a:r>
            <a:endParaRPr lang="en-US"/>
          </a:p>
        </p:txBody>
      </p:sp>
      <p:sp>
        <p:nvSpPr>
          <p:cNvPr id="8" name="Footer Placeholder 7"/>
          <p:cNvSpPr>
            <a:spLocks noGrp="1"/>
          </p:cNvSpPr>
          <p:nvPr>
            <p:ph type="ftr" sz="quarter" idx="11"/>
          </p:nvPr>
        </p:nvSpPr>
        <p:spPr/>
        <p:txBody>
          <a:bodyPr/>
          <a:lstStyle/>
          <a:p>
            <a:r>
              <a:rPr lang="en-US" smtClean="0"/>
              <a:t>IS ZC464 (Machine Learning)</a:t>
            </a:r>
            <a:endParaRPr lang="en-US"/>
          </a:p>
        </p:txBody>
      </p:sp>
      <p:sp>
        <p:nvSpPr>
          <p:cNvPr id="9" name="Slide Number Placeholder 8"/>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October 23, 2016</a:t>
            </a:r>
            <a:endParaRPr lang="en-US"/>
          </a:p>
        </p:txBody>
      </p:sp>
      <p:sp>
        <p:nvSpPr>
          <p:cNvPr id="4" name="Footer Placeholder 3"/>
          <p:cNvSpPr>
            <a:spLocks noGrp="1"/>
          </p:cNvSpPr>
          <p:nvPr>
            <p:ph type="ftr" sz="quarter" idx="11"/>
          </p:nvPr>
        </p:nvSpPr>
        <p:spPr/>
        <p:txBody>
          <a:bodyPr/>
          <a:lstStyle/>
          <a:p>
            <a:r>
              <a:rPr lang="en-US" smtClean="0"/>
              <a:t>IS ZC464 (Machine Learning)</a:t>
            </a:r>
            <a:endParaRPr lang="en-US"/>
          </a:p>
        </p:txBody>
      </p:sp>
      <p:sp>
        <p:nvSpPr>
          <p:cNvPr id="5" name="Slide Number Placeholder 4"/>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October 23, 2016</a:t>
            </a:r>
            <a:endParaRPr lang="en-US"/>
          </a:p>
        </p:txBody>
      </p:sp>
      <p:sp>
        <p:nvSpPr>
          <p:cNvPr id="3" name="Footer Placeholder 2"/>
          <p:cNvSpPr>
            <a:spLocks noGrp="1"/>
          </p:cNvSpPr>
          <p:nvPr>
            <p:ph type="ftr" sz="quarter" idx="11"/>
          </p:nvPr>
        </p:nvSpPr>
        <p:spPr/>
        <p:txBody>
          <a:bodyPr/>
          <a:lstStyle/>
          <a:p>
            <a:r>
              <a:rPr lang="en-US" smtClean="0"/>
              <a:t>IS ZC464 (Machine Learning)</a:t>
            </a:r>
            <a:endParaRPr lang="en-US"/>
          </a:p>
        </p:txBody>
      </p:sp>
      <p:sp>
        <p:nvSpPr>
          <p:cNvPr id="4" name="Slide Number Placeholder 3"/>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October 23, 2016</a:t>
            </a:r>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
        <p:nvSpPr>
          <p:cNvPr id="7" name="Slide Number Placeholder 6"/>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October 23, 2016</a:t>
            </a:r>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
        <p:nvSpPr>
          <p:cNvPr id="7" name="Slide Number Placeholder 6"/>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October 23, 2016</a:t>
            </a:r>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
        <p:nvSpPr>
          <p:cNvPr id="7" name="Slide Number Placeholder 6"/>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October 23, 2016</a:t>
            </a:r>
            <a:endParaRPr lang="en-US"/>
          </a:p>
        </p:txBody>
      </p:sp>
      <p:sp>
        <p:nvSpPr>
          <p:cNvPr id="8" name="Footer Placeholder 7"/>
          <p:cNvSpPr>
            <a:spLocks noGrp="1"/>
          </p:cNvSpPr>
          <p:nvPr>
            <p:ph type="ftr" sz="quarter" idx="11"/>
          </p:nvPr>
        </p:nvSpPr>
        <p:spPr/>
        <p:txBody>
          <a:bodyPr/>
          <a:lstStyle/>
          <a:p>
            <a:r>
              <a:rPr lang="en-US" smtClean="0"/>
              <a:t>IS ZC464 (Machine Learning)</a:t>
            </a:r>
            <a:endParaRPr lang="en-US"/>
          </a:p>
        </p:txBody>
      </p:sp>
      <p:sp>
        <p:nvSpPr>
          <p:cNvPr id="9" name="Slide Number Placeholder 8"/>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October 23, 2016</a:t>
            </a:r>
            <a:endParaRPr lang="en-US"/>
          </a:p>
        </p:txBody>
      </p:sp>
      <p:sp>
        <p:nvSpPr>
          <p:cNvPr id="4" name="Footer Placeholder 3"/>
          <p:cNvSpPr>
            <a:spLocks noGrp="1"/>
          </p:cNvSpPr>
          <p:nvPr>
            <p:ph type="ftr" sz="quarter" idx="11"/>
          </p:nvPr>
        </p:nvSpPr>
        <p:spPr/>
        <p:txBody>
          <a:bodyPr/>
          <a:lstStyle/>
          <a:p>
            <a:r>
              <a:rPr lang="en-US" smtClean="0"/>
              <a:t>IS ZC464 (Machine Learning)</a:t>
            </a:r>
            <a:endParaRPr lang="en-US"/>
          </a:p>
        </p:txBody>
      </p:sp>
      <p:sp>
        <p:nvSpPr>
          <p:cNvPr id="5" name="Slide Number Placeholder 4"/>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October 23, 2016</a:t>
            </a:r>
            <a:endParaRPr lang="en-US"/>
          </a:p>
        </p:txBody>
      </p:sp>
      <p:sp>
        <p:nvSpPr>
          <p:cNvPr id="3" name="Footer Placeholder 2"/>
          <p:cNvSpPr>
            <a:spLocks noGrp="1"/>
          </p:cNvSpPr>
          <p:nvPr>
            <p:ph type="ftr" sz="quarter" idx="11"/>
          </p:nvPr>
        </p:nvSpPr>
        <p:spPr/>
        <p:txBody>
          <a:bodyPr/>
          <a:lstStyle/>
          <a:p>
            <a:r>
              <a:rPr lang="en-US" smtClean="0"/>
              <a:t>IS ZC464 (Machine Learning)</a:t>
            </a:r>
            <a:endParaRPr lang="en-US"/>
          </a:p>
        </p:txBody>
      </p:sp>
      <p:sp>
        <p:nvSpPr>
          <p:cNvPr id="4" name="Slide Number Placeholder 3"/>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October 23, 2016</a:t>
            </a:r>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
        <p:nvSpPr>
          <p:cNvPr id="7" name="Slide Number Placeholder 6"/>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October 23, 2016</a:t>
            </a:r>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
        <p:nvSpPr>
          <p:cNvPr id="7" name="Slide Number Placeholder 6"/>
          <p:cNvSpPr>
            <a:spLocks noGrp="1"/>
          </p:cNvSpPr>
          <p:nvPr>
            <p:ph type="sldNum" sz="quarter" idx="12"/>
          </p:nvPr>
        </p:nvSpPr>
        <p:spPr/>
        <p:txBody>
          <a:bodyPr/>
          <a:lstStyle/>
          <a:p>
            <a:fld id="{56700603-41B2-4E8D-AB69-05A4F48687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October 23, 2016</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IS ZC464 (Machine Learning)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00603-41B2-4E8D-AB69-05A4F48687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October 23, 2016</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IS ZC464 (Machine Learning)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00603-41B2-4E8D-AB69-05A4F48687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343400"/>
            <a:ext cx="8839200" cy="2209800"/>
          </a:xfrm>
        </p:spPr>
        <p:txBody>
          <a:bodyPr/>
          <a:lstStyle/>
          <a:p>
            <a:r>
              <a:rPr lang="en-US" sz="2800" dirty="0" smtClean="0"/>
              <a:t>Machine Learning (IS ZC464) </a:t>
            </a:r>
            <a:r>
              <a:rPr lang="en-US" sz="2800" dirty="0" smtClean="0">
                <a:solidFill>
                  <a:srgbClr val="0000FF"/>
                </a:solidFill>
              </a:rPr>
              <a:t>Session </a:t>
            </a:r>
            <a:r>
              <a:rPr lang="en-US" sz="2800" dirty="0" smtClean="0">
                <a:solidFill>
                  <a:srgbClr val="0000FF"/>
                </a:solidFill>
              </a:rPr>
              <a:t>13:</a:t>
            </a:r>
            <a:endParaRPr lang="en-US" sz="2800" dirty="0" smtClean="0">
              <a:solidFill>
                <a:srgbClr val="0000FF"/>
              </a:solidFill>
            </a:endParaRPr>
          </a:p>
          <a:p>
            <a:r>
              <a:rPr lang="en-US" sz="2800" dirty="0" smtClean="0">
                <a:solidFill>
                  <a:srgbClr val="0000FF"/>
                </a:solidFill>
              </a:rPr>
              <a:t>Genetic Algorithms </a:t>
            </a:r>
            <a:endParaRPr lang="en-US" sz="2800" dirty="0">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 Selection</a:t>
            </a:r>
            <a:endParaRPr lang="en-US" dirty="0"/>
          </a:p>
        </p:txBody>
      </p:sp>
      <p:sp>
        <p:nvSpPr>
          <p:cNvPr id="3" name="Content Placeholder 2"/>
          <p:cNvSpPr>
            <a:spLocks noGrp="1"/>
          </p:cNvSpPr>
          <p:nvPr>
            <p:ph idx="1"/>
          </p:nvPr>
        </p:nvSpPr>
        <p:spPr/>
        <p:txBody>
          <a:bodyPr/>
          <a:lstStyle/>
          <a:p>
            <a:r>
              <a:rPr lang="en-US" dirty="0" smtClean="0"/>
              <a:t>Given a set of features, select few most informative and discriminative features</a:t>
            </a:r>
          </a:p>
          <a:p>
            <a:r>
              <a:rPr lang="en-US" b="1" dirty="0" smtClean="0"/>
              <a:t>Class assignment:</a:t>
            </a:r>
          </a:p>
          <a:p>
            <a:pPr lvl="1"/>
            <a:r>
              <a:rPr lang="en-US" dirty="0" smtClean="0">
                <a:solidFill>
                  <a:srgbClr val="C00000"/>
                </a:solidFill>
              </a:rPr>
              <a:t>Represent as a search problem</a:t>
            </a:r>
          </a:p>
          <a:p>
            <a:pPr lvl="1"/>
            <a:r>
              <a:rPr lang="en-US" dirty="0" smtClean="0">
                <a:solidFill>
                  <a:srgbClr val="C00000"/>
                </a:solidFill>
              </a:rPr>
              <a:t>Represent as a chromosome</a:t>
            </a:r>
          </a:p>
          <a:p>
            <a:pPr lvl="1"/>
            <a:r>
              <a:rPr lang="en-US" dirty="0" smtClean="0">
                <a:solidFill>
                  <a:srgbClr val="C00000"/>
                </a:solidFill>
              </a:rPr>
              <a:t>Define fitness function</a:t>
            </a:r>
            <a:endParaRPr lang="en-US" dirty="0">
              <a:solidFill>
                <a:srgbClr val="C00000"/>
              </a:solidFill>
            </a:endParaRPr>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Slide Number Placeholder 4"/>
          <p:cNvSpPr>
            <a:spLocks noGrp="1"/>
          </p:cNvSpPr>
          <p:nvPr>
            <p:ph type="sldNum" sz="quarter" idx="12"/>
          </p:nvPr>
        </p:nvSpPr>
        <p:spPr/>
        <p:txBody>
          <a:bodyPr/>
          <a:lstStyle/>
          <a:p>
            <a:fld id="{56700603-41B2-4E8D-AB69-05A4F4868740}"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 name="Rectangle 1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 name="Group 1"/>
          <p:cNvGrpSpPr>
            <a:grpSpLocks noChangeAspect="1"/>
          </p:cNvGrpSpPr>
          <p:nvPr/>
        </p:nvGrpSpPr>
        <p:grpSpPr bwMode="auto">
          <a:xfrm>
            <a:off x="0" y="0"/>
            <a:ext cx="8534400" cy="7083425"/>
            <a:chOff x="864" y="4515"/>
            <a:chExt cx="9648" cy="11155"/>
          </a:xfrm>
        </p:grpSpPr>
        <p:sp>
          <p:nvSpPr>
            <p:cNvPr id="2159" name="AutoShape 111"/>
            <p:cNvSpPr>
              <a:spLocks noChangeAspect="1" noChangeArrowheads="1" noTextEdit="1"/>
            </p:cNvSpPr>
            <p:nvPr/>
          </p:nvSpPr>
          <p:spPr bwMode="auto">
            <a:xfrm>
              <a:off x="864" y="4515"/>
              <a:ext cx="9648" cy="11155"/>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3" name="Group 94"/>
            <p:cNvGrpSpPr>
              <a:grpSpLocks/>
            </p:cNvGrpSpPr>
            <p:nvPr/>
          </p:nvGrpSpPr>
          <p:grpSpPr bwMode="auto">
            <a:xfrm>
              <a:off x="2441" y="5632"/>
              <a:ext cx="2448" cy="2448"/>
              <a:chOff x="2592" y="2520"/>
              <a:chExt cx="2304" cy="2016"/>
            </a:xfrm>
          </p:grpSpPr>
          <p:sp>
            <p:nvSpPr>
              <p:cNvPr id="2158" name="Text Box 110"/>
              <p:cNvSpPr txBox="1">
                <a:spLocks noChangeArrowheads="1"/>
              </p:cNvSpPr>
              <p:nvPr/>
            </p:nvSpPr>
            <p:spPr bwMode="auto">
              <a:xfrm>
                <a:off x="2592" y="2520"/>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Calibri" pitchFamily="34" charset="0"/>
                    <a:cs typeface="Mangal" pitchFamily="18" charset="0"/>
                  </a:rPr>
                  <a:t>23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7" name="Text Box 109"/>
              <p:cNvSpPr txBox="1">
                <a:spLocks noChangeArrowheads="1"/>
              </p:cNvSpPr>
              <p:nvPr/>
            </p:nvSpPr>
            <p:spPr bwMode="auto">
              <a:xfrm>
                <a:off x="3168" y="2520"/>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Calibri" pitchFamily="34" charset="0"/>
                    <a:cs typeface="Mangal" pitchFamily="18" charset="0"/>
                  </a:rPr>
                  <a:t>29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6" name="Text Box 108"/>
              <p:cNvSpPr txBox="1">
                <a:spLocks noChangeArrowheads="1"/>
              </p:cNvSpPr>
              <p:nvPr/>
            </p:nvSpPr>
            <p:spPr bwMode="auto">
              <a:xfrm>
                <a:off x="3744" y="2520"/>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Calibri" pitchFamily="34" charset="0"/>
                    <a:cs typeface="Mangal" pitchFamily="18" charset="0"/>
                  </a:rPr>
                  <a:t>10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5" name="Text Box 107"/>
              <p:cNvSpPr txBox="1">
                <a:spLocks noChangeArrowheads="1"/>
              </p:cNvSpPr>
              <p:nvPr/>
            </p:nvSpPr>
            <p:spPr bwMode="auto">
              <a:xfrm>
                <a:off x="4320" y="2520"/>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Calibri" pitchFamily="34" charset="0"/>
                    <a:cs typeface="Mangal" pitchFamily="18"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4" name="Text Box 106"/>
              <p:cNvSpPr txBox="1">
                <a:spLocks noChangeArrowheads="1"/>
              </p:cNvSpPr>
              <p:nvPr/>
            </p:nvSpPr>
            <p:spPr bwMode="auto">
              <a:xfrm>
                <a:off x="2592" y="302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Calibri" pitchFamily="34" charset="0"/>
                    <a:cs typeface="Mangal" pitchFamily="18"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3" name="Text Box 105"/>
              <p:cNvSpPr txBox="1">
                <a:spLocks noChangeArrowheads="1"/>
              </p:cNvSpPr>
              <p:nvPr/>
            </p:nvSpPr>
            <p:spPr bwMode="auto">
              <a:xfrm>
                <a:off x="3168" y="302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Calibri" pitchFamily="34" charset="0"/>
                    <a:cs typeface="Mangal" pitchFamily="18" charset="0"/>
                  </a:rPr>
                  <a:t>30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2" name="Text Box 104"/>
              <p:cNvSpPr txBox="1">
                <a:spLocks noChangeArrowheads="1"/>
              </p:cNvSpPr>
              <p:nvPr/>
            </p:nvSpPr>
            <p:spPr bwMode="auto">
              <a:xfrm>
                <a:off x="3744" y="302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Calibri" pitchFamily="34" charset="0"/>
                    <a:cs typeface="Mangal" pitchFamily="18" charset="0"/>
                  </a:rPr>
                  <a:t>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1" name="Text Box 103"/>
              <p:cNvSpPr txBox="1">
                <a:spLocks noChangeArrowheads="1"/>
              </p:cNvSpPr>
              <p:nvPr/>
            </p:nvSpPr>
            <p:spPr bwMode="auto">
              <a:xfrm>
                <a:off x="4320" y="302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Calibri" pitchFamily="34" charset="0"/>
                    <a:cs typeface="Mangal" pitchFamily="18" charset="0"/>
                  </a:rPr>
                  <a:t>25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0" name="Text Box 102"/>
              <p:cNvSpPr txBox="1">
                <a:spLocks noChangeArrowheads="1"/>
              </p:cNvSpPr>
              <p:nvPr/>
            </p:nvSpPr>
            <p:spPr bwMode="auto">
              <a:xfrm>
                <a:off x="2592" y="3528"/>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Calibri" pitchFamily="34" charset="0"/>
                    <a:cs typeface="Mangal" pitchFamily="18" charset="0"/>
                  </a:rPr>
                  <a:t>52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49" name="Text Box 101"/>
              <p:cNvSpPr txBox="1">
                <a:spLocks noChangeArrowheads="1"/>
              </p:cNvSpPr>
              <p:nvPr/>
            </p:nvSpPr>
            <p:spPr bwMode="auto">
              <a:xfrm>
                <a:off x="3168" y="3528"/>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Calibri" pitchFamily="34" charset="0"/>
                    <a:cs typeface="Mangal" pitchFamily="18" charset="0"/>
                  </a:rPr>
                  <a:t>16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48" name="Text Box 100"/>
              <p:cNvSpPr txBox="1">
                <a:spLocks noChangeArrowheads="1"/>
              </p:cNvSpPr>
              <p:nvPr/>
            </p:nvSpPr>
            <p:spPr bwMode="auto">
              <a:xfrm>
                <a:off x="3744" y="3528"/>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Calibri" pitchFamily="34" charset="0"/>
                    <a:cs typeface="Mangal" pitchFamily="18" charset="0"/>
                  </a:rPr>
                  <a:t>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47" name="Text Box 99"/>
              <p:cNvSpPr txBox="1">
                <a:spLocks noChangeArrowheads="1"/>
              </p:cNvSpPr>
              <p:nvPr/>
            </p:nvSpPr>
            <p:spPr bwMode="auto">
              <a:xfrm>
                <a:off x="4320" y="3528"/>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Calibri" pitchFamily="34" charset="0"/>
                    <a:cs typeface="Mangal" pitchFamily="18"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46" name="Text Box 98"/>
              <p:cNvSpPr txBox="1">
                <a:spLocks noChangeArrowheads="1"/>
              </p:cNvSpPr>
              <p:nvPr/>
            </p:nvSpPr>
            <p:spPr bwMode="auto">
              <a:xfrm>
                <a:off x="2592" y="4032"/>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Calibri" pitchFamily="34" charset="0"/>
                    <a:cs typeface="Mangal" pitchFamily="18" charset="0"/>
                  </a:rPr>
                  <a:t>15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45" name="Text Box 97"/>
              <p:cNvSpPr txBox="1">
                <a:spLocks noChangeArrowheads="1"/>
              </p:cNvSpPr>
              <p:nvPr/>
            </p:nvSpPr>
            <p:spPr bwMode="auto">
              <a:xfrm>
                <a:off x="3168" y="4032"/>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Calibri" pitchFamily="34" charset="0"/>
                    <a:cs typeface="Mangal" pitchFamily="18" charset="0"/>
                  </a:rPr>
                  <a:t>11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44" name="Text Box 96"/>
              <p:cNvSpPr txBox="1">
                <a:spLocks noChangeArrowheads="1"/>
              </p:cNvSpPr>
              <p:nvPr/>
            </p:nvSpPr>
            <p:spPr bwMode="auto">
              <a:xfrm>
                <a:off x="3744" y="4032"/>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Calibri" pitchFamily="34" charset="0"/>
                    <a:cs typeface="Mangal" pitchFamily="18" charset="0"/>
                  </a:rPr>
                  <a:t>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43" name="Text Box 95"/>
              <p:cNvSpPr txBox="1">
                <a:spLocks noChangeArrowheads="1"/>
              </p:cNvSpPr>
              <p:nvPr/>
            </p:nvSpPr>
            <p:spPr bwMode="auto">
              <a:xfrm>
                <a:off x="4320" y="4032"/>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Calibri" pitchFamily="34" charset="0"/>
                    <a:cs typeface="Mangal" pitchFamily="18" charset="0"/>
                  </a:rPr>
                  <a:t>13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4" name="Group 77"/>
            <p:cNvGrpSpPr>
              <a:grpSpLocks/>
            </p:cNvGrpSpPr>
            <p:nvPr/>
          </p:nvGrpSpPr>
          <p:grpSpPr bwMode="auto">
            <a:xfrm>
              <a:off x="5472" y="5661"/>
              <a:ext cx="2736" cy="2304"/>
              <a:chOff x="2592" y="2520"/>
              <a:chExt cx="2304" cy="2016"/>
            </a:xfrm>
          </p:grpSpPr>
          <p:sp>
            <p:nvSpPr>
              <p:cNvPr id="2141" name="Text Box 93"/>
              <p:cNvSpPr txBox="1">
                <a:spLocks noChangeArrowheads="1"/>
              </p:cNvSpPr>
              <p:nvPr/>
            </p:nvSpPr>
            <p:spPr bwMode="auto">
              <a:xfrm>
                <a:off x="2592" y="2520"/>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Calibri" pitchFamily="34" charset="0"/>
                    <a:cs typeface="Mangal" pitchFamily="18" charset="0"/>
                  </a:rPr>
                  <a:t>c1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40" name="Text Box 92"/>
              <p:cNvSpPr txBox="1">
                <a:spLocks noChangeArrowheads="1"/>
              </p:cNvSpPr>
              <p:nvPr/>
            </p:nvSpPr>
            <p:spPr bwMode="auto">
              <a:xfrm>
                <a:off x="3168" y="2520"/>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Calibri" pitchFamily="34" charset="0"/>
                    <a:cs typeface="Mangal" pitchFamily="18" charset="0"/>
                  </a:rPr>
                  <a:t>c2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39" name="Text Box 91"/>
              <p:cNvSpPr txBox="1">
                <a:spLocks noChangeArrowheads="1"/>
              </p:cNvSpPr>
              <p:nvPr/>
            </p:nvSpPr>
            <p:spPr bwMode="auto">
              <a:xfrm>
                <a:off x="3744" y="2520"/>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Calibri" pitchFamily="34" charset="0"/>
                    <a:cs typeface="Mangal" pitchFamily="18" charset="0"/>
                  </a:rPr>
                  <a:t>c3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38" name="Text Box 90"/>
              <p:cNvSpPr txBox="1">
                <a:spLocks noChangeArrowheads="1"/>
              </p:cNvSpPr>
              <p:nvPr/>
            </p:nvSpPr>
            <p:spPr bwMode="auto">
              <a:xfrm>
                <a:off x="4320" y="2520"/>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Calibri" pitchFamily="34" charset="0"/>
                    <a:cs typeface="Mangal" pitchFamily="18" charset="0"/>
                  </a:rPr>
                  <a:t>c4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37" name="Text Box 89"/>
              <p:cNvSpPr txBox="1">
                <a:spLocks noChangeArrowheads="1"/>
              </p:cNvSpPr>
              <p:nvPr/>
            </p:nvSpPr>
            <p:spPr bwMode="auto">
              <a:xfrm>
                <a:off x="2592" y="302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Calibri" pitchFamily="34" charset="0"/>
                    <a:cs typeface="Mangal" pitchFamily="18" charset="0"/>
                  </a:rPr>
                  <a:t>c5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36" name="Text Box 88"/>
              <p:cNvSpPr txBox="1">
                <a:spLocks noChangeArrowheads="1"/>
              </p:cNvSpPr>
              <p:nvPr/>
            </p:nvSpPr>
            <p:spPr bwMode="auto">
              <a:xfrm>
                <a:off x="3168" y="302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Calibri" pitchFamily="34" charset="0"/>
                    <a:cs typeface="Mangal" pitchFamily="18" charset="0"/>
                  </a:rPr>
                  <a:t>c6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35" name="Text Box 87"/>
              <p:cNvSpPr txBox="1">
                <a:spLocks noChangeArrowheads="1"/>
              </p:cNvSpPr>
              <p:nvPr/>
            </p:nvSpPr>
            <p:spPr bwMode="auto">
              <a:xfrm>
                <a:off x="3744" y="302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Calibri" pitchFamily="34" charset="0"/>
                    <a:cs typeface="Mangal" pitchFamily="18" charset="0"/>
                  </a:rPr>
                  <a:t>c7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34" name="Text Box 86"/>
              <p:cNvSpPr txBox="1">
                <a:spLocks noChangeArrowheads="1"/>
              </p:cNvSpPr>
              <p:nvPr/>
            </p:nvSpPr>
            <p:spPr bwMode="auto">
              <a:xfrm>
                <a:off x="4320" y="302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Calibri" pitchFamily="34" charset="0"/>
                    <a:cs typeface="Mangal" pitchFamily="18" charset="0"/>
                  </a:rPr>
                  <a:t>c8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33" name="Text Box 85"/>
              <p:cNvSpPr txBox="1">
                <a:spLocks noChangeArrowheads="1"/>
              </p:cNvSpPr>
              <p:nvPr/>
            </p:nvSpPr>
            <p:spPr bwMode="auto">
              <a:xfrm>
                <a:off x="2592" y="3528"/>
                <a:ext cx="129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Calibri" pitchFamily="34" charset="0"/>
                    <a:cs typeface="Mangal" pitchFamily="18" charset="0"/>
                  </a:rPr>
                  <a:t>c9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32" name="Text Box 84"/>
              <p:cNvSpPr txBox="1">
                <a:spLocks noChangeArrowheads="1"/>
              </p:cNvSpPr>
              <p:nvPr/>
            </p:nvSpPr>
            <p:spPr bwMode="auto">
              <a:xfrm>
                <a:off x="3168" y="3528"/>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Calibri" pitchFamily="34" charset="0"/>
                    <a:cs typeface="Mangal" pitchFamily="18" charset="0"/>
                  </a:rPr>
                  <a:t>c10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31" name="Text Box 83"/>
              <p:cNvSpPr txBox="1">
                <a:spLocks noChangeArrowheads="1"/>
              </p:cNvSpPr>
              <p:nvPr/>
            </p:nvSpPr>
            <p:spPr bwMode="auto">
              <a:xfrm>
                <a:off x="3744" y="3528"/>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Calibri" pitchFamily="34" charset="0"/>
                    <a:cs typeface="Mangal" pitchFamily="18" charset="0"/>
                  </a:rPr>
                  <a:t>c11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30" name="Text Box 82"/>
              <p:cNvSpPr txBox="1">
                <a:spLocks noChangeArrowheads="1"/>
              </p:cNvSpPr>
              <p:nvPr/>
            </p:nvSpPr>
            <p:spPr bwMode="auto">
              <a:xfrm>
                <a:off x="4320" y="3528"/>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Calibri" pitchFamily="34" charset="0"/>
                    <a:cs typeface="Mangal" pitchFamily="18" charset="0"/>
                  </a:rPr>
                  <a:t>c12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29" name="Text Box 81"/>
              <p:cNvSpPr txBox="1">
                <a:spLocks noChangeArrowheads="1"/>
              </p:cNvSpPr>
              <p:nvPr/>
            </p:nvSpPr>
            <p:spPr bwMode="auto">
              <a:xfrm>
                <a:off x="2592" y="4032"/>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Calibri" pitchFamily="34" charset="0"/>
                    <a:cs typeface="Mangal" pitchFamily="18" charset="0"/>
                  </a:rPr>
                  <a:t>c13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28" name="Text Box 80"/>
              <p:cNvSpPr txBox="1">
                <a:spLocks noChangeArrowheads="1"/>
              </p:cNvSpPr>
              <p:nvPr/>
            </p:nvSpPr>
            <p:spPr bwMode="auto">
              <a:xfrm>
                <a:off x="3168" y="4032"/>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Calibri" pitchFamily="34" charset="0"/>
                    <a:cs typeface="Mangal" pitchFamily="18" charset="0"/>
                  </a:rPr>
                  <a:t>c14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27" name="Text Box 79"/>
              <p:cNvSpPr txBox="1">
                <a:spLocks noChangeArrowheads="1"/>
              </p:cNvSpPr>
              <p:nvPr/>
            </p:nvSpPr>
            <p:spPr bwMode="auto">
              <a:xfrm>
                <a:off x="3744" y="4032"/>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Calibri" pitchFamily="34" charset="0"/>
                    <a:cs typeface="Mangal" pitchFamily="18" charset="0"/>
                  </a:rPr>
                  <a:t>c15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26" name="Text Box 78"/>
              <p:cNvSpPr txBox="1">
                <a:spLocks noChangeArrowheads="1"/>
              </p:cNvSpPr>
              <p:nvPr/>
            </p:nvSpPr>
            <p:spPr bwMode="auto">
              <a:xfrm>
                <a:off x="4320" y="4032"/>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Calibri" pitchFamily="34" charset="0"/>
                    <a:cs typeface="Mangal" pitchFamily="18" charset="0"/>
                  </a:rPr>
                  <a:t>c16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124" name="Text Box 76"/>
            <p:cNvSpPr txBox="1">
              <a:spLocks noChangeArrowheads="1"/>
            </p:cNvSpPr>
            <p:nvPr/>
          </p:nvSpPr>
          <p:spPr bwMode="auto">
            <a:xfrm>
              <a:off x="3456" y="8108"/>
              <a:ext cx="576" cy="43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Mangal" pitchFamily="18" charset="0"/>
                </a:rPr>
                <a:t>(a)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23" name="Text Box 75"/>
            <p:cNvSpPr txBox="1">
              <a:spLocks noChangeArrowheads="1"/>
            </p:cNvSpPr>
            <p:nvPr/>
          </p:nvSpPr>
          <p:spPr bwMode="auto">
            <a:xfrm>
              <a:off x="6192" y="8108"/>
              <a:ext cx="576" cy="43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Mangal" pitchFamily="18" charset="0"/>
                </a:rPr>
                <a:t>(b)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22" name="Text Box 74"/>
            <p:cNvSpPr txBox="1">
              <a:spLocks noChangeArrowheads="1"/>
            </p:cNvSpPr>
            <p:nvPr/>
          </p:nvSpPr>
          <p:spPr bwMode="auto">
            <a:xfrm>
              <a:off x="5119" y="12593"/>
              <a:ext cx="576" cy="43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Mangal" pitchFamily="18" charset="0"/>
                </a:rPr>
                <a:t>(f)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21" name="Text Box 73"/>
            <p:cNvSpPr txBox="1">
              <a:spLocks noChangeArrowheads="1"/>
            </p:cNvSpPr>
            <p:nvPr/>
          </p:nvSpPr>
          <p:spPr bwMode="auto">
            <a:xfrm>
              <a:off x="979" y="13155"/>
              <a:ext cx="9000" cy="17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Genetic Encoding of Face Image (a) 4</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sym typeface="Symbol" pitchFamily="18" charset="2"/>
                </a:rPr>
                <a:t></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 window of 16 features as the initial pool of features (b) coding of features (c) codes as a vector (d) Feature vector (e)and (f) Two different Chromosomes with 1's representing inclusion of the corresponding features</a:t>
              </a:r>
              <a:endPar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sym typeface="Symbol" pitchFamily="18" charset="2"/>
              </a:endParaRPr>
            </a:p>
          </p:txBody>
        </p:sp>
        <p:grpSp>
          <p:nvGrpSpPr>
            <p:cNvPr id="5" name="Group 56"/>
            <p:cNvGrpSpPr>
              <a:grpSpLocks/>
            </p:cNvGrpSpPr>
            <p:nvPr/>
          </p:nvGrpSpPr>
          <p:grpSpPr bwMode="auto">
            <a:xfrm>
              <a:off x="979" y="8540"/>
              <a:ext cx="9216" cy="576"/>
              <a:chOff x="864" y="5904"/>
              <a:chExt cx="9216" cy="504"/>
            </a:xfrm>
          </p:grpSpPr>
          <p:sp>
            <p:nvSpPr>
              <p:cNvPr id="2120" name="Text Box 72"/>
              <p:cNvSpPr txBox="1">
                <a:spLocks noChangeArrowheads="1"/>
              </p:cNvSpPr>
              <p:nvPr/>
            </p:nvSpPr>
            <p:spPr bwMode="auto">
              <a:xfrm>
                <a:off x="8352"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c14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9" name="Text Box 71"/>
              <p:cNvSpPr txBox="1">
                <a:spLocks noChangeArrowheads="1"/>
              </p:cNvSpPr>
              <p:nvPr/>
            </p:nvSpPr>
            <p:spPr bwMode="auto">
              <a:xfrm>
                <a:off x="8928"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c15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8" name="Text Box 70"/>
              <p:cNvSpPr txBox="1">
                <a:spLocks noChangeArrowheads="1"/>
              </p:cNvSpPr>
              <p:nvPr/>
            </p:nvSpPr>
            <p:spPr bwMode="auto">
              <a:xfrm>
                <a:off x="9504"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c16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7" name="Text Box 69"/>
              <p:cNvSpPr txBox="1">
                <a:spLocks noChangeArrowheads="1"/>
              </p:cNvSpPr>
              <p:nvPr/>
            </p:nvSpPr>
            <p:spPr bwMode="auto">
              <a:xfrm>
                <a:off x="7776"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c13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6" name="Text Box 68"/>
              <p:cNvSpPr txBox="1">
                <a:spLocks noChangeArrowheads="1"/>
              </p:cNvSpPr>
              <p:nvPr/>
            </p:nvSpPr>
            <p:spPr bwMode="auto">
              <a:xfrm>
                <a:off x="864"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c1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5" name="Text Box 67"/>
              <p:cNvSpPr txBox="1">
                <a:spLocks noChangeArrowheads="1"/>
              </p:cNvSpPr>
              <p:nvPr/>
            </p:nvSpPr>
            <p:spPr bwMode="auto">
              <a:xfrm>
                <a:off x="1440"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c2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4" name="Text Box 66"/>
              <p:cNvSpPr txBox="1">
                <a:spLocks noChangeArrowheads="1"/>
              </p:cNvSpPr>
              <p:nvPr/>
            </p:nvSpPr>
            <p:spPr bwMode="auto">
              <a:xfrm>
                <a:off x="2016"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c3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3" name="Text Box 65"/>
              <p:cNvSpPr txBox="1">
                <a:spLocks noChangeArrowheads="1"/>
              </p:cNvSpPr>
              <p:nvPr/>
            </p:nvSpPr>
            <p:spPr bwMode="auto">
              <a:xfrm>
                <a:off x="2592"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c4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2" name="Text Box 64"/>
              <p:cNvSpPr txBox="1">
                <a:spLocks noChangeArrowheads="1"/>
              </p:cNvSpPr>
              <p:nvPr/>
            </p:nvSpPr>
            <p:spPr bwMode="auto">
              <a:xfrm>
                <a:off x="3168"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c5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1" name="Text Box 63"/>
              <p:cNvSpPr txBox="1">
                <a:spLocks noChangeArrowheads="1"/>
              </p:cNvSpPr>
              <p:nvPr/>
            </p:nvSpPr>
            <p:spPr bwMode="auto">
              <a:xfrm>
                <a:off x="3744"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c6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0" name="Text Box 62"/>
              <p:cNvSpPr txBox="1">
                <a:spLocks noChangeArrowheads="1"/>
              </p:cNvSpPr>
              <p:nvPr/>
            </p:nvSpPr>
            <p:spPr bwMode="auto">
              <a:xfrm>
                <a:off x="4320"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c7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9" name="Text Box 61"/>
              <p:cNvSpPr txBox="1">
                <a:spLocks noChangeArrowheads="1"/>
              </p:cNvSpPr>
              <p:nvPr/>
            </p:nvSpPr>
            <p:spPr bwMode="auto">
              <a:xfrm>
                <a:off x="4896"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c8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8" name="Text Box 60"/>
              <p:cNvSpPr txBox="1">
                <a:spLocks noChangeArrowheads="1"/>
              </p:cNvSpPr>
              <p:nvPr/>
            </p:nvSpPr>
            <p:spPr bwMode="auto">
              <a:xfrm>
                <a:off x="5472"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c9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7" name="Text Box 59"/>
              <p:cNvSpPr txBox="1">
                <a:spLocks noChangeArrowheads="1"/>
              </p:cNvSpPr>
              <p:nvPr/>
            </p:nvSpPr>
            <p:spPr bwMode="auto">
              <a:xfrm>
                <a:off x="6048"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c10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6" name="Text Box 58"/>
              <p:cNvSpPr txBox="1">
                <a:spLocks noChangeArrowheads="1"/>
              </p:cNvSpPr>
              <p:nvPr/>
            </p:nvSpPr>
            <p:spPr bwMode="auto">
              <a:xfrm>
                <a:off x="6624"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c11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5" name="Text Box 57"/>
              <p:cNvSpPr txBox="1">
                <a:spLocks noChangeArrowheads="1"/>
              </p:cNvSpPr>
              <p:nvPr/>
            </p:nvSpPr>
            <p:spPr bwMode="auto">
              <a:xfrm>
                <a:off x="7200"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c12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103" name="Text Box 55"/>
            <p:cNvSpPr txBox="1">
              <a:spLocks noChangeArrowheads="1"/>
            </p:cNvSpPr>
            <p:nvPr/>
          </p:nvSpPr>
          <p:spPr bwMode="auto">
            <a:xfrm>
              <a:off x="5040" y="9230"/>
              <a:ext cx="539" cy="3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Mangal" pitchFamily="18" charset="0"/>
                </a:rPr>
                <a:t>(c)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 name="Group 38"/>
            <p:cNvGrpSpPr>
              <a:grpSpLocks/>
            </p:cNvGrpSpPr>
            <p:nvPr/>
          </p:nvGrpSpPr>
          <p:grpSpPr bwMode="auto">
            <a:xfrm>
              <a:off x="979" y="9690"/>
              <a:ext cx="9216" cy="576"/>
              <a:chOff x="864" y="5904"/>
              <a:chExt cx="9216" cy="504"/>
            </a:xfrm>
          </p:grpSpPr>
          <p:sp>
            <p:nvSpPr>
              <p:cNvPr id="2102" name="Text Box 54"/>
              <p:cNvSpPr txBox="1">
                <a:spLocks noChangeArrowheads="1"/>
              </p:cNvSpPr>
              <p:nvPr/>
            </p:nvSpPr>
            <p:spPr bwMode="auto">
              <a:xfrm>
                <a:off x="8352"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1" name="Text Box 53"/>
              <p:cNvSpPr txBox="1">
                <a:spLocks noChangeArrowheads="1"/>
              </p:cNvSpPr>
              <p:nvPr/>
            </p:nvSpPr>
            <p:spPr bwMode="auto">
              <a:xfrm>
                <a:off x="8928"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0" name="Text Box 52"/>
              <p:cNvSpPr txBox="1">
                <a:spLocks noChangeArrowheads="1"/>
              </p:cNvSpPr>
              <p:nvPr/>
            </p:nvSpPr>
            <p:spPr bwMode="auto">
              <a:xfrm>
                <a:off x="9504"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9" name="Text Box 51"/>
              <p:cNvSpPr txBox="1">
                <a:spLocks noChangeArrowheads="1"/>
              </p:cNvSpPr>
              <p:nvPr/>
            </p:nvSpPr>
            <p:spPr bwMode="auto">
              <a:xfrm>
                <a:off x="7776"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8" name="Text Box 50"/>
              <p:cNvSpPr txBox="1">
                <a:spLocks noChangeArrowheads="1"/>
              </p:cNvSpPr>
              <p:nvPr/>
            </p:nvSpPr>
            <p:spPr bwMode="auto">
              <a:xfrm>
                <a:off x="864"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23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7" name="Text Box 49"/>
              <p:cNvSpPr txBox="1">
                <a:spLocks noChangeArrowheads="1"/>
              </p:cNvSpPr>
              <p:nvPr/>
            </p:nvSpPr>
            <p:spPr bwMode="auto">
              <a:xfrm>
                <a:off x="1440"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29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6" name="Text Box 48"/>
              <p:cNvSpPr txBox="1">
                <a:spLocks noChangeArrowheads="1"/>
              </p:cNvSpPr>
              <p:nvPr/>
            </p:nvSpPr>
            <p:spPr bwMode="auto">
              <a:xfrm>
                <a:off x="2016"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5" name="Text Box 47"/>
              <p:cNvSpPr txBox="1">
                <a:spLocks noChangeArrowheads="1"/>
              </p:cNvSpPr>
              <p:nvPr/>
            </p:nvSpPr>
            <p:spPr bwMode="auto">
              <a:xfrm>
                <a:off x="2592"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2</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4" name="Text Box 46"/>
              <p:cNvSpPr txBox="1">
                <a:spLocks noChangeArrowheads="1"/>
              </p:cNvSpPr>
              <p:nvPr/>
            </p:nvSpPr>
            <p:spPr bwMode="auto">
              <a:xfrm>
                <a:off x="3168"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3" name="Text Box 45"/>
              <p:cNvSpPr txBox="1">
                <a:spLocks noChangeArrowheads="1"/>
              </p:cNvSpPr>
              <p:nvPr/>
            </p:nvSpPr>
            <p:spPr bwMode="auto">
              <a:xfrm>
                <a:off x="3744"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30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2" name="Text Box 44"/>
              <p:cNvSpPr txBox="1">
                <a:spLocks noChangeArrowheads="1"/>
              </p:cNvSpPr>
              <p:nvPr/>
            </p:nvSpPr>
            <p:spPr bwMode="auto">
              <a:xfrm>
                <a:off x="4320"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1" name="Text Box 43"/>
              <p:cNvSpPr txBox="1">
                <a:spLocks noChangeArrowheads="1"/>
              </p:cNvSpPr>
              <p:nvPr/>
            </p:nvSpPr>
            <p:spPr bwMode="auto">
              <a:xfrm>
                <a:off x="4896"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25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0" name="Text Box 42"/>
              <p:cNvSpPr txBox="1">
                <a:spLocks noChangeArrowheads="1"/>
              </p:cNvSpPr>
              <p:nvPr/>
            </p:nvSpPr>
            <p:spPr bwMode="auto">
              <a:xfrm>
                <a:off x="5472"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52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9" name="Text Box 41"/>
              <p:cNvSpPr txBox="1">
                <a:spLocks noChangeArrowheads="1"/>
              </p:cNvSpPr>
              <p:nvPr/>
            </p:nvSpPr>
            <p:spPr bwMode="auto">
              <a:xfrm>
                <a:off x="6048"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8" name="Text Box 40"/>
              <p:cNvSpPr txBox="1">
                <a:spLocks noChangeArrowheads="1"/>
              </p:cNvSpPr>
              <p:nvPr/>
            </p:nvSpPr>
            <p:spPr bwMode="auto">
              <a:xfrm>
                <a:off x="6624"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7" name="Text Box 39"/>
              <p:cNvSpPr txBox="1">
                <a:spLocks noChangeArrowheads="1"/>
              </p:cNvSpPr>
              <p:nvPr/>
            </p:nvSpPr>
            <p:spPr bwMode="auto">
              <a:xfrm>
                <a:off x="7200"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085" name="Text Box 37"/>
            <p:cNvSpPr txBox="1">
              <a:spLocks noChangeArrowheads="1"/>
            </p:cNvSpPr>
            <p:nvPr/>
          </p:nvSpPr>
          <p:spPr bwMode="auto">
            <a:xfrm>
              <a:off x="5004" y="10376"/>
              <a:ext cx="561" cy="309"/>
            </a:xfrm>
            <a:prstGeom prst="rect">
              <a:avLst/>
            </a:prstGeom>
            <a:solidFill>
              <a:srgbClr val="FFFFFF"/>
            </a:solidFill>
            <a:ln w="9525">
              <a:noFill/>
              <a:miter lim="800000"/>
              <a:headEnd/>
              <a:tailEnd/>
            </a:ln>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Mangal" pitchFamily="18" charset="0"/>
                </a:rPr>
                <a:t>(d)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4" name="Text Box 36"/>
            <p:cNvSpPr txBox="1">
              <a:spLocks noChangeArrowheads="1"/>
            </p:cNvSpPr>
            <p:nvPr/>
          </p:nvSpPr>
          <p:spPr bwMode="auto">
            <a:xfrm>
              <a:off x="5004" y="11443"/>
              <a:ext cx="576" cy="43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Mangal" pitchFamily="18" charset="0"/>
                </a:rPr>
                <a:t>(e)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 name="Group 19"/>
            <p:cNvGrpSpPr>
              <a:grpSpLocks/>
            </p:cNvGrpSpPr>
            <p:nvPr/>
          </p:nvGrpSpPr>
          <p:grpSpPr bwMode="auto">
            <a:xfrm>
              <a:off x="979" y="11989"/>
              <a:ext cx="9216" cy="576"/>
              <a:chOff x="864" y="5904"/>
              <a:chExt cx="9216" cy="504"/>
            </a:xfrm>
          </p:grpSpPr>
          <p:sp>
            <p:nvSpPr>
              <p:cNvPr id="2083" name="Text Box 35"/>
              <p:cNvSpPr txBox="1">
                <a:spLocks noChangeArrowheads="1"/>
              </p:cNvSpPr>
              <p:nvPr/>
            </p:nvSpPr>
            <p:spPr bwMode="auto">
              <a:xfrm>
                <a:off x="8352"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2" name="Text Box 34"/>
              <p:cNvSpPr txBox="1">
                <a:spLocks noChangeArrowheads="1"/>
              </p:cNvSpPr>
              <p:nvPr/>
            </p:nvSpPr>
            <p:spPr bwMode="auto">
              <a:xfrm>
                <a:off x="8928"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1" name="Text Box 33"/>
              <p:cNvSpPr txBox="1">
                <a:spLocks noChangeArrowheads="1"/>
              </p:cNvSpPr>
              <p:nvPr/>
            </p:nvSpPr>
            <p:spPr bwMode="auto">
              <a:xfrm>
                <a:off x="9504"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0" name="Text Box 32"/>
              <p:cNvSpPr txBox="1">
                <a:spLocks noChangeArrowheads="1"/>
              </p:cNvSpPr>
              <p:nvPr/>
            </p:nvSpPr>
            <p:spPr bwMode="auto">
              <a:xfrm>
                <a:off x="7776"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9" name="Text Box 31"/>
              <p:cNvSpPr txBox="1">
                <a:spLocks noChangeArrowheads="1"/>
              </p:cNvSpPr>
              <p:nvPr/>
            </p:nvSpPr>
            <p:spPr bwMode="auto">
              <a:xfrm>
                <a:off x="864"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8" name="Text Box 30"/>
              <p:cNvSpPr txBox="1">
                <a:spLocks noChangeArrowheads="1"/>
              </p:cNvSpPr>
              <p:nvPr/>
            </p:nvSpPr>
            <p:spPr bwMode="auto">
              <a:xfrm>
                <a:off x="1440"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7" name="Text Box 29"/>
              <p:cNvSpPr txBox="1">
                <a:spLocks noChangeArrowheads="1"/>
              </p:cNvSpPr>
              <p:nvPr/>
            </p:nvSpPr>
            <p:spPr bwMode="auto">
              <a:xfrm>
                <a:off x="2016"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6" name="Text Box 28"/>
              <p:cNvSpPr txBox="1">
                <a:spLocks noChangeArrowheads="1"/>
              </p:cNvSpPr>
              <p:nvPr/>
            </p:nvSpPr>
            <p:spPr bwMode="auto">
              <a:xfrm>
                <a:off x="2592"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5" name="Text Box 27"/>
              <p:cNvSpPr txBox="1">
                <a:spLocks noChangeArrowheads="1"/>
              </p:cNvSpPr>
              <p:nvPr/>
            </p:nvSpPr>
            <p:spPr bwMode="auto">
              <a:xfrm>
                <a:off x="3168"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4" name="Text Box 26"/>
              <p:cNvSpPr txBox="1">
                <a:spLocks noChangeArrowheads="1"/>
              </p:cNvSpPr>
              <p:nvPr/>
            </p:nvSpPr>
            <p:spPr bwMode="auto">
              <a:xfrm>
                <a:off x="3744"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3" name="Text Box 25"/>
              <p:cNvSpPr txBox="1">
                <a:spLocks noChangeArrowheads="1"/>
              </p:cNvSpPr>
              <p:nvPr/>
            </p:nvSpPr>
            <p:spPr bwMode="auto">
              <a:xfrm>
                <a:off x="4320"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2" name="Text Box 24"/>
              <p:cNvSpPr txBox="1">
                <a:spLocks noChangeArrowheads="1"/>
              </p:cNvSpPr>
              <p:nvPr/>
            </p:nvSpPr>
            <p:spPr bwMode="auto">
              <a:xfrm>
                <a:off x="4896"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1" name="Text Box 23"/>
              <p:cNvSpPr txBox="1">
                <a:spLocks noChangeArrowheads="1"/>
              </p:cNvSpPr>
              <p:nvPr/>
            </p:nvSpPr>
            <p:spPr bwMode="auto">
              <a:xfrm>
                <a:off x="5472"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0" name="Text Box 22"/>
              <p:cNvSpPr txBox="1">
                <a:spLocks noChangeArrowheads="1"/>
              </p:cNvSpPr>
              <p:nvPr/>
            </p:nvSpPr>
            <p:spPr bwMode="auto">
              <a:xfrm>
                <a:off x="6048"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9" name="Text Box 21"/>
              <p:cNvSpPr txBox="1">
                <a:spLocks noChangeArrowheads="1"/>
              </p:cNvSpPr>
              <p:nvPr/>
            </p:nvSpPr>
            <p:spPr bwMode="auto">
              <a:xfrm>
                <a:off x="6624"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8" name="Text Box 20"/>
              <p:cNvSpPr txBox="1">
                <a:spLocks noChangeArrowheads="1"/>
              </p:cNvSpPr>
              <p:nvPr/>
            </p:nvSpPr>
            <p:spPr bwMode="auto">
              <a:xfrm>
                <a:off x="7200"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8" name="Group 2"/>
            <p:cNvGrpSpPr>
              <a:grpSpLocks/>
            </p:cNvGrpSpPr>
            <p:nvPr/>
          </p:nvGrpSpPr>
          <p:grpSpPr bwMode="auto">
            <a:xfrm>
              <a:off x="933" y="10839"/>
              <a:ext cx="9216" cy="576"/>
              <a:chOff x="864" y="5904"/>
              <a:chExt cx="9216" cy="504"/>
            </a:xfrm>
          </p:grpSpPr>
          <p:sp>
            <p:nvSpPr>
              <p:cNvPr id="2066" name="Text Box 18"/>
              <p:cNvSpPr txBox="1">
                <a:spLocks noChangeArrowheads="1"/>
              </p:cNvSpPr>
              <p:nvPr/>
            </p:nvSpPr>
            <p:spPr bwMode="auto">
              <a:xfrm>
                <a:off x="8352"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5" name="Text Box 17"/>
              <p:cNvSpPr txBox="1">
                <a:spLocks noChangeArrowheads="1"/>
              </p:cNvSpPr>
              <p:nvPr/>
            </p:nvSpPr>
            <p:spPr bwMode="auto">
              <a:xfrm>
                <a:off x="8928"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4" name="Text Box 16"/>
              <p:cNvSpPr txBox="1">
                <a:spLocks noChangeArrowheads="1"/>
              </p:cNvSpPr>
              <p:nvPr/>
            </p:nvSpPr>
            <p:spPr bwMode="auto">
              <a:xfrm>
                <a:off x="9504"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3" name="Text Box 15"/>
              <p:cNvSpPr txBox="1">
                <a:spLocks noChangeArrowheads="1"/>
              </p:cNvSpPr>
              <p:nvPr/>
            </p:nvSpPr>
            <p:spPr bwMode="auto">
              <a:xfrm>
                <a:off x="7776"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2" name="Text Box 14"/>
              <p:cNvSpPr txBox="1">
                <a:spLocks noChangeArrowheads="1"/>
              </p:cNvSpPr>
              <p:nvPr/>
            </p:nvSpPr>
            <p:spPr bwMode="auto">
              <a:xfrm>
                <a:off x="864"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1" name="Text Box 13"/>
              <p:cNvSpPr txBox="1">
                <a:spLocks noChangeArrowheads="1"/>
              </p:cNvSpPr>
              <p:nvPr/>
            </p:nvSpPr>
            <p:spPr bwMode="auto">
              <a:xfrm>
                <a:off x="1440"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0" name="Text Box 12"/>
              <p:cNvSpPr txBox="1">
                <a:spLocks noChangeArrowheads="1"/>
              </p:cNvSpPr>
              <p:nvPr/>
            </p:nvSpPr>
            <p:spPr bwMode="auto">
              <a:xfrm>
                <a:off x="2016"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9" name="Text Box 11"/>
              <p:cNvSpPr txBox="1">
                <a:spLocks noChangeArrowheads="1"/>
              </p:cNvSpPr>
              <p:nvPr/>
            </p:nvSpPr>
            <p:spPr bwMode="auto">
              <a:xfrm>
                <a:off x="2592"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8" name="Text Box 10"/>
              <p:cNvSpPr txBox="1">
                <a:spLocks noChangeArrowheads="1"/>
              </p:cNvSpPr>
              <p:nvPr/>
            </p:nvSpPr>
            <p:spPr bwMode="auto">
              <a:xfrm>
                <a:off x="3168"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7" name="Text Box 9"/>
              <p:cNvSpPr txBox="1">
                <a:spLocks noChangeArrowheads="1"/>
              </p:cNvSpPr>
              <p:nvPr/>
            </p:nvSpPr>
            <p:spPr bwMode="auto">
              <a:xfrm>
                <a:off x="3744"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6" name="Text Box 8"/>
              <p:cNvSpPr txBox="1">
                <a:spLocks noChangeArrowheads="1"/>
              </p:cNvSpPr>
              <p:nvPr/>
            </p:nvSpPr>
            <p:spPr bwMode="auto">
              <a:xfrm>
                <a:off x="4320"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Text Box 7"/>
              <p:cNvSpPr txBox="1">
                <a:spLocks noChangeArrowheads="1"/>
              </p:cNvSpPr>
              <p:nvPr/>
            </p:nvSpPr>
            <p:spPr bwMode="auto">
              <a:xfrm>
                <a:off x="4896"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4" name="Text Box 6"/>
              <p:cNvSpPr txBox="1">
                <a:spLocks noChangeArrowheads="1"/>
              </p:cNvSpPr>
              <p:nvPr/>
            </p:nvSpPr>
            <p:spPr bwMode="auto">
              <a:xfrm>
                <a:off x="5472"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Text Box 5"/>
              <p:cNvSpPr txBox="1">
                <a:spLocks noChangeArrowheads="1"/>
              </p:cNvSpPr>
              <p:nvPr/>
            </p:nvSpPr>
            <p:spPr bwMode="auto">
              <a:xfrm>
                <a:off x="6048"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2" name="Text Box 4"/>
              <p:cNvSpPr txBox="1">
                <a:spLocks noChangeArrowheads="1"/>
              </p:cNvSpPr>
              <p:nvPr/>
            </p:nvSpPr>
            <p:spPr bwMode="auto">
              <a:xfrm>
                <a:off x="6624"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1" name="Text Box 3"/>
              <p:cNvSpPr txBox="1">
                <a:spLocks noChangeArrowheads="1"/>
              </p:cNvSpPr>
              <p:nvPr/>
            </p:nvSpPr>
            <p:spPr bwMode="auto">
              <a:xfrm>
                <a:off x="7200" y="5904"/>
                <a:ext cx="576"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sp>
        <p:nvSpPr>
          <p:cNvPr id="114" name="Date Placeholder 113"/>
          <p:cNvSpPr>
            <a:spLocks noGrp="1"/>
          </p:cNvSpPr>
          <p:nvPr>
            <p:ph type="dt" sz="half" idx="10"/>
          </p:nvPr>
        </p:nvSpPr>
        <p:spPr/>
        <p:txBody>
          <a:bodyPr/>
          <a:lstStyle/>
          <a:p>
            <a:r>
              <a:rPr lang="en-US" smtClean="0"/>
              <a:t>October 23, 2016</a:t>
            </a:r>
            <a:endParaRPr lang="en-US"/>
          </a:p>
        </p:txBody>
      </p:sp>
      <p:sp>
        <p:nvSpPr>
          <p:cNvPr id="115" name="Slide Number Placeholder 114"/>
          <p:cNvSpPr>
            <a:spLocks noGrp="1"/>
          </p:cNvSpPr>
          <p:nvPr>
            <p:ph type="sldNum" sz="quarter" idx="12"/>
          </p:nvPr>
        </p:nvSpPr>
        <p:spPr/>
        <p:txBody>
          <a:bodyPr/>
          <a:lstStyle/>
          <a:p>
            <a:fld id="{56700603-41B2-4E8D-AB69-05A4F4868740}" type="slidenum">
              <a:rPr lang="en-US" smtClean="0"/>
              <a:pPr/>
              <a:t>11</a:t>
            </a:fld>
            <a:endParaRPr lang="en-US"/>
          </a:p>
        </p:txBody>
      </p:sp>
      <p:sp>
        <p:nvSpPr>
          <p:cNvPr id="116" name="Footer Placeholder 115"/>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of GA </a:t>
            </a:r>
            <a:endParaRPr lang="en-US" dirty="0"/>
          </a:p>
        </p:txBody>
      </p:sp>
      <p:graphicFrame>
        <p:nvGraphicFramePr>
          <p:cNvPr id="4" name="Table 3"/>
          <p:cNvGraphicFramePr>
            <a:graphicFrameLocks noGrp="1"/>
          </p:cNvGraphicFramePr>
          <p:nvPr/>
        </p:nvGraphicFramePr>
        <p:xfrm>
          <a:off x="762000" y="1676400"/>
          <a:ext cx="6477000" cy="3679126"/>
        </p:xfrm>
        <a:graphic>
          <a:graphicData uri="http://schemas.openxmlformats.org/drawingml/2006/table">
            <a:tbl>
              <a:tblPr/>
              <a:tblGrid>
                <a:gridCol w="3238500"/>
                <a:gridCol w="3238500"/>
              </a:tblGrid>
              <a:tr h="363066">
                <a:tc>
                  <a:txBody>
                    <a:bodyPr/>
                    <a:lstStyle/>
                    <a:p>
                      <a:pPr marL="0" marR="0">
                        <a:lnSpc>
                          <a:spcPct val="150000"/>
                        </a:lnSpc>
                        <a:spcBef>
                          <a:spcPts val="0"/>
                        </a:spcBef>
                        <a:spcAft>
                          <a:spcPts val="0"/>
                        </a:spcAft>
                      </a:pPr>
                      <a:r>
                        <a:rPr lang="en-US" sz="1400" dirty="0">
                          <a:latin typeface="Times New Roman"/>
                          <a:ea typeface="Calibri"/>
                          <a:cs typeface="Mangal"/>
                        </a:rPr>
                        <a:t>Characteristic</a:t>
                      </a:r>
                      <a:endParaRPr lang="en-US" sz="1200" dirty="0">
                        <a:latin typeface="Calibri"/>
                        <a:ea typeface="Calibri"/>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400">
                          <a:latin typeface="Times New Roman"/>
                          <a:ea typeface="Calibri"/>
                          <a:cs typeface="Mangal"/>
                        </a:rPr>
                        <a:t>GA</a:t>
                      </a:r>
                      <a:endParaRPr lang="en-US" sz="1200">
                        <a:latin typeface="Calibri"/>
                        <a:ea typeface="Calibri"/>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6482">
                <a:tc>
                  <a:txBody>
                    <a:bodyPr/>
                    <a:lstStyle/>
                    <a:p>
                      <a:pPr marL="0" marR="0">
                        <a:lnSpc>
                          <a:spcPct val="150000"/>
                        </a:lnSpc>
                        <a:spcBef>
                          <a:spcPts val="0"/>
                        </a:spcBef>
                        <a:spcAft>
                          <a:spcPts val="0"/>
                        </a:spcAft>
                      </a:pPr>
                      <a:r>
                        <a:rPr lang="en-US" sz="1400" dirty="0">
                          <a:latin typeface="Times New Roman"/>
                          <a:ea typeface="Calibri"/>
                          <a:cs typeface="Mangal"/>
                        </a:rPr>
                        <a:t>Population</a:t>
                      </a:r>
                      <a:endParaRPr lang="en-US" sz="1200" dirty="0">
                        <a:latin typeface="Calibri"/>
                        <a:ea typeface="Calibri"/>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400" dirty="0">
                          <a:latin typeface="Times New Roman"/>
                          <a:ea typeface="Calibri"/>
                          <a:cs typeface="Mangal"/>
                        </a:rPr>
                        <a:t>Chromosomes</a:t>
                      </a:r>
                      <a:endParaRPr lang="en-US" sz="1200" dirty="0">
                        <a:latin typeface="Calibri"/>
                        <a:ea typeface="Calibri"/>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3066">
                <a:tc>
                  <a:txBody>
                    <a:bodyPr/>
                    <a:lstStyle/>
                    <a:p>
                      <a:pPr marL="0" marR="0">
                        <a:lnSpc>
                          <a:spcPct val="150000"/>
                        </a:lnSpc>
                        <a:spcBef>
                          <a:spcPts val="0"/>
                        </a:spcBef>
                        <a:spcAft>
                          <a:spcPts val="0"/>
                        </a:spcAft>
                      </a:pPr>
                      <a:r>
                        <a:rPr lang="en-US" sz="1400">
                          <a:latin typeface="Times New Roman"/>
                          <a:ea typeface="Calibri"/>
                          <a:cs typeface="Mangal"/>
                        </a:rPr>
                        <a:t>Search  Heuristic</a:t>
                      </a:r>
                      <a:endParaRPr lang="en-US" sz="1200">
                        <a:latin typeface="Calibri"/>
                        <a:ea typeface="Calibri"/>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400">
                          <a:latin typeface="Times New Roman"/>
                          <a:ea typeface="Calibri"/>
                          <a:cs typeface="Mangal"/>
                        </a:rPr>
                        <a:t>Survival of Fittest</a:t>
                      </a:r>
                      <a:endParaRPr lang="en-US" sz="1200">
                        <a:latin typeface="Calibri"/>
                        <a:ea typeface="Calibri"/>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6482">
                <a:tc>
                  <a:txBody>
                    <a:bodyPr/>
                    <a:lstStyle/>
                    <a:p>
                      <a:pPr marL="0" marR="0">
                        <a:lnSpc>
                          <a:spcPct val="150000"/>
                        </a:lnSpc>
                        <a:spcBef>
                          <a:spcPts val="0"/>
                        </a:spcBef>
                        <a:spcAft>
                          <a:spcPts val="0"/>
                        </a:spcAft>
                      </a:pPr>
                      <a:r>
                        <a:rPr lang="en-US" sz="1400">
                          <a:latin typeface="Times New Roman"/>
                          <a:ea typeface="Calibri"/>
                          <a:cs typeface="Mangal"/>
                        </a:rPr>
                        <a:t>Exploration Process</a:t>
                      </a:r>
                      <a:endParaRPr lang="en-US" sz="1200">
                        <a:latin typeface="Calibri"/>
                        <a:ea typeface="Calibri"/>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400">
                          <a:latin typeface="Times New Roman"/>
                          <a:ea typeface="Calibri"/>
                          <a:cs typeface="Mangal"/>
                        </a:rPr>
                        <a:t>Crossover</a:t>
                      </a:r>
                      <a:endParaRPr lang="en-US" sz="1200">
                        <a:latin typeface="Calibri"/>
                        <a:ea typeface="Calibri"/>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3066">
                <a:tc>
                  <a:txBody>
                    <a:bodyPr/>
                    <a:lstStyle/>
                    <a:p>
                      <a:pPr marL="0" marR="0">
                        <a:lnSpc>
                          <a:spcPct val="150000"/>
                        </a:lnSpc>
                        <a:spcBef>
                          <a:spcPts val="0"/>
                        </a:spcBef>
                        <a:spcAft>
                          <a:spcPts val="0"/>
                        </a:spcAft>
                      </a:pPr>
                      <a:r>
                        <a:rPr lang="en-US" sz="1400">
                          <a:latin typeface="Times New Roman"/>
                          <a:ea typeface="Calibri"/>
                          <a:cs typeface="Mangal"/>
                        </a:rPr>
                        <a:t>Exploitation Process</a:t>
                      </a:r>
                      <a:endParaRPr lang="en-US" sz="1200">
                        <a:latin typeface="Calibri"/>
                        <a:ea typeface="Calibri"/>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400">
                          <a:latin typeface="Times New Roman"/>
                          <a:ea typeface="Calibri"/>
                          <a:cs typeface="Mangal"/>
                        </a:rPr>
                        <a:t>Mutation</a:t>
                      </a:r>
                      <a:endParaRPr lang="en-US" sz="1200">
                        <a:latin typeface="Calibri"/>
                        <a:ea typeface="Calibri"/>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3066">
                <a:tc>
                  <a:txBody>
                    <a:bodyPr/>
                    <a:lstStyle/>
                    <a:p>
                      <a:pPr marL="0" marR="0">
                        <a:lnSpc>
                          <a:spcPct val="150000"/>
                        </a:lnSpc>
                        <a:spcBef>
                          <a:spcPts val="0"/>
                        </a:spcBef>
                        <a:spcAft>
                          <a:spcPts val="0"/>
                        </a:spcAft>
                      </a:pPr>
                      <a:r>
                        <a:rPr lang="en-US" sz="1400">
                          <a:latin typeface="Times New Roman"/>
                          <a:ea typeface="Calibri"/>
                          <a:cs typeface="Mangal"/>
                        </a:rPr>
                        <a:t>Modality</a:t>
                      </a:r>
                      <a:endParaRPr lang="en-US" sz="1200">
                        <a:latin typeface="Calibri"/>
                        <a:ea typeface="Calibri"/>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400">
                          <a:latin typeface="Times New Roman"/>
                          <a:ea typeface="Calibri"/>
                          <a:cs typeface="Mangal"/>
                        </a:rPr>
                        <a:t>Single</a:t>
                      </a:r>
                      <a:endParaRPr lang="en-US" sz="1200">
                        <a:latin typeface="Calibri"/>
                        <a:ea typeface="Calibri"/>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3066">
                <a:tc>
                  <a:txBody>
                    <a:bodyPr/>
                    <a:lstStyle/>
                    <a:p>
                      <a:pPr marL="0" marR="0">
                        <a:lnSpc>
                          <a:spcPct val="150000"/>
                        </a:lnSpc>
                        <a:spcBef>
                          <a:spcPts val="0"/>
                        </a:spcBef>
                        <a:spcAft>
                          <a:spcPts val="0"/>
                        </a:spcAft>
                      </a:pPr>
                      <a:r>
                        <a:rPr lang="en-US" sz="1400">
                          <a:latin typeface="Times New Roman"/>
                          <a:ea typeface="Calibri"/>
                          <a:cs typeface="Mangal"/>
                        </a:rPr>
                        <a:t>Convergence</a:t>
                      </a:r>
                      <a:endParaRPr lang="en-US" sz="1200">
                        <a:latin typeface="Calibri"/>
                        <a:ea typeface="Calibri"/>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400">
                          <a:latin typeface="Times New Roman"/>
                          <a:ea typeface="Calibri"/>
                          <a:cs typeface="Mangal"/>
                        </a:rPr>
                        <a:t>Slowest</a:t>
                      </a:r>
                      <a:endParaRPr lang="en-US" sz="1200">
                        <a:latin typeface="Calibri"/>
                        <a:ea typeface="Calibri"/>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110832">
                <a:tc>
                  <a:txBody>
                    <a:bodyPr/>
                    <a:lstStyle/>
                    <a:p>
                      <a:pPr marL="0" marR="0">
                        <a:lnSpc>
                          <a:spcPct val="115000"/>
                        </a:lnSpc>
                        <a:spcBef>
                          <a:spcPts val="0"/>
                        </a:spcBef>
                        <a:spcAft>
                          <a:spcPts val="0"/>
                        </a:spcAft>
                      </a:pPr>
                      <a:r>
                        <a:rPr lang="en-US" sz="1400">
                          <a:latin typeface="Times New Roman"/>
                          <a:ea typeface="Calibri"/>
                          <a:cs typeface="Mangal"/>
                        </a:rPr>
                        <a:t>Overall merit in finding optimal solution</a:t>
                      </a:r>
                      <a:endParaRPr lang="en-US" sz="1200">
                        <a:latin typeface="Calibri"/>
                        <a:ea typeface="Calibri"/>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1400" dirty="0">
                          <a:latin typeface="Times New Roman"/>
                          <a:ea typeface="Calibri"/>
                          <a:cs typeface="Mangal"/>
                        </a:rPr>
                        <a:t>Weak: May get trapped to Local Optima</a:t>
                      </a:r>
                      <a:endParaRPr lang="en-US" sz="1200" dirty="0">
                        <a:latin typeface="Calibri"/>
                        <a:ea typeface="Calibri"/>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Date Placeholder 4"/>
          <p:cNvSpPr>
            <a:spLocks noGrp="1"/>
          </p:cNvSpPr>
          <p:nvPr>
            <p:ph type="dt" sz="half" idx="10"/>
          </p:nvPr>
        </p:nvSpPr>
        <p:spPr/>
        <p:txBody>
          <a:bodyPr/>
          <a:lstStyle/>
          <a:p>
            <a:r>
              <a:rPr lang="en-US" smtClean="0"/>
              <a:t>October 23, 2016</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Application of Genetic Algorithm in Unsupervised Clustering</a:t>
            </a:r>
            <a:endParaRPr lang="en-US" sz="3200" dirty="0"/>
          </a:p>
        </p:txBody>
      </p:sp>
      <p:sp>
        <p:nvSpPr>
          <p:cNvPr id="3" name="Content Placeholder 2"/>
          <p:cNvSpPr>
            <a:spLocks noGrp="1"/>
          </p:cNvSpPr>
          <p:nvPr>
            <p:ph idx="1"/>
          </p:nvPr>
        </p:nvSpPr>
        <p:spPr/>
        <p:txBody>
          <a:bodyPr>
            <a:normAutofit lnSpcReduction="10000"/>
          </a:bodyPr>
          <a:lstStyle/>
          <a:p>
            <a:r>
              <a:rPr lang="en-US" dirty="0" smtClean="0"/>
              <a:t>Given training data without their categories (classes), the objective of unsupervised clustering is to group the data based on a similarity criteria.</a:t>
            </a:r>
          </a:p>
          <a:p>
            <a:r>
              <a:rPr lang="en-US" dirty="0" smtClean="0"/>
              <a:t>Training and testing data samples (e.g. images, speech, text etc.) are represented as feature vectors (with selected features).</a:t>
            </a:r>
          </a:p>
          <a:p>
            <a:r>
              <a:rPr lang="en-US" dirty="0" smtClean="0"/>
              <a:t>The data sample feature vectors are represented as points in a </a:t>
            </a:r>
            <a:r>
              <a:rPr lang="en-US" dirty="0" err="1" smtClean="0"/>
              <a:t>hyperdimensional</a:t>
            </a:r>
            <a:r>
              <a:rPr lang="en-US" dirty="0" smtClean="0"/>
              <a:t> space.  </a:t>
            </a:r>
          </a:p>
          <a:p>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2D data</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14</a:t>
            </a:fld>
            <a:endParaRPr lang="en-US"/>
          </a:p>
        </p:txBody>
      </p:sp>
      <p:grpSp>
        <p:nvGrpSpPr>
          <p:cNvPr id="39" name="Group 38"/>
          <p:cNvGrpSpPr/>
          <p:nvPr/>
        </p:nvGrpSpPr>
        <p:grpSpPr>
          <a:xfrm>
            <a:off x="2438400" y="2590800"/>
            <a:ext cx="457200" cy="609600"/>
            <a:chOff x="2438400" y="2590800"/>
            <a:chExt cx="457200" cy="609600"/>
          </a:xfrm>
        </p:grpSpPr>
        <p:sp>
          <p:nvSpPr>
            <p:cNvPr id="7" name="Oval 6"/>
            <p:cNvSpPr/>
            <p:nvPr/>
          </p:nvSpPr>
          <p:spPr>
            <a:xfrm>
              <a:off x="2438400" y="25908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3276600" y="2667000"/>
            <a:ext cx="685800" cy="762000"/>
            <a:chOff x="3276600" y="2667000"/>
            <a:chExt cx="685800" cy="762000"/>
          </a:xfrm>
        </p:grpSpPr>
        <p:sp>
          <p:nvSpPr>
            <p:cNvPr id="11" name="Oval 10"/>
            <p:cNvSpPr/>
            <p:nvPr/>
          </p:nvSpPr>
          <p:spPr>
            <a:xfrm>
              <a:off x="3276600" y="3048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52800" y="2667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2362200" y="4038600"/>
            <a:ext cx="457200" cy="609600"/>
            <a:chOff x="2362200" y="4038600"/>
            <a:chExt cx="457200" cy="609600"/>
          </a:xfrm>
        </p:grpSpPr>
        <p:sp>
          <p:nvSpPr>
            <p:cNvPr id="16" name="Oval 15"/>
            <p:cNvSpPr/>
            <p:nvPr/>
          </p:nvSpPr>
          <p:spPr>
            <a:xfrm>
              <a:off x="2362200" y="40386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371600" y="4114800"/>
            <a:ext cx="685800" cy="762000"/>
            <a:chOff x="1371600" y="4114800"/>
            <a:chExt cx="685800" cy="762000"/>
          </a:xfrm>
        </p:grpSpPr>
        <p:sp>
          <p:nvSpPr>
            <p:cNvPr id="25" name="Oval 24"/>
            <p:cNvSpPr/>
            <p:nvPr/>
          </p:nvSpPr>
          <p:spPr>
            <a:xfrm>
              <a:off x="1371600" y="44958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p:cNvSpPr txBox="1"/>
          <p:nvPr/>
        </p:nvSpPr>
        <p:spPr>
          <a:xfrm>
            <a:off x="5638800" y="1981201"/>
            <a:ext cx="2209800" cy="3693319"/>
          </a:xfrm>
          <a:prstGeom prst="rect">
            <a:avLst/>
          </a:prstGeom>
          <a:noFill/>
        </p:spPr>
        <p:txBody>
          <a:bodyPr wrap="square" rtlCol="0">
            <a:spAutoFit/>
          </a:bodyPr>
          <a:lstStyle/>
          <a:p>
            <a:r>
              <a:rPr lang="en-US" dirty="0" smtClean="0"/>
              <a:t>Given  2D points without any class labels.</a:t>
            </a:r>
          </a:p>
          <a:p>
            <a:endParaRPr lang="en-US" dirty="0" smtClean="0"/>
          </a:p>
          <a:p>
            <a:r>
              <a:rPr lang="en-US" dirty="0" smtClean="0"/>
              <a:t>Objective: to group them in clusters</a:t>
            </a:r>
          </a:p>
          <a:p>
            <a:endParaRPr lang="en-US" dirty="0" smtClean="0"/>
          </a:p>
          <a:p>
            <a:r>
              <a:rPr lang="en-US" dirty="0" smtClean="0"/>
              <a:t>Specification required: Number of clusters</a:t>
            </a:r>
          </a:p>
          <a:p>
            <a:endParaRPr lang="en-US" dirty="0" smtClean="0"/>
          </a:p>
          <a:p>
            <a:r>
              <a:rPr lang="en-US" dirty="0" smtClean="0"/>
              <a:t>Criteria of similarity: closeness of features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2D data</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15</a:t>
            </a:fld>
            <a:endParaRPr lang="en-US"/>
          </a:p>
        </p:txBody>
      </p:sp>
      <p:grpSp>
        <p:nvGrpSpPr>
          <p:cNvPr id="3" name="Group 38"/>
          <p:cNvGrpSpPr/>
          <p:nvPr/>
        </p:nvGrpSpPr>
        <p:grpSpPr>
          <a:xfrm>
            <a:off x="2438400" y="2590800"/>
            <a:ext cx="457200" cy="609600"/>
            <a:chOff x="2438400" y="2590800"/>
            <a:chExt cx="457200" cy="609600"/>
          </a:xfrm>
          <a:solidFill>
            <a:srgbClr val="00B050"/>
          </a:solidFill>
        </p:grpSpPr>
        <p:sp>
          <p:nvSpPr>
            <p:cNvPr id="7" name="Oval 6"/>
            <p:cNvSpPr/>
            <p:nvPr/>
          </p:nvSpPr>
          <p:spPr>
            <a:xfrm>
              <a:off x="2438400" y="25908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37"/>
          <p:cNvGrpSpPr/>
          <p:nvPr/>
        </p:nvGrpSpPr>
        <p:grpSpPr>
          <a:xfrm>
            <a:off x="3276600" y="2667000"/>
            <a:ext cx="685800" cy="762000"/>
            <a:chOff x="3276600" y="2667000"/>
            <a:chExt cx="685800" cy="762000"/>
          </a:xfrm>
          <a:solidFill>
            <a:srgbClr val="FF0000"/>
          </a:solidFill>
        </p:grpSpPr>
        <p:sp>
          <p:nvSpPr>
            <p:cNvPr id="11" name="Oval 10"/>
            <p:cNvSpPr/>
            <p:nvPr/>
          </p:nvSpPr>
          <p:spPr>
            <a:xfrm>
              <a:off x="3276600" y="30480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52800" y="26670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39"/>
          <p:cNvGrpSpPr/>
          <p:nvPr/>
        </p:nvGrpSpPr>
        <p:grpSpPr>
          <a:xfrm>
            <a:off x="2362200" y="4038600"/>
            <a:ext cx="457200" cy="609600"/>
            <a:chOff x="2362200" y="4038600"/>
            <a:chExt cx="457200" cy="609600"/>
          </a:xfrm>
          <a:solidFill>
            <a:srgbClr val="FF0000"/>
          </a:solidFill>
        </p:grpSpPr>
        <p:sp>
          <p:nvSpPr>
            <p:cNvPr id="16" name="Oval 15"/>
            <p:cNvSpPr/>
            <p:nvPr/>
          </p:nvSpPr>
          <p:spPr>
            <a:xfrm>
              <a:off x="2362200" y="40386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40"/>
          <p:cNvGrpSpPr/>
          <p:nvPr/>
        </p:nvGrpSpPr>
        <p:grpSpPr>
          <a:xfrm>
            <a:off x="1371600" y="4114800"/>
            <a:ext cx="685800" cy="762000"/>
            <a:chOff x="1371600" y="4114800"/>
            <a:chExt cx="685800" cy="762000"/>
          </a:xfrm>
          <a:solidFill>
            <a:srgbClr val="00B050"/>
          </a:solidFill>
        </p:grpSpPr>
        <p:sp>
          <p:nvSpPr>
            <p:cNvPr id="25" name="Oval 24"/>
            <p:cNvSpPr/>
            <p:nvPr/>
          </p:nvSpPr>
          <p:spPr>
            <a:xfrm>
              <a:off x="1371600" y="44958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p:cNvSpPr txBox="1"/>
          <p:nvPr/>
        </p:nvSpPr>
        <p:spPr>
          <a:xfrm>
            <a:off x="5638800" y="1981201"/>
            <a:ext cx="2209800" cy="3693319"/>
          </a:xfrm>
          <a:prstGeom prst="rect">
            <a:avLst/>
          </a:prstGeom>
          <a:noFill/>
        </p:spPr>
        <p:txBody>
          <a:bodyPr wrap="square" rtlCol="0">
            <a:spAutoFit/>
          </a:bodyPr>
          <a:lstStyle/>
          <a:p>
            <a:r>
              <a:rPr lang="en-US" dirty="0" smtClean="0"/>
              <a:t>Given  2D points without any class labels.</a:t>
            </a:r>
          </a:p>
          <a:p>
            <a:endParaRPr lang="en-US" dirty="0" smtClean="0"/>
          </a:p>
          <a:p>
            <a:r>
              <a:rPr lang="en-US" dirty="0" smtClean="0"/>
              <a:t>Objective: to group them in clusters</a:t>
            </a:r>
          </a:p>
          <a:p>
            <a:endParaRPr lang="en-US" dirty="0" smtClean="0"/>
          </a:p>
          <a:p>
            <a:r>
              <a:rPr lang="en-US" dirty="0" smtClean="0"/>
              <a:t>Specification required: Number of clusters</a:t>
            </a:r>
          </a:p>
          <a:p>
            <a:endParaRPr lang="en-US" dirty="0" smtClean="0"/>
          </a:p>
          <a:p>
            <a:r>
              <a:rPr lang="en-US" dirty="0" smtClean="0"/>
              <a:t>Criteria of similarity: closeness of features</a:t>
            </a:r>
          </a:p>
        </p:txBody>
      </p:sp>
      <p:sp>
        <p:nvSpPr>
          <p:cNvPr id="31" name="TextBox 30"/>
          <p:cNvSpPr txBox="1"/>
          <p:nvPr/>
        </p:nvSpPr>
        <p:spPr>
          <a:xfrm>
            <a:off x="152400" y="1219200"/>
            <a:ext cx="6633034" cy="646331"/>
          </a:xfrm>
          <a:prstGeom prst="rect">
            <a:avLst/>
          </a:prstGeom>
          <a:noFill/>
        </p:spPr>
        <p:txBody>
          <a:bodyPr wrap="none" rtlCol="0">
            <a:spAutoFit/>
          </a:bodyPr>
          <a:lstStyle/>
          <a:p>
            <a:r>
              <a:rPr lang="en-US" dirty="0" smtClean="0"/>
              <a:t>If number of clusters = 2, </a:t>
            </a:r>
          </a:p>
          <a:p>
            <a:r>
              <a:rPr lang="en-US" dirty="0" smtClean="0"/>
              <a:t>Then the following clustering is one way, but not same as humans do</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2D data</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16</a:t>
            </a:fld>
            <a:endParaRPr lang="en-US"/>
          </a:p>
        </p:txBody>
      </p:sp>
      <p:grpSp>
        <p:nvGrpSpPr>
          <p:cNvPr id="3" name="Group 38"/>
          <p:cNvGrpSpPr/>
          <p:nvPr/>
        </p:nvGrpSpPr>
        <p:grpSpPr>
          <a:xfrm>
            <a:off x="2438400" y="2590800"/>
            <a:ext cx="457200" cy="609600"/>
            <a:chOff x="2438400" y="2590800"/>
            <a:chExt cx="457200" cy="609600"/>
          </a:xfrm>
          <a:solidFill>
            <a:srgbClr val="FF0000"/>
          </a:solidFill>
        </p:grpSpPr>
        <p:sp>
          <p:nvSpPr>
            <p:cNvPr id="7" name="Oval 6"/>
            <p:cNvSpPr/>
            <p:nvPr/>
          </p:nvSpPr>
          <p:spPr>
            <a:xfrm>
              <a:off x="2438400" y="25908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37"/>
          <p:cNvGrpSpPr/>
          <p:nvPr/>
        </p:nvGrpSpPr>
        <p:grpSpPr>
          <a:xfrm>
            <a:off x="3276600" y="2667000"/>
            <a:ext cx="685800" cy="762000"/>
            <a:chOff x="3276600" y="2667000"/>
            <a:chExt cx="685800" cy="762000"/>
          </a:xfrm>
          <a:solidFill>
            <a:srgbClr val="FF0000"/>
          </a:solidFill>
        </p:grpSpPr>
        <p:sp>
          <p:nvSpPr>
            <p:cNvPr id="11" name="Oval 10"/>
            <p:cNvSpPr/>
            <p:nvPr/>
          </p:nvSpPr>
          <p:spPr>
            <a:xfrm>
              <a:off x="3276600" y="30480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52800" y="26670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39"/>
          <p:cNvGrpSpPr/>
          <p:nvPr/>
        </p:nvGrpSpPr>
        <p:grpSpPr>
          <a:xfrm>
            <a:off x="2362200" y="4038600"/>
            <a:ext cx="457200" cy="609600"/>
            <a:chOff x="2362200" y="4038600"/>
            <a:chExt cx="457200" cy="609600"/>
          </a:xfrm>
          <a:solidFill>
            <a:srgbClr val="00B050"/>
          </a:solidFill>
        </p:grpSpPr>
        <p:sp>
          <p:nvSpPr>
            <p:cNvPr id="16" name="Oval 15"/>
            <p:cNvSpPr/>
            <p:nvPr/>
          </p:nvSpPr>
          <p:spPr>
            <a:xfrm>
              <a:off x="2362200" y="40386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40"/>
          <p:cNvGrpSpPr/>
          <p:nvPr/>
        </p:nvGrpSpPr>
        <p:grpSpPr>
          <a:xfrm>
            <a:off x="1371600" y="4114800"/>
            <a:ext cx="685800" cy="762000"/>
            <a:chOff x="1371600" y="4114800"/>
            <a:chExt cx="685800" cy="762000"/>
          </a:xfrm>
          <a:solidFill>
            <a:srgbClr val="00B050"/>
          </a:solidFill>
        </p:grpSpPr>
        <p:sp>
          <p:nvSpPr>
            <p:cNvPr id="25" name="Oval 24"/>
            <p:cNvSpPr/>
            <p:nvPr/>
          </p:nvSpPr>
          <p:spPr>
            <a:xfrm>
              <a:off x="1371600" y="44958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p:cNvSpPr txBox="1"/>
          <p:nvPr/>
        </p:nvSpPr>
        <p:spPr>
          <a:xfrm>
            <a:off x="5638800" y="1981201"/>
            <a:ext cx="2209800" cy="3693319"/>
          </a:xfrm>
          <a:prstGeom prst="rect">
            <a:avLst/>
          </a:prstGeom>
          <a:noFill/>
        </p:spPr>
        <p:txBody>
          <a:bodyPr wrap="square" rtlCol="0">
            <a:spAutoFit/>
          </a:bodyPr>
          <a:lstStyle/>
          <a:p>
            <a:r>
              <a:rPr lang="en-US" dirty="0" smtClean="0"/>
              <a:t>Given  2D points without any class labels.</a:t>
            </a:r>
          </a:p>
          <a:p>
            <a:endParaRPr lang="en-US" dirty="0" smtClean="0"/>
          </a:p>
          <a:p>
            <a:r>
              <a:rPr lang="en-US" dirty="0" smtClean="0"/>
              <a:t>Objective: to group them in clusters</a:t>
            </a:r>
          </a:p>
          <a:p>
            <a:endParaRPr lang="en-US" dirty="0" smtClean="0"/>
          </a:p>
          <a:p>
            <a:r>
              <a:rPr lang="en-US" dirty="0" smtClean="0"/>
              <a:t>Specification required: Number of clusters</a:t>
            </a:r>
          </a:p>
          <a:p>
            <a:endParaRPr lang="en-US" dirty="0" smtClean="0"/>
          </a:p>
          <a:p>
            <a:r>
              <a:rPr lang="en-US" dirty="0" smtClean="0"/>
              <a:t>Criteria of similarity: closeness of features</a:t>
            </a:r>
          </a:p>
        </p:txBody>
      </p:sp>
      <p:sp>
        <p:nvSpPr>
          <p:cNvPr id="31" name="TextBox 30"/>
          <p:cNvSpPr txBox="1"/>
          <p:nvPr/>
        </p:nvSpPr>
        <p:spPr>
          <a:xfrm>
            <a:off x="152400" y="1219200"/>
            <a:ext cx="4746620" cy="646331"/>
          </a:xfrm>
          <a:prstGeom prst="rect">
            <a:avLst/>
          </a:prstGeom>
          <a:noFill/>
        </p:spPr>
        <p:txBody>
          <a:bodyPr wrap="none" rtlCol="0">
            <a:spAutoFit/>
          </a:bodyPr>
          <a:lstStyle/>
          <a:p>
            <a:r>
              <a:rPr lang="en-US" dirty="0" smtClean="0"/>
              <a:t>If number of clusters = 2, </a:t>
            </a:r>
          </a:p>
          <a:p>
            <a:r>
              <a:rPr lang="en-US" dirty="0" smtClean="0"/>
              <a:t>Human intelligence based clustering is as follows</a:t>
            </a:r>
            <a:endParaRPr lang="en-US" dirty="0"/>
          </a:p>
        </p:txBody>
      </p:sp>
      <p:sp>
        <p:nvSpPr>
          <p:cNvPr id="32" name="TextBox 31"/>
          <p:cNvSpPr txBox="1"/>
          <p:nvPr/>
        </p:nvSpPr>
        <p:spPr>
          <a:xfrm>
            <a:off x="3200400" y="4800600"/>
            <a:ext cx="1752600" cy="923330"/>
          </a:xfrm>
          <a:prstGeom prst="rect">
            <a:avLst/>
          </a:prstGeom>
          <a:noFill/>
        </p:spPr>
        <p:txBody>
          <a:bodyPr wrap="square" rtlCol="0">
            <a:spAutoFit/>
          </a:bodyPr>
          <a:lstStyle/>
          <a:p>
            <a:r>
              <a:rPr lang="en-US" dirty="0" smtClean="0"/>
              <a:t>We can call this the best clustering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clusters = 2</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17</a:t>
            </a:fld>
            <a:endParaRPr lang="en-US"/>
          </a:p>
        </p:txBody>
      </p:sp>
      <p:sp>
        <p:nvSpPr>
          <p:cNvPr id="7" name="Oval 6"/>
          <p:cNvSpPr/>
          <p:nvPr/>
        </p:nvSpPr>
        <p:spPr>
          <a:xfrm>
            <a:off x="2438400" y="2590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3048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52800" y="2667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0386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71600" y="4495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52400" y="1219200"/>
            <a:ext cx="4746620" cy="646331"/>
          </a:xfrm>
          <a:prstGeom prst="rect">
            <a:avLst/>
          </a:prstGeom>
          <a:noFill/>
        </p:spPr>
        <p:txBody>
          <a:bodyPr wrap="none" rtlCol="0">
            <a:spAutoFit/>
          </a:bodyPr>
          <a:lstStyle/>
          <a:p>
            <a:r>
              <a:rPr lang="en-US" dirty="0" smtClean="0"/>
              <a:t>If number of clusters = 2, </a:t>
            </a:r>
          </a:p>
          <a:p>
            <a:r>
              <a:rPr lang="en-US" dirty="0" smtClean="0"/>
              <a:t>Human intelligence based clustering is as follows</a:t>
            </a:r>
            <a:endParaRPr lang="en-US" dirty="0"/>
          </a:p>
        </p:txBody>
      </p:sp>
      <p:sp>
        <p:nvSpPr>
          <p:cNvPr id="32" name="TextBox 31"/>
          <p:cNvSpPr txBox="1"/>
          <p:nvPr/>
        </p:nvSpPr>
        <p:spPr>
          <a:xfrm>
            <a:off x="5334000" y="2286000"/>
            <a:ext cx="1752600" cy="646331"/>
          </a:xfrm>
          <a:prstGeom prst="rect">
            <a:avLst/>
          </a:prstGeom>
          <a:noFill/>
        </p:spPr>
        <p:txBody>
          <a:bodyPr wrap="square" rtlCol="0">
            <a:spAutoFit/>
          </a:bodyPr>
          <a:lstStyle/>
          <a:p>
            <a:r>
              <a:rPr lang="en-US" dirty="0" smtClean="0"/>
              <a:t>Is this good clustering?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clusters = 2</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18</a:t>
            </a:fld>
            <a:endParaRPr lang="en-US"/>
          </a:p>
        </p:txBody>
      </p:sp>
      <p:sp>
        <p:nvSpPr>
          <p:cNvPr id="7" name="Oval 6"/>
          <p:cNvSpPr/>
          <p:nvPr/>
        </p:nvSpPr>
        <p:spPr>
          <a:xfrm>
            <a:off x="2438400" y="2590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3048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52800" y="26670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71600" y="4495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52400" y="1219200"/>
            <a:ext cx="4746620" cy="646331"/>
          </a:xfrm>
          <a:prstGeom prst="rect">
            <a:avLst/>
          </a:prstGeom>
          <a:noFill/>
        </p:spPr>
        <p:txBody>
          <a:bodyPr wrap="none" rtlCol="0">
            <a:spAutoFit/>
          </a:bodyPr>
          <a:lstStyle/>
          <a:p>
            <a:r>
              <a:rPr lang="en-US" dirty="0" smtClean="0"/>
              <a:t>If number of clusters = 2, </a:t>
            </a:r>
          </a:p>
          <a:p>
            <a:r>
              <a:rPr lang="en-US" dirty="0" smtClean="0"/>
              <a:t>Human intelligence based clustering is as follows</a:t>
            </a:r>
            <a:endParaRPr lang="en-US" dirty="0"/>
          </a:p>
        </p:txBody>
      </p:sp>
      <p:sp>
        <p:nvSpPr>
          <p:cNvPr id="32" name="TextBox 31"/>
          <p:cNvSpPr txBox="1"/>
          <p:nvPr/>
        </p:nvSpPr>
        <p:spPr>
          <a:xfrm>
            <a:off x="5334000" y="2286000"/>
            <a:ext cx="1752600" cy="646331"/>
          </a:xfrm>
          <a:prstGeom prst="rect">
            <a:avLst/>
          </a:prstGeom>
          <a:noFill/>
        </p:spPr>
        <p:txBody>
          <a:bodyPr wrap="square" rtlCol="0">
            <a:spAutoFit/>
          </a:bodyPr>
          <a:lstStyle/>
          <a:p>
            <a:r>
              <a:rPr lang="en-US" dirty="0" smtClean="0"/>
              <a:t>Is this good clustering?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clusters = 2</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19</a:t>
            </a:fld>
            <a:endParaRPr lang="en-US"/>
          </a:p>
        </p:txBody>
      </p:sp>
      <p:sp>
        <p:nvSpPr>
          <p:cNvPr id="7" name="Oval 6"/>
          <p:cNvSpPr/>
          <p:nvPr/>
        </p:nvSpPr>
        <p:spPr>
          <a:xfrm>
            <a:off x="2438400" y="2590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30480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52800" y="26670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71600" y="4495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52400" y="1219200"/>
            <a:ext cx="4746620" cy="646331"/>
          </a:xfrm>
          <a:prstGeom prst="rect">
            <a:avLst/>
          </a:prstGeom>
          <a:noFill/>
        </p:spPr>
        <p:txBody>
          <a:bodyPr wrap="none" rtlCol="0">
            <a:spAutoFit/>
          </a:bodyPr>
          <a:lstStyle/>
          <a:p>
            <a:r>
              <a:rPr lang="en-US" dirty="0" smtClean="0"/>
              <a:t>If number of clusters = 2, </a:t>
            </a:r>
          </a:p>
          <a:p>
            <a:r>
              <a:rPr lang="en-US" dirty="0" smtClean="0"/>
              <a:t>Human intelligence based clustering is as follows</a:t>
            </a:r>
            <a:endParaRPr lang="en-US" dirty="0"/>
          </a:p>
        </p:txBody>
      </p:sp>
      <p:sp>
        <p:nvSpPr>
          <p:cNvPr id="32" name="TextBox 31"/>
          <p:cNvSpPr txBox="1"/>
          <p:nvPr/>
        </p:nvSpPr>
        <p:spPr>
          <a:xfrm>
            <a:off x="5334000" y="2286000"/>
            <a:ext cx="1752600" cy="646331"/>
          </a:xfrm>
          <a:prstGeom prst="rect">
            <a:avLst/>
          </a:prstGeom>
          <a:noFill/>
        </p:spPr>
        <p:txBody>
          <a:bodyPr wrap="square" rtlCol="0">
            <a:spAutoFit/>
          </a:bodyPr>
          <a:lstStyle/>
          <a:p>
            <a:r>
              <a:rPr lang="en-US" dirty="0" smtClean="0"/>
              <a:t>Is this good clustering?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Genetic Algorithm : Operators</a:t>
            </a:r>
            <a:endParaRPr lang="en-US" dirty="0"/>
          </a:p>
        </p:txBody>
      </p:sp>
      <p:sp>
        <p:nvSpPr>
          <p:cNvPr id="3" name="Content Placeholder 2"/>
          <p:cNvSpPr>
            <a:spLocks noGrp="1"/>
          </p:cNvSpPr>
          <p:nvPr>
            <p:ph idx="1"/>
          </p:nvPr>
        </p:nvSpPr>
        <p:spPr/>
        <p:txBody>
          <a:bodyPr/>
          <a:lstStyle/>
          <a:p>
            <a:r>
              <a:rPr lang="en-US" dirty="0" smtClean="0"/>
              <a:t>Two operators known as crossover and mutation are applied to the chromosomes to obtain new generation chromosome.</a:t>
            </a:r>
          </a:p>
          <a:p>
            <a:r>
              <a:rPr lang="en-US" b="1" dirty="0" smtClean="0"/>
              <a:t>Crossover Operator: </a:t>
            </a:r>
            <a:r>
              <a:rPr lang="en-US" dirty="0" smtClean="0"/>
              <a:t>applied on two parent chromosomes to obtain a new offspring.</a:t>
            </a:r>
          </a:p>
          <a:p>
            <a:r>
              <a:rPr lang="en-US" b="1" dirty="0" smtClean="0"/>
              <a:t>Mutation: </a:t>
            </a:r>
            <a:r>
              <a:rPr lang="en-US" dirty="0" smtClean="0"/>
              <a:t>applied on one chromosome to exploit the neighborhood.</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Slide Number Placeholder 4"/>
          <p:cNvSpPr>
            <a:spLocks noGrp="1"/>
          </p:cNvSpPr>
          <p:nvPr>
            <p:ph type="sldNum" sz="quarter" idx="12"/>
          </p:nvPr>
        </p:nvSpPr>
        <p:spPr/>
        <p:txBody>
          <a:bodyPr/>
          <a:lstStyle/>
          <a:p>
            <a:fld id="{56700603-41B2-4E8D-AB69-05A4F4868740}"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clusters = 4</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20</a:t>
            </a:fld>
            <a:endParaRPr lang="en-US"/>
          </a:p>
        </p:txBody>
      </p:sp>
      <p:sp>
        <p:nvSpPr>
          <p:cNvPr id="7" name="Oval 6"/>
          <p:cNvSpPr/>
          <p:nvPr/>
        </p:nvSpPr>
        <p:spPr>
          <a:xfrm>
            <a:off x="2438400" y="2590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3048000"/>
            <a:ext cx="152400" cy="2286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52800" y="2667000"/>
            <a:ext cx="152400" cy="2286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71600" y="4495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52400" y="1219200"/>
            <a:ext cx="4746620" cy="646331"/>
          </a:xfrm>
          <a:prstGeom prst="rect">
            <a:avLst/>
          </a:prstGeom>
          <a:noFill/>
        </p:spPr>
        <p:txBody>
          <a:bodyPr wrap="none" rtlCol="0">
            <a:spAutoFit/>
          </a:bodyPr>
          <a:lstStyle/>
          <a:p>
            <a:r>
              <a:rPr lang="en-US" dirty="0" smtClean="0"/>
              <a:t>If number of clusters = 4, </a:t>
            </a:r>
          </a:p>
          <a:p>
            <a:r>
              <a:rPr lang="en-US" dirty="0" smtClean="0"/>
              <a:t>Human intelligence based clustering is as follows</a:t>
            </a:r>
            <a:endParaRPr lang="en-US" dirty="0"/>
          </a:p>
        </p:txBody>
      </p:sp>
      <p:sp>
        <p:nvSpPr>
          <p:cNvPr id="32" name="TextBox 31"/>
          <p:cNvSpPr txBox="1"/>
          <p:nvPr/>
        </p:nvSpPr>
        <p:spPr>
          <a:xfrm>
            <a:off x="5334000" y="2286000"/>
            <a:ext cx="1752600" cy="646331"/>
          </a:xfrm>
          <a:prstGeom prst="rect">
            <a:avLst/>
          </a:prstGeom>
          <a:noFill/>
        </p:spPr>
        <p:txBody>
          <a:bodyPr wrap="square" rtlCol="0">
            <a:spAutoFit/>
          </a:bodyPr>
          <a:lstStyle/>
          <a:p>
            <a:r>
              <a:rPr lang="en-US" dirty="0" smtClean="0"/>
              <a:t>Is this good clustering?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clusters = 4</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21</a:t>
            </a:fld>
            <a:endParaRPr lang="en-US"/>
          </a:p>
        </p:txBody>
      </p:sp>
      <p:sp>
        <p:nvSpPr>
          <p:cNvPr id="7" name="Oval 6"/>
          <p:cNvSpPr/>
          <p:nvPr/>
        </p:nvSpPr>
        <p:spPr>
          <a:xfrm>
            <a:off x="2438400" y="2590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30480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52800" y="26670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038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71600" y="4495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52400" y="1219200"/>
            <a:ext cx="4746620" cy="646331"/>
          </a:xfrm>
          <a:prstGeom prst="rect">
            <a:avLst/>
          </a:prstGeom>
          <a:noFill/>
        </p:spPr>
        <p:txBody>
          <a:bodyPr wrap="none" rtlCol="0">
            <a:spAutoFit/>
          </a:bodyPr>
          <a:lstStyle/>
          <a:p>
            <a:r>
              <a:rPr lang="en-US" dirty="0" smtClean="0"/>
              <a:t>If number of clusters = 4, </a:t>
            </a:r>
          </a:p>
          <a:p>
            <a:r>
              <a:rPr lang="en-US" dirty="0" smtClean="0"/>
              <a:t>Human intelligence based clustering is as follows</a:t>
            </a:r>
            <a:endParaRPr lang="en-US" dirty="0"/>
          </a:p>
        </p:txBody>
      </p:sp>
      <p:sp>
        <p:nvSpPr>
          <p:cNvPr id="32" name="TextBox 31"/>
          <p:cNvSpPr txBox="1"/>
          <p:nvPr/>
        </p:nvSpPr>
        <p:spPr>
          <a:xfrm>
            <a:off x="5334000" y="2286000"/>
            <a:ext cx="1752600" cy="646331"/>
          </a:xfrm>
          <a:prstGeom prst="rect">
            <a:avLst/>
          </a:prstGeom>
          <a:noFill/>
        </p:spPr>
        <p:txBody>
          <a:bodyPr wrap="square" rtlCol="0">
            <a:spAutoFit/>
          </a:bodyPr>
          <a:lstStyle/>
          <a:p>
            <a:r>
              <a:rPr lang="en-US" dirty="0" smtClean="0"/>
              <a:t>Is this good clustering?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clusters = 4</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22</a:t>
            </a:fld>
            <a:endParaRPr lang="en-US"/>
          </a:p>
        </p:txBody>
      </p:sp>
      <p:sp>
        <p:nvSpPr>
          <p:cNvPr id="7" name="Oval 6"/>
          <p:cNvSpPr/>
          <p:nvPr/>
        </p:nvSpPr>
        <p:spPr>
          <a:xfrm>
            <a:off x="2438400" y="2590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30480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52800" y="26670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71600" y="4495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52400" y="1219200"/>
            <a:ext cx="4746620" cy="646331"/>
          </a:xfrm>
          <a:prstGeom prst="rect">
            <a:avLst/>
          </a:prstGeom>
          <a:noFill/>
        </p:spPr>
        <p:txBody>
          <a:bodyPr wrap="none" rtlCol="0">
            <a:spAutoFit/>
          </a:bodyPr>
          <a:lstStyle/>
          <a:p>
            <a:r>
              <a:rPr lang="en-US" dirty="0" smtClean="0"/>
              <a:t>If number of clusters = 4, </a:t>
            </a:r>
          </a:p>
          <a:p>
            <a:r>
              <a:rPr lang="en-US" dirty="0" smtClean="0"/>
              <a:t>Human intelligence based clustering is as follows</a:t>
            </a:r>
            <a:endParaRPr lang="en-US" dirty="0"/>
          </a:p>
        </p:txBody>
      </p:sp>
      <p:sp>
        <p:nvSpPr>
          <p:cNvPr id="32" name="TextBox 31"/>
          <p:cNvSpPr txBox="1"/>
          <p:nvPr/>
        </p:nvSpPr>
        <p:spPr>
          <a:xfrm>
            <a:off x="5334000" y="2286000"/>
            <a:ext cx="1752600" cy="646331"/>
          </a:xfrm>
          <a:prstGeom prst="rect">
            <a:avLst/>
          </a:prstGeom>
          <a:noFill/>
        </p:spPr>
        <p:txBody>
          <a:bodyPr wrap="square" rtlCol="0">
            <a:spAutoFit/>
          </a:bodyPr>
          <a:lstStyle/>
          <a:p>
            <a:r>
              <a:rPr lang="en-US" dirty="0" smtClean="0"/>
              <a:t>Is this good clustering? </a:t>
            </a:r>
            <a:endParaRPr lang="en-US" dirty="0"/>
          </a:p>
        </p:txBody>
      </p:sp>
      <p:sp>
        <p:nvSpPr>
          <p:cNvPr id="30" name="TextBox 29"/>
          <p:cNvSpPr txBox="1"/>
          <p:nvPr/>
        </p:nvSpPr>
        <p:spPr>
          <a:xfrm>
            <a:off x="5257800" y="3962400"/>
            <a:ext cx="1752600" cy="646331"/>
          </a:xfrm>
          <a:prstGeom prst="rect">
            <a:avLst/>
          </a:prstGeom>
          <a:noFill/>
        </p:spPr>
        <p:txBody>
          <a:bodyPr wrap="square" rtlCol="0">
            <a:spAutoFit/>
          </a:bodyPr>
          <a:lstStyle/>
          <a:p>
            <a:r>
              <a:rPr lang="en-US" dirty="0" smtClean="0"/>
              <a:t>What is optimized? </a:t>
            </a:r>
            <a:endParaRPr lang="en-US" dirty="0"/>
          </a:p>
        </p:txBody>
      </p:sp>
      <p:sp>
        <p:nvSpPr>
          <p:cNvPr id="33" name="TextBox 32"/>
          <p:cNvSpPr txBox="1"/>
          <p:nvPr/>
        </p:nvSpPr>
        <p:spPr>
          <a:xfrm>
            <a:off x="5029200" y="5257800"/>
            <a:ext cx="3124200" cy="646331"/>
          </a:xfrm>
          <a:prstGeom prst="rect">
            <a:avLst/>
          </a:prstGeom>
          <a:noFill/>
        </p:spPr>
        <p:txBody>
          <a:bodyPr wrap="square" rtlCol="0">
            <a:spAutoFit/>
          </a:bodyPr>
          <a:lstStyle/>
          <a:p>
            <a:r>
              <a:rPr lang="en-US" dirty="0" smtClean="0"/>
              <a:t>Distances of data points to the respective cluster centers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Clustering as an optimization problem</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23</a:t>
            </a:fld>
            <a:endParaRPr lang="en-US"/>
          </a:p>
        </p:txBody>
      </p:sp>
      <p:sp>
        <p:nvSpPr>
          <p:cNvPr id="7" name="Oval 6"/>
          <p:cNvSpPr/>
          <p:nvPr/>
        </p:nvSpPr>
        <p:spPr>
          <a:xfrm>
            <a:off x="2438400" y="25908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30480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52800" y="26670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0386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71600" y="44958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800600" y="1676400"/>
            <a:ext cx="3352800" cy="646331"/>
          </a:xfrm>
          <a:prstGeom prst="rect">
            <a:avLst/>
          </a:prstGeom>
          <a:noFill/>
        </p:spPr>
        <p:txBody>
          <a:bodyPr wrap="square" rtlCol="0">
            <a:spAutoFit/>
          </a:bodyPr>
          <a:lstStyle/>
          <a:p>
            <a:r>
              <a:rPr lang="en-US" dirty="0" smtClean="0"/>
              <a:t>How do you think machine learns to group the data on its own?</a:t>
            </a:r>
            <a:endParaRPr lang="en-US" dirty="0"/>
          </a:p>
        </p:txBody>
      </p:sp>
      <p:sp>
        <p:nvSpPr>
          <p:cNvPr id="35" name="TextBox 34"/>
          <p:cNvSpPr txBox="1"/>
          <p:nvPr/>
        </p:nvSpPr>
        <p:spPr>
          <a:xfrm>
            <a:off x="4876800" y="2743200"/>
            <a:ext cx="3352800" cy="2031325"/>
          </a:xfrm>
          <a:prstGeom prst="rect">
            <a:avLst/>
          </a:prstGeom>
          <a:noFill/>
        </p:spPr>
        <p:txBody>
          <a:bodyPr wrap="square" rtlCol="0">
            <a:spAutoFit/>
          </a:bodyPr>
          <a:lstStyle/>
          <a:p>
            <a:r>
              <a:rPr lang="en-US" dirty="0" smtClean="0"/>
              <a:t>Take some points randomly to mark them as cluster centers</a:t>
            </a:r>
          </a:p>
          <a:p>
            <a:endParaRPr lang="en-US" dirty="0" smtClean="0"/>
          </a:p>
          <a:p>
            <a:r>
              <a:rPr lang="en-US" dirty="0" smtClean="0"/>
              <a:t>If number of clusters = n</a:t>
            </a:r>
          </a:p>
          <a:p>
            <a:endParaRPr lang="en-US" dirty="0" smtClean="0"/>
          </a:p>
          <a:p>
            <a:r>
              <a:rPr lang="en-US" dirty="0" smtClean="0"/>
              <a:t>Then take ‘n’ random points as centers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Clustering as an optimization problem</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24</a:t>
            </a:fld>
            <a:endParaRPr lang="en-US"/>
          </a:p>
        </p:txBody>
      </p:sp>
      <p:sp>
        <p:nvSpPr>
          <p:cNvPr id="7" name="Oval 6"/>
          <p:cNvSpPr/>
          <p:nvPr/>
        </p:nvSpPr>
        <p:spPr>
          <a:xfrm>
            <a:off x="2438400" y="25908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30480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52800" y="2667000"/>
            <a:ext cx="152400" cy="2286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0386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71600" y="44958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800600" y="1676400"/>
            <a:ext cx="3352800" cy="646331"/>
          </a:xfrm>
          <a:prstGeom prst="rect">
            <a:avLst/>
          </a:prstGeom>
          <a:noFill/>
        </p:spPr>
        <p:txBody>
          <a:bodyPr wrap="square" rtlCol="0">
            <a:spAutoFit/>
          </a:bodyPr>
          <a:lstStyle/>
          <a:p>
            <a:r>
              <a:rPr lang="en-US" dirty="0" smtClean="0"/>
              <a:t>How do you think machine learns to group the data on its own?</a:t>
            </a:r>
            <a:endParaRPr lang="en-US" dirty="0"/>
          </a:p>
        </p:txBody>
      </p:sp>
      <p:sp>
        <p:nvSpPr>
          <p:cNvPr id="35" name="TextBox 34"/>
          <p:cNvSpPr txBox="1"/>
          <p:nvPr/>
        </p:nvSpPr>
        <p:spPr>
          <a:xfrm>
            <a:off x="4876800" y="2743200"/>
            <a:ext cx="3352800" cy="2031325"/>
          </a:xfrm>
          <a:prstGeom prst="rect">
            <a:avLst/>
          </a:prstGeom>
          <a:noFill/>
        </p:spPr>
        <p:txBody>
          <a:bodyPr wrap="square" rtlCol="0">
            <a:spAutoFit/>
          </a:bodyPr>
          <a:lstStyle/>
          <a:p>
            <a:r>
              <a:rPr lang="en-US" dirty="0" smtClean="0"/>
              <a:t>Take some points randomly to mark them as cluster centers</a:t>
            </a:r>
          </a:p>
          <a:p>
            <a:endParaRPr lang="en-US" dirty="0" smtClean="0"/>
          </a:p>
          <a:p>
            <a:r>
              <a:rPr lang="en-US" dirty="0" smtClean="0"/>
              <a:t>If number of clusters = n</a:t>
            </a:r>
          </a:p>
          <a:p>
            <a:endParaRPr lang="en-US" dirty="0" smtClean="0"/>
          </a:p>
          <a:p>
            <a:r>
              <a:rPr lang="en-US" b="1" dirty="0" smtClean="0"/>
              <a:t>Then take ‘n’ random points as centers shown in red</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Clustering as an optimization problem</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25</a:t>
            </a:fld>
            <a:endParaRPr lang="en-US"/>
          </a:p>
        </p:txBody>
      </p:sp>
      <p:sp>
        <p:nvSpPr>
          <p:cNvPr id="7" name="Oval 6"/>
          <p:cNvSpPr/>
          <p:nvPr/>
        </p:nvSpPr>
        <p:spPr>
          <a:xfrm>
            <a:off x="2438400" y="25908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30480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52800" y="2667000"/>
            <a:ext cx="152400" cy="2286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0386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71600" y="44958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800600" y="1676400"/>
            <a:ext cx="3352800" cy="646331"/>
          </a:xfrm>
          <a:prstGeom prst="rect">
            <a:avLst/>
          </a:prstGeom>
          <a:noFill/>
        </p:spPr>
        <p:txBody>
          <a:bodyPr wrap="square" rtlCol="0">
            <a:spAutoFit/>
          </a:bodyPr>
          <a:lstStyle/>
          <a:p>
            <a:r>
              <a:rPr lang="en-US" dirty="0" smtClean="0"/>
              <a:t>How do you think machine learns to group the data on its own?</a:t>
            </a:r>
            <a:endParaRPr lang="en-US" dirty="0"/>
          </a:p>
        </p:txBody>
      </p:sp>
      <p:sp>
        <p:nvSpPr>
          <p:cNvPr id="35" name="TextBox 34"/>
          <p:cNvSpPr txBox="1"/>
          <p:nvPr/>
        </p:nvSpPr>
        <p:spPr>
          <a:xfrm>
            <a:off x="4876800" y="2743200"/>
            <a:ext cx="3352800" cy="1754326"/>
          </a:xfrm>
          <a:prstGeom prst="rect">
            <a:avLst/>
          </a:prstGeom>
          <a:noFill/>
        </p:spPr>
        <p:txBody>
          <a:bodyPr wrap="square" rtlCol="0">
            <a:spAutoFit/>
          </a:bodyPr>
          <a:lstStyle/>
          <a:p>
            <a:r>
              <a:rPr lang="en-US" dirty="0" smtClean="0"/>
              <a:t>Give different colors to these centers – say yellow and red</a:t>
            </a:r>
          </a:p>
          <a:p>
            <a:endParaRPr lang="en-US" b="1" dirty="0" smtClean="0"/>
          </a:p>
          <a:p>
            <a:r>
              <a:rPr lang="en-US" b="1" dirty="0" smtClean="0"/>
              <a:t>Iterate over all points to color them according to its closeness to one of the two points</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Clustering as an optimization problem</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26</a:t>
            </a:fld>
            <a:endParaRPr lang="en-US"/>
          </a:p>
        </p:txBody>
      </p:sp>
      <p:sp>
        <p:nvSpPr>
          <p:cNvPr id="7" name="Oval 6"/>
          <p:cNvSpPr/>
          <p:nvPr/>
        </p:nvSpPr>
        <p:spPr>
          <a:xfrm>
            <a:off x="2438400" y="2590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286000" y="2895600"/>
            <a:ext cx="304800" cy="304800"/>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3048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52800" y="2590800"/>
            <a:ext cx="228600" cy="304800"/>
          </a:xfrm>
          <a:prstGeom prst="ellipse">
            <a:avLst/>
          </a:prstGeom>
          <a:solidFill>
            <a:srgbClr val="FF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038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71600" y="4495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800600" y="1676400"/>
            <a:ext cx="3352800" cy="646331"/>
          </a:xfrm>
          <a:prstGeom prst="rect">
            <a:avLst/>
          </a:prstGeom>
          <a:noFill/>
        </p:spPr>
        <p:txBody>
          <a:bodyPr wrap="square" rtlCol="0">
            <a:spAutoFit/>
          </a:bodyPr>
          <a:lstStyle/>
          <a:p>
            <a:r>
              <a:rPr lang="en-US" dirty="0" smtClean="0"/>
              <a:t>How do you think machine learns to group the data on its own?</a:t>
            </a:r>
            <a:endParaRPr lang="en-US" dirty="0"/>
          </a:p>
        </p:txBody>
      </p:sp>
      <p:sp>
        <p:nvSpPr>
          <p:cNvPr id="35" name="TextBox 34"/>
          <p:cNvSpPr txBox="1"/>
          <p:nvPr/>
        </p:nvSpPr>
        <p:spPr>
          <a:xfrm>
            <a:off x="4876800" y="2743200"/>
            <a:ext cx="3352800" cy="1754326"/>
          </a:xfrm>
          <a:prstGeom prst="rect">
            <a:avLst/>
          </a:prstGeom>
          <a:noFill/>
        </p:spPr>
        <p:txBody>
          <a:bodyPr wrap="square" rtlCol="0">
            <a:spAutoFit/>
          </a:bodyPr>
          <a:lstStyle/>
          <a:p>
            <a:r>
              <a:rPr lang="en-US" dirty="0" smtClean="0"/>
              <a:t>Give different colors to these centers – say yellow and red</a:t>
            </a:r>
          </a:p>
          <a:p>
            <a:endParaRPr lang="en-US" b="1" dirty="0" smtClean="0"/>
          </a:p>
          <a:p>
            <a:r>
              <a:rPr lang="en-US" b="1" dirty="0" smtClean="0"/>
              <a:t>Iterate over all points to color them according to its closeness to one of the two points</a:t>
            </a:r>
            <a:endParaRPr lang="en-US" b="1" dirty="0"/>
          </a:p>
        </p:txBody>
      </p:sp>
      <p:sp>
        <p:nvSpPr>
          <p:cNvPr id="30" name="TextBox 29"/>
          <p:cNvSpPr txBox="1"/>
          <p:nvPr/>
        </p:nvSpPr>
        <p:spPr>
          <a:xfrm>
            <a:off x="4724400" y="4572000"/>
            <a:ext cx="3352800" cy="646331"/>
          </a:xfrm>
          <a:prstGeom prst="rect">
            <a:avLst/>
          </a:prstGeom>
          <a:noFill/>
        </p:spPr>
        <p:txBody>
          <a:bodyPr wrap="square" rtlCol="0">
            <a:spAutoFit/>
          </a:bodyPr>
          <a:lstStyle/>
          <a:p>
            <a:r>
              <a:rPr lang="en-US" dirty="0" smtClean="0"/>
              <a:t>Compute the mean vector of the two clusters</a:t>
            </a:r>
            <a:endParaRPr lang="en-US" b="1" dirty="0"/>
          </a:p>
        </p:txBody>
      </p:sp>
      <p:sp>
        <p:nvSpPr>
          <p:cNvPr id="33" name="Oval 32"/>
          <p:cNvSpPr/>
          <p:nvPr/>
        </p:nvSpPr>
        <p:spPr>
          <a:xfrm>
            <a:off x="3505200" y="29718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828800" y="3810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a:endCxn id="36" idx="7"/>
          </p:cNvCxnSpPr>
          <p:nvPr/>
        </p:nvCxnSpPr>
        <p:spPr>
          <a:xfrm flipH="1">
            <a:off x="1893841" y="3276600"/>
            <a:ext cx="468359" cy="544559"/>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0" grpId="0"/>
      <p:bldP spid="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Clustering as an optimization problem</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27</a:t>
            </a:fld>
            <a:endParaRPr lang="en-US"/>
          </a:p>
        </p:txBody>
      </p:sp>
      <p:sp>
        <p:nvSpPr>
          <p:cNvPr id="7" name="Oval 6"/>
          <p:cNvSpPr/>
          <p:nvPr/>
        </p:nvSpPr>
        <p:spPr>
          <a:xfrm>
            <a:off x="2438400" y="2590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3048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00" y="2667000"/>
            <a:ext cx="152400" cy="228600"/>
          </a:xfrm>
          <a:prstGeom prst="ellipse">
            <a:avLst/>
          </a:prstGeom>
          <a:solidFill>
            <a:srgbClr val="FF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038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71600" y="4495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800600" y="1676400"/>
            <a:ext cx="3352800" cy="646331"/>
          </a:xfrm>
          <a:prstGeom prst="rect">
            <a:avLst/>
          </a:prstGeom>
          <a:noFill/>
        </p:spPr>
        <p:txBody>
          <a:bodyPr wrap="square" rtlCol="0">
            <a:spAutoFit/>
          </a:bodyPr>
          <a:lstStyle/>
          <a:p>
            <a:r>
              <a:rPr lang="en-US" dirty="0" smtClean="0"/>
              <a:t>How do you think machine learns to group the data on its own?</a:t>
            </a:r>
            <a:endParaRPr lang="en-US" dirty="0"/>
          </a:p>
        </p:txBody>
      </p:sp>
      <p:sp>
        <p:nvSpPr>
          <p:cNvPr id="35" name="TextBox 34"/>
          <p:cNvSpPr txBox="1"/>
          <p:nvPr/>
        </p:nvSpPr>
        <p:spPr>
          <a:xfrm>
            <a:off x="4876800" y="2743200"/>
            <a:ext cx="3352800" cy="923330"/>
          </a:xfrm>
          <a:prstGeom prst="rect">
            <a:avLst/>
          </a:prstGeom>
          <a:noFill/>
        </p:spPr>
        <p:txBody>
          <a:bodyPr wrap="square" rtlCol="0">
            <a:spAutoFit/>
          </a:bodyPr>
          <a:lstStyle/>
          <a:p>
            <a:r>
              <a:rPr lang="en-US" b="1" dirty="0" smtClean="0"/>
              <a:t>Iterate over all points to color them according to its closeness to one of the two points</a:t>
            </a:r>
            <a:endParaRPr lang="en-US" b="1" dirty="0"/>
          </a:p>
        </p:txBody>
      </p:sp>
      <p:sp>
        <p:nvSpPr>
          <p:cNvPr id="30" name="TextBox 29"/>
          <p:cNvSpPr txBox="1"/>
          <p:nvPr/>
        </p:nvSpPr>
        <p:spPr>
          <a:xfrm>
            <a:off x="5029200" y="3886200"/>
            <a:ext cx="3352800" cy="646331"/>
          </a:xfrm>
          <a:prstGeom prst="rect">
            <a:avLst/>
          </a:prstGeom>
          <a:noFill/>
        </p:spPr>
        <p:txBody>
          <a:bodyPr wrap="square" rtlCol="0">
            <a:spAutoFit/>
          </a:bodyPr>
          <a:lstStyle/>
          <a:p>
            <a:r>
              <a:rPr lang="en-US" dirty="0" smtClean="0"/>
              <a:t>Compute the mean vector of the two clusters</a:t>
            </a:r>
            <a:endParaRPr lang="en-US" b="1" dirty="0"/>
          </a:p>
        </p:txBody>
      </p:sp>
      <p:sp>
        <p:nvSpPr>
          <p:cNvPr id="33" name="Oval 32"/>
          <p:cNvSpPr/>
          <p:nvPr/>
        </p:nvSpPr>
        <p:spPr>
          <a:xfrm>
            <a:off x="3505200" y="2971800"/>
            <a:ext cx="762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828800" y="3810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a:endCxn id="36" idx="7"/>
          </p:cNvCxnSpPr>
          <p:nvPr/>
        </p:nvCxnSpPr>
        <p:spPr>
          <a:xfrm flipH="1">
            <a:off x="1893841" y="3276600"/>
            <a:ext cx="468359" cy="544559"/>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0" grpId="0"/>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Clustering as an optimization problem</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28</a:t>
            </a:fld>
            <a:endParaRPr lang="en-US"/>
          </a:p>
        </p:txBody>
      </p:sp>
      <p:sp>
        <p:nvSpPr>
          <p:cNvPr id="7" name="Oval 6"/>
          <p:cNvSpPr/>
          <p:nvPr/>
        </p:nvSpPr>
        <p:spPr>
          <a:xfrm>
            <a:off x="2438400" y="2590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3048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00" y="2667000"/>
            <a:ext cx="152400" cy="228600"/>
          </a:xfrm>
          <a:prstGeom prst="ellipse">
            <a:avLst/>
          </a:prstGeom>
          <a:solidFill>
            <a:srgbClr val="FF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038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71600" y="4495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800600" y="1676400"/>
            <a:ext cx="3352800" cy="646331"/>
          </a:xfrm>
          <a:prstGeom prst="rect">
            <a:avLst/>
          </a:prstGeom>
          <a:noFill/>
        </p:spPr>
        <p:txBody>
          <a:bodyPr wrap="square" rtlCol="0">
            <a:spAutoFit/>
          </a:bodyPr>
          <a:lstStyle/>
          <a:p>
            <a:r>
              <a:rPr lang="en-US" dirty="0" smtClean="0"/>
              <a:t>How do you think machine learns to group the data on its own?</a:t>
            </a:r>
            <a:endParaRPr lang="en-US" dirty="0"/>
          </a:p>
        </p:txBody>
      </p:sp>
      <p:sp>
        <p:nvSpPr>
          <p:cNvPr id="35" name="TextBox 34"/>
          <p:cNvSpPr txBox="1"/>
          <p:nvPr/>
        </p:nvSpPr>
        <p:spPr>
          <a:xfrm>
            <a:off x="4876800" y="2743200"/>
            <a:ext cx="3352800" cy="369332"/>
          </a:xfrm>
          <a:prstGeom prst="rect">
            <a:avLst/>
          </a:prstGeom>
          <a:noFill/>
        </p:spPr>
        <p:txBody>
          <a:bodyPr wrap="square" rtlCol="0">
            <a:spAutoFit/>
          </a:bodyPr>
          <a:lstStyle/>
          <a:p>
            <a:r>
              <a:rPr lang="en-US" b="1" dirty="0" smtClean="0"/>
              <a:t>The centers keep moving</a:t>
            </a:r>
            <a:endParaRPr lang="en-US" b="1" dirty="0"/>
          </a:p>
        </p:txBody>
      </p:sp>
      <p:sp>
        <p:nvSpPr>
          <p:cNvPr id="30" name="TextBox 29"/>
          <p:cNvSpPr txBox="1"/>
          <p:nvPr/>
        </p:nvSpPr>
        <p:spPr>
          <a:xfrm>
            <a:off x="5029200" y="3886200"/>
            <a:ext cx="3352800" cy="646331"/>
          </a:xfrm>
          <a:prstGeom prst="rect">
            <a:avLst/>
          </a:prstGeom>
          <a:noFill/>
        </p:spPr>
        <p:txBody>
          <a:bodyPr wrap="square" rtlCol="0">
            <a:spAutoFit/>
          </a:bodyPr>
          <a:lstStyle/>
          <a:p>
            <a:r>
              <a:rPr lang="en-US" dirty="0" smtClean="0"/>
              <a:t>Compute the mean vector of the two clusters</a:t>
            </a:r>
            <a:endParaRPr lang="en-US" b="1" dirty="0"/>
          </a:p>
        </p:txBody>
      </p:sp>
      <p:sp>
        <p:nvSpPr>
          <p:cNvPr id="33" name="Oval 32"/>
          <p:cNvSpPr/>
          <p:nvPr/>
        </p:nvSpPr>
        <p:spPr>
          <a:xfrm>
            <a:off x="3124200" y="2819400"/>
            <a:ext cx="762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1336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Clustering as an optimization problem</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29</a:t>
            </a:fld>
            <a:endParaRPr lang="en-US"/>
          </a:p>
        </p:txBody>
      </p:sp>
      <p:sp>
        <p:nvSpPr>
          <p:cNvPr id="7" name="Oval 6"/>
          <p:cNvSpPr/>
          <p:nvPr/>
        </p:nvSpPr>
        <p:spPr>
          <a:xfrm>
            <a:off x="2438400" y="2590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3048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00" y="2667000"/>
            <a:ext cx="152400" cy="228600"/>
          </a:xfrm>
          <a:prstGeom prst="ellipse">
            <a:avLst/>
          </a:prstGeom>
          <a:solidFill>
            <a:srgbClr val="FF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038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71600" y="4495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800600" y="1676400"/>
            <a:ext cx="3352800" cy="646331"/>
          </a:xfrm>
          <a:prstGeom prst="rect">
            <a:avLst/>
          </a:prstGeom>
          <a:noFill/>
        </p:spPr>
        <p:txBody>
          <a:bodyPr wrap="square" rtlCol="0">
            <a:spAutoFit/>
          </a:bodyPr>
          <a:lstStyle/>
          <a:p>
            <a:r>
              <a:rPr lang="en-US" dirty="0" smtClean="0"/>
              <a:t>How do you think machine learns to group the data on its own?</a:t>
            </a:r>
            <a:endParaRPr lang="en-US" dirty="0"/>
          </a:p>
        </p:txBody>
      </p:sp>
      <p:sp>
        <p:nvSpPr>
          <p:cNvPr id="35" name="TextBox 34"/>
          <p:cNvSpPr txBox="1"/>
          <p:nvPr/>
        </p:nvSpPr>
        <p:spPr>
          <a:xfrm>
            <a:off x="4876800" y="2743200"/>
            <a:ext cx="3352800" cy="369332"/>
          </a:xfrm>
          <a:prstGeom prst="rect">
            <a:avLst/>
          </a:prstGeom>
          <a:noFill/>
        </p:spPr>
        <p:txBody>
          <a:bodyPr wrap="square" rtlCol="0">
            <a:spAutoFit/>
          </a:bodyPr>
          <a:lstStyle/>
          <a:p>
            <a:r>
              <a:rPr lang="en-US" b="1" dirty="0" smtClean="0"/>
              <a:t>The centers keep moving</a:t>
            </a:r>
            <a:endParaRPr lang="en-US" b="1" dirty="0"/>
          </a:p>
        </p:txBody>
      </p:sp>
      <p:sp>
        <p:nvSpPr>
          <p:cNvPr id="30" name="TextBox 29"/>
          <p:cNvSpPr txBox="1"/>
          <p:nvPr/>
        </p:nvSpPr>
        <p:spPr>
          <a:xfrm>
            <a:off x="5029200" y="3886200"/>
            <a:ext cx="3352800" cy="646331"/>
          </a:xfrm>
          <a:prstGeom prst="rect">
            <a:avLst/>
          </a:prstGeom>
          <a:noFill/>
        </p:spPr>
        <p:txBody>
          <a:bodyPr wrap="square" rtlCol="0">
            <a:spAutoFit/>
          </a:bodyPr>
          <a:lstStyle/>
          <a:p>
            <a:r>
              <a:rPr lang="en-US" dirty="0" smtClean="0"/>
              <a:t>Compute the mean vector of the two clusters</a:t>
            </a:r>
            <a:endParaRPr lang="en-US" b="1" dirty="0"/>
          </a:p>
        </p:txBody>
      </p:sp>
      <p:sp>
        <p:nvSpPr>
          <p:cNvPr id="33" name="Oval 32"/>
          <p:cNvSpPr/>
          <p:nvPr/>
        </p:nvSpPr>
        <p:spPr>
          <a:xfrm>
            <a:off x="3048000" y="2819400"/>
            <a:ext cx="762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1336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800600" y="5029200"/>
            <a:ext cx="3352800" cy="923330"/>
          </a:xfrm>
          <a:prstGeom prst="rect">
            <a:avLst/>
          </a:prstGeom>
          <a:noFill/>
        </p:spPr>
        <p:txBody>
          <a:bodyPr wrap="square" rtlCol="0">
            <a:spAutoFit/>
          </a:bodyPr>
          <a:lstStyle/>
          <a:p>
            <a:r>
              <a:rPr lang="en-US" dirty="0" smtClean="0"/>
              <a:t>View the sum of the distances of points in a cluster being reduced every time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41" name="Rectangle 10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 name="Group 1"/>
          <p:cNvGrpSpPr>
            <a:grpSpLocks noChangeAspect="1"/>
          </p:cNvGrpSpPr>
          <p:nvPr/>
        </p:nvGrpSpPr>
        <p:grpSpPr bwMode="auto">
          <a:xfrm>
            <a:off x="0" y="-1"/>
            <a:ext cx="8305800" cy="6783431"/>
            <a:chOff x="864" y="2502"/>
            <a:chExt cx="9576" cy="7820"/>
          </a:xfrm>
        </p:grpSpPr>
        <p:sp>
          <p:nvSpPr>
            <p:cNvPr id="18540" name="AutoShape 108"/>
            <p:cNvSpPr>
              <a:spLocks noChangeAspect="1" noChangeArrowheads="1" noTextEdit="1"/>
            </p:cNvSpPr>
            <p:nvPr/>
          </p:nvSpPr>
          <p:spPr bwMode="auto">
            <a:xfrm>
              <a:off x="864" y="2502"/>
              <a:ext cx="9576" cy="7820"/>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3" name="Group 102"/>
            <p:cNvGrpSpPr>
              <a:grpSpLocks/>
            </p:cNvGrpSpPr>
            <p:nvPr/>
          </p:nvGrpSpPr>
          <p:grpSpPr bwMode="auto">
            <a:xfrm>
              <a:off x="1296" y="3456"/>
              <a:ext cx="2655" cy="504"/>
              <a:chOff x="1296" y="3456"/>
              <a:chExt cx="2655" cy="504"/>
            </a:xfrm>
          </p:grpSpPr>
          <p:sp>
            <p:nvSpPr>
              <p:cNvPr id="18539" name="Text Box 107"/>
              <p:cNvSpPr txBox="1">
                <a:spLocks noChangeArrowheads="1"/>
              </p:cNvSpPr>
              <p:nvPr/>
            </p:nvSpPr>
            <p:spPr bwMode="auto">
              <a:xfrm>
                <a:off x="1296" y="3456"/>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38" name="Text Box 106"/>
              <p:cNvSpPr txBox="1">
                <a:spLocks noChangeArrowheads="1"/>
              </p:cNvSpPr>
              <p:nvPr/>
            </p:nvSpPr>
            <p:spPr bwMode="auto">
              <a:xfrm>
                <a:off x="1827" y="3456"/>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37" name="Text Box 105"/>
              <p:cNvSpPr txBox="1">
                <a:spLocks noChangeArrowheads="1"/>
              </p:cNvSpPr>
              <p:nvPr/>
            </p:nvSpPr>
            <p:spPr bwMode="auto">
              <a:xfrm>
                <a:off x="2358" y="3456"/>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36" name="Text Box 104"/>
              <p:cNvSpPr txBox="1">
                <a:spLocks noChangeArrowheads="1"/>
              </p:cNvSpPr>
              <p:nvPr/>
            </p:nvSpPr>
            <p:spPr bwMode="auto">
              <a:xfrm>
                <a:off x="2889" y="3456"/>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35" name="Text Box 103"/>
              <p:cNvSpPr txBox="1">
                <a:spLocks noChangeArrowheads="1"/>
              </p:cNvSpPr>
              <p:nvPr/>
            </p:nvSpPr>
            <p:spPr bwMode="auto">
              <a:xfrm>
                <a:off x="3420" y="3456"/>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4" name="Group 90"/>
            <p:cNvGrpSpPr>
              <a:grpSpLocks/>
            </p:cNvGrpSpPr>
            <p:nvPr/>
          </p:nvGrpSpPr>
          <p:grpSpPr bwMode="auto">
            <a:xfrm>
              <a:off x="3951" y="3456"/>
              <a:ext cx="5841" cy="504"/>
              <a:chOff x="3951" y="3456"/>
              <a:chExt cx="5841" cy="504"/>
            </a:xfrm>
          </p:grpSpPr>
          <p:sp>
            <p:nvSpPr>
              <p:cNvPr id="18533" name="Text Box 101"/>
              <p:cNvSpPr txBox="1">
                <a:spLocks noChangeArrowheads="1"/>
              </p:cNvSpPr>
              <p:nvPr/>
            </p:nvSpPr>
            <p:spPr bwMode="auto">
              <a:xfrm>
                <a:off x="8199" y="3456"/>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32" name="Text Box 100"/>
              <p:cNvSpPr txBox="1">
                <a:spLocks noChangeArrowheads="1"/>
              </p:cNvSpPr>
              <p:nvPr/>
            </p:nvSpPr>
            <p:spPr bwMode="auto">
              <a:xfrm>
                <a:off x="8730" y="3456"/>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31" name="Text Box 99"/>
              <p:cNvSpPr txBox="1">
                <a:spLocks noChangeArrowheads="1"/>
              </p:cNvSpPr>
              <p:nvPr/>
            </p:nvSpPr>
            <p:spPr bwMode="auto">
              <a:xfrm>
                <a:off x="9261" y="3456"/>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30" name="Text Box 98"/>
              <p:cNvSpPr txBox="1">
                <a:spLocks noChangeArrowheads="1"/>
              </p:cNvSpPr>
              <p:nvPr/>
            </p:nvSpPr>
            <p:spPr bwMode="auto">
              <a:xfrm>
                <a:off x="7668" y="3456"/>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29" name="Text Box 97"/>
              <p:cNvSpPr txBox="1">
                <a:spLocks noChangeArrowheads="1"/>
              </p:cNvSpPr>
              <p:nvPr/>
            </p:nvSpPr>
            <p:spPr bwMode="auto">
              <a:xfrm>
                <a:off x="3951" y="3456"/>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528" name="Text Box 96"/>
              <p:cNvSpPr txBox="1">
                <a:spLocks noChangeArrowheads="1"/>
              </p:cNvSpPr>
              <p:nvPr/>
            </p:nvSpPr>
            <p:spPr bwMode="auto">
              <a:xfrm>
                <a:off x="4482" y="3456"/>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27" name="Text Box 95"/>
              <p:cNvSpPr txBox="1">
                <a:spLocks noChangeArrowheads="1"/>
              </p:cNvSpPr>
              <p:nvPr/>
            </p:nvSpPr>
            <p:spPr bwMode="auto">
              <a:xfrm>
                <a:off x="5013" y="3456"/>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26" name="Text Box 94"/>
              <p:cNvSpPr txBox="1">
                <a:spLocks noChangeArrowheads="1"/>
              </p:cNvSpPr>
              <p:nvPr/>
            </p:nvSpPr>
            <p:spPr bwMode="auto">
              <a:xfrm>
                <a:off x="5544" y="3456"/>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25" name="Text Box 93"/>
              <p:cNvSpPr txBox="1">
                <a:spLocks noChangeArrowheads="1"/>
              </p:cNvSpPr>
              <p:nvPr/>
            </p:nvSpPr>
            <p:spPr bwMode="auto">
              <a:xfrm>
                <a:off x="6075" y="3456"/>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24" name="Text Box 92"/>
              <p:cNvSpPr txBox="1">
                <a:spLocks noChangeArrowheads="1"/>
              </p:cNvSpPr>
              <p:nvPr/>
            </p:nvSpPr>
            <p:spPr bwMode="auto">
              <a:xfrm>
                <a:off x="6606" y="3456"/>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23" name="Text Box 91"/>
              <p:cNvSpPr txBox="1">
                <a:spLocks noChangeArrowheads="1"/>
              </p:cNvSpPr>
              <p:nvPr/>
            </p:nvSpPr>
            <p:spPr bwMode="auto">
              <a:xfrm>
                <a:off x="7137" y="3456"/>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5" name="Group 84"/>
            <p:cNvGrpSpPr>
              <a:grpSpLocks/>
            </p:cNvGrpSpPr>
            <p:nvPr/>
          </p:nvGrpSpPr>
          <p:grpSpPr bwMode="auto">
            <a:xfrm>
              <a:off x="1296" y="4752"/>
              <a:ext cx="2655" cy="504"/>
              <a:chOff x="1296" y="4752"/>
              <a:chExt cx="2655" cy="504"/>
            </a:xfrm>
          </p:grpSpPr>
          <p:sp>
            <p:nvSpPr>
              <p:cNvPr id="18521" name="Text Box 89"/>
              <p:cNvSpPr txBox="1">
                <a:spLocks noChangeArrowheads="1"/>
              </p:cNvSpPr>
              <p:nvPr/>
            </p:nvSpPr>
            <p:spPr bwMode="auto">
              <a:xfrm>
                <a:off x="1296" y="4752"/>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20" name="Text Box 88"/>
              <p:cNvSpPr txBox="1">
                <a:spLocks noChangeArrowheads="1"/>
              </p:cNvSpPr>
              <p:nvPr/>
            </p:nvSpPr>
            <p:spPr bwMode="auto">
              <a:xfrm>
                <a:off x="1827" y="4752"/>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19" name="Text Box 87"/>
              <p:cNvSpPr txBox="1">
                <a:spLocks noChangeArrowheads="1"/>
              </p:cNvSpPr>
              <p:nvPr/>
            </p:nvSpPr>
            <p:spPr bwMode="auto">
              <a:xfrm>
                <a:off x="2358" y="4752"/>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18" name="Text Box 86"/>
              <p:cNvSpPr txBox="1">
                <a:spLocks noChangeArrowheads="1"/>
              </p:cNvSpPr>
              <p:nvPr/>
            </p:nvSpPr>
            <p:spPr bwMode="auto">
              <a:xfrm>
                <a:off x="2889" y="4752"/>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17" name="Text Box 85"/>
              <p:cNvSpPr txBox="1">
                <a:spLocks noChangeArrowheads="1"/>
              </p:cNvSpPr>
              <p:nvPr/>
            </p:nvSpPr>
            <p:spPr bwMode="auto">
              <a:xfrm>
                <a:off x="3420" y="4752"/>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6" name="Group 72"/>
            <p:cNvGrpSpPr>
              <a:grpSpLocks/>
            </p:cNvGrpSpPr>
            <p:nvPr/>
          </p:nvGrpSpPr>
          <p:grpSpPr bwMode="auto">
            <a:xfrm>
              <a:off x="3951" y="4752"/>
              <a:ext cx="5841" cy="504"/>
              <a:chOff x="3951" y="4752"/>
              <a:chExt cx="5841" cy="504"/>
            </a:xfrm>
          </p:grpSpPr>
          <p:sp>
            <p:nvSpPr>
              <p:cNvPr id="18515" name="Text Box 83"/>
              <p:cNvSpPr txBox="1">
                <a:spLocks noChangeArrowheads="1"/>
              </p:cNvSpPr>
              <p:nvPr/>
            </p:nvSpPr>
            <p:spPr bwMode="auto">
              <a:xfrm>
                <a:off x="8199" y="4752"/>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14" name="Text Box 82"/>
              <p:cNvSpPr txBox="1">
                <a:spLocks noChangeArrowheads="1"/>
              </p:cNvSpPr>
              <p:nvPr/>
            </p:nvSpPr>
            <p:spPr bwMode="auto">
              <a:xfrm>
                <a:off x="8730" y="4752"/>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13" name="Text Box 81"/>
              <p:cNvSpPr txBox="1">
                <a:spLocks noChangeArrowheads="1"/>
              </p:cNvSpPr>
              <p:nvPr/>
            </p:nvSpPr>
            <p:spPr bwMode="auto">
              <a:xfrm>
                <a:off x="9261" y="4752"/>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12" name="Text Box 80"/>
              <p:cNvSpPr txBox="1">
                <a:spLocks noChangeArrowheads="1"/>
              </p:cNvSpPr>
              <p:nvPr/>
            </p:nvSpPr>
            <p:spPr bwMode="auto">
              <a:xfrm>
                <a:off x="7668" y="4752"/>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11" name="Text Box 79"/>
              <p:cNvSpPr txBox="1">
                <a:spLocks noChangeArrowheads="1"/>
              </p:cNvSpPr>
              <p:nvPr/>
            </p:nvSpPr>
            <p:spPr bwMode="auto">
              <a:xfrm>
                <a:off x="3951" y="4752"/>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10" name="Text Box 78"/>
              <p:cNvSpPr txBox="1">
                <a:spLocks noChangeArrowheads="1"/>
              </p:cNvSpPr>
              <p:nvPr/>
            </p:nvSpPr>
            <p:spPr bwMode="auto">
              <a:xfrm>
                <a:off x="4482" y="4752"/>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09" name="Text Box 77"/>
              <p:cNvSpPr txBox="1">
                <a:spLocks noChangeArrowheads="1"/>
              </p:cNvSpPr>
              <p:nvPr/>
            </p:nvSpPr>
            <p:spPr bwMode="auto">
              <a:xfrm>
                <a:off x="5013" y="4752"/>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08" name="Text Box 76"/>
              <p:cNvSpPr txBox="1">
                <a:spLocks noChangeArrowheads="1"/>
              </p:cNvSpPr>
              <p:nvPr/>
            </p:nvSpPr>
            <p:spPr bwMode="auto">
              <a:xfrm>
                <a:off x="5544" y="4752"/>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07" name="Text Box 75"/>
              <p:cNvSpPr txBox="1">
                <a:spLocks noChangeArrowheads="1"/>
              </p:cNvSpPr>
              <p:nvPr/>
            </p:nvSpPr>
            <p:spPr bwMode="auto">
              <a:xfrm>
                <a:off x="6075" y="4752"/>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06" name="Text Box 74"/>
              <p:cNvSpPr txBox="1">
                <a:spLocks noChangeArrowheads="1"/>
              </p:cNvSpPr>
              <p:nvPr/>
            </p:nvSpPr>
            <p:spPr bwMode="auto">
              <a:xfrm>
                <a:off x="6606" y="4752"/>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05" name="Text Box 73"/>
              <p:cNvSpPr txBox="1">
                <a:spLocks noChangeArrowheads="1"/>
              </p:cNvSpPr>
              <p:nvPr/>
            </p:nvSpPr>
            <p:spPr bwMode="auto">
              <a:xfrm>
                <a:off x="7137" y="4752"/>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8503" name="Text Box 71"/>
            <p:cNvSpPr txBox="1">
              <a:spLocks noChangeArrowheads="1"/>
            </p:cNvSpPr>
            <p:nvPr/>
          </p:nvSpPr>
          <p:spPr bwMode="auto">
            <a:xfrm>
              <a:off x="5040" y="5400"/>
              <a:ext cx="576" cy="43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Mangal" pitchFamily="18" charset="0"/>
                </a:rPr>
                <a:t>(a)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02" name="Text Box 70"/>
            <p:cNvSpPr txBox="1">
              <a:spLocks noChangeArrowheads="1"/>
            </p:cNvSpPr>
            <p:nvPr/>
          </p:nvSpPr>
          <p:spPr bwMode="auto">
            <a:xfrm>
              <a:off x="864" y="9172"/>
              <a:ext cx="9000" cy="103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Crossover and Mutation (a) Previous Generation Parent Chromosomes selected for Crossover (b) Two new off springs generated by crossover using one crossover point. (c) Mutation applied at three places in second offspring</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501" name="AutoShape 69"/>
            <p:cNvSpPr>
              <a:spLocks noChangeShapeType="1"/>
            </p:cNvSpPr>
            <p:nvPr/>
          </p:nvSpPr>
          <p:spPr bwMode="auto">
            <a:xfrm>
              <a:off x="3960" y="2520"/>
              <a:ext cx="1" cy="93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500" name="Freeform 68"/>
            <p:cNvSpPr>
              <a:spLocks/>
            </p:cNvSpPr>
            <p:nvPr/>
          </p:nvSpPr>
          <p:spPr bwMode="auto">
            <a:xfrm>
              <a:off x="1656" y="3960"/>
              <a:ext cx="3312" cy="720"/>
            </a:xfrm>
            <a:custGeom>
              <a:avLst/>
              <a:gdLst/>
              <a:ahLst/>
              <a:cxnLst>
                <a:cxn ang="0">
                  <a:pos x="0" y="0"/>
                </a:cxn>
                <a:cxn ang="0">
                  <a:pos x="1008" y="432"/>
                </a:cxn>
                <a:cxn ang="0">
                  <a:pos x="2664" y="360"/>
                </a:cxn>
                <a:cxn ang="0">
                  <a:pos x="3312" y="720"/>
                </a:cxn>
              </a:cxnLst>
              <a:rect l="0" t="0" r="r" b="b"/>
              <a:pathLst>
                <a:path w="3312" h="720">
                  <a:moveTo>
                    <a:pt x="0" y="0"/>
                  </a:moveTo>
                  <a:cubicBezTo>
                    <a:pt x="282" y="186"/>
                    <a:pt x="564" y="372"/>
                    <a:pt x="1008" y="432"/>
                  </a:cubicBezTo>
                  <a:cubicBezTo>
                    <a:pt x="1452" y="492"/>
                    <a:pt x="2280" y="312"/>
                    <a:pt x="2664" y="360"/>
                  </a:cubicBezTo>
                  <a:cubicBezTo>
                    <a:pt x="3048" y="408"/>
                    <a:pt x="3180" y="564"/>
                    <a:pt x="3312" y="720"/>
                  </a:cubicBezTo>
                </a:path>
              </a:pathLst>
            </a:custGeom>
            <a:noFill/>
            <a:ln w="19050">
              <a:solidFill>
                <a:srgbClr val="4E6128"/>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99" name="Freeform 67"/>
            <p:cNvSpPr>
              <a:spLocks/>
            </p:cNvSpPr>
            <p:nvPr/>
          </p:nvSpPr>
          <p:spPr bwMode="auto">
            <a:xfrm>
              <a:off x="1968" y="3960"/>
              <a:ext cx="5424" cy="720"/>
            </a:xfrm>
            <a:custGeom>
              <a:avLst/>
              <a:gdLst/>
              <a:ahLst/>
              <a:cxnLst>
                <a:cxn ang="0">
                  <a:pos x="4872" y="0"/>
                </a:cxn>
                <a:cxn ang="0">
                  <a:pos x="4728" y="288"/>
                </a:cxn>
                <a:cxn ang="0">
                  <a:pos x="696" y="504"/>
                </a:cxn>
                <a:cxn ang="0">
                  <a:pos x="552" y="648"/>
                </a:cxn>
              </a:cxnLst>
              <a:rect l="0" t="0" r="r" b="b"/>
              <a:pathLst>
                <a:path w="5424" h="648">
                  <a:moveTo>
                    <a:pt x="4872" y="0"/>
                  </a:moveTo>
                  <a:cubicBezTo>
                    <a:pt x="5148" y="102"/>
                    <a:pt x="5424" y="204"/>
                    <a:pt x="4728" y="288"/>
                  </a:cubicBezTo>
                  <a:cubicBezTo>
                    <a:pt x="4032" y="372"/>
                    <a:pt x="1392" y="444"/>
                    <a:pt x="696" y="504"/>
                  </a:cubicBezTo>
                  <a:cubicBezTo>
                    <a:pt x="0" y="564"/>
                    <a:pt x="276" y="606"/>
                    <a:pt x="552" y="648"/>
                  </a:cubicBezTo>
                </a:path>
              </a:pathLst>
            </a:custGeom>
            <a:noFill/>
            <a:ln w="28575">
              <a:solidFill>
                <a:srgbClr val="000000"/>
              </a:solidFill>
              <a:prstDash val="dash"/>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98" name="Text Box 66"/>
            <p:cNvSpPr txBox="1">
              <a:spLocks noChangeArrowheads="1"/>
            </p:cNvSpPr>
            <p:nvPr/>
          </p:nvSpPr>
          <p:spPr bwMode="auto">
            <a:xfrm>
              <a:off x="4176" y="2785"/>
              <a:ext cx="1800" cy="5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Mangal" pitchFamily="18" charset="0"/>
                </a:rPr>
                <a:t>Crossover Point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 name="Group 49"/>
            <p:cNvGrpSpPr>
              <a:grpSpLocks/>
            </p:cNvGrpSpPr>
            <p:nvPr/>
          </p:nvGrpSpPr>
          <p:grpSpPr bwMode="auto">
            <a:xfrm>
              <a:off x="1224" y="5976"/>
              <a:ext cx="8496" cy="504"/>
              <a:chOff x="1224" y="6480"/>
              <a:chExt cx="8496" cy="504"/>
            </a:xfrm>
          </p:grpSpPr>
          <p:sp>
            <p:nvSpPr>
              <p:cNvPr id="18497" name="Text Box 65"/>
              <p:cNvSpPr txBox="1">
                <a:spLocks noChangeArrowheads="1"/>
              </p:cNvSpPr>
              <p:nvPr/>
            </p:nvSpPr>
            <p:spPr bwMode="auto">
              <a:xfrm>
                <a:off x="8127" y="6480"/>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96" name="Text Box 64"/>
              <p:cNvSpPr txBox="1">
                <a:spLocks noChangeArrowheads="1"/>
              </p:cNvSpPr>
              <p:nvPr/>
            </p:nvSpPr>
            <p:spPr bwMode="auto">
              <a:xfrm>
                <a:off x="8658" y="6480"/>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95" name="Text Box 63"/>
              <p:cNvSpPr txBox="1">
                <a:spLocks noChangeArrowheads="1"/>
              </p:cNvSpPr>
              <p:nvPr/>
            </p:nvSpPr>
            <p:spPr bwMode="auto">
              <a:xfrm>
                <a:off x="9189" y="6480"/>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94" name="Text Box 62"/>
              <p:cNvSpPr txBox="1">
                <a:spLocks noChangeArrowheads="1"/>
              </p:cNvSpPr>
              <p:nvPr/>
            </p:nvSpPr>
            <p:spPr bwMode="auto">
              <a:xfrm>
                <a:off x="7596" y="6480"/>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93" name="Text Box 61"/>
              <p:cNvSpPr txBox="1">
                <a:spLocks noChangeArrowheads="1"/>
              </p:cNvSpPr>
              <p:nvPr/>
            </p:nvSpPr>
            <p:spPr bwMode="auto">
              <a:xfrm>
                <a:off x="1224" y="6480"/>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92" name="Text Box 60"/>
              <p:cNvSpPr txBox="1">
                <a:spLocks noChangeArrowheads="1"/>
              </p:cNvSpPr>
              <p:nvPr/>
            </p:nvSpPr>
            <p:spPr bwMode="auto">
              <a:xfrm>
                <a:off x="1755" y="6480"/>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91" name="Text Box 59"/>
              <p:cNvSpPr txBox="1">
                <a:spLocks noChangeArrowheads="1"/>
              </p:cNvSpPr>
              <p:nvPr/>
            </p:nvSpPr>
            <p:spPr bwMode="auto">
              <a:xfrm>
                <a:off x="2286" y="6480"/>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90" name="Text Box 58"/>
              <p:cNvSpPr txBox="1">
                <a:spLocks noChangeArrowheads="1"/>
              </p:cNvSpPr>
              <p:nvPr/>
            </p:nvSpPr>
            <p:spPr bwMode="auto">
              <a:xfrm>
                <a:off x="2817" y="6480"/>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89" name="Text Box 57"/>
              <p:cNvSpPr txBox="1">
                <a:spLocks noChangeArrowheads="1"/>
              </p:cNvSpPr>
              <p:nvPr/>
            </p:nvSpPr>
            <p:spPr bwMode="auto">
              <a:xfrm>
                <a:off x="3348" y="6480"/>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88" name="Text Box 56"/>
              <p:cNvSpPr txBox="1">
                <a:spLocks noChangeArrowheads="1"/>
              </p:cNvSpPr>
              <p:nvPr/>
            </p:nvSpPr>
            <p:spPr bwMode="auto">
              <a:xfrm>
                <a:off x="3879" y="6480"/>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87" name="Text Box 55"/>
              <p:cNvSpPr txBox="1">
                <a:spLocks noChangeArrowheads="1"/>
              </p:cNvSpPr>
              <p:nvPr/>
            </p:nvSpPr>
            <p:spPr bwMode="auto">
              <a:xfrm>
                <a:off x="4410" y="6480"/>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86" name="Text Box 54"/>
              <p:cNvSpPr txBox="1">
                <a:spLocks noChangeArrowheads="1"/>
              </p:cNvSpPr>
              <p:nvPr/>
            </p:nvSpPr>
            <p:spPr bwMode="auto">
              <a:xfrm>
                <a:off x="4941" y="6480"/>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85" name="Text Box 53"/>
              <p:cNvSpPr txBox="1">
                <a:spLocks noChangeArrowheads="1"/>
              </p:cNvSpPr>
              <p:nvPr/>
            </p:nvSpPr>
            <p:spPr bwMode="auto">
              <a:xfrm>
                <a:off x="5472" y="6480"/>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84" name="Text Box 52"/>
              <p:cNvSpPr txBox="1">
                <a:spLocks noChangeArrowheads="1"/>
              </p:cNvSpPr>
              <p:nvPr/>
            </p:nvSpPr>
            <p:spPr bwMode="auto">
              <a:xfrm>
                <a:off x="6003" y="6480"/>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83" name="Text Box 51"/>
              <p:cNvSpPr txBox="1">
                <a:spLocks noChangeArrowheads="1"/>
              </p:cNvSpPr>
              <p:nvPr/>
            </p:nvSpPr>
            <p:spPr bwMode="auto">
              <a:xfrm>
                <a:off x="6534" y="6480"/>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82" name="Text Box 50"/>
              <p:cNvSpPr txBox="1">
                <a:spLocks noChangeArrowheads="1"/>
              </p:cNvSpPr>
              <p:nvPr/>
            </p:nvSpPr>
            <p:spPr bwMode="auto">
              <a:xfrm>
                <a:off x="7065" y="6480"/>
                <a:ext cx="531" cy="504"/>
              </a:xfrm>
              <a:prstGeom prst="rect">
                <a:avLst/>
              </a:prstGeom>
              <a:solidFill>
                <a:srgbClr val="BFBFB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8" name="Group 32"/>
            <p:cNvGrpSpPr>
              <a:grpSpLocks/>
            </p:cNvGrpSpPr>
            <p:nvPr/>
          </p:nvGrpSpPr>
          <p:grpSpPr bwMode="auto">
            <a:xfrm>
              <a:off x="1224" y="6696"/>
              <a:ext cx="8496" cy="504"/>
              <a:chOff x="1224" y="7344"/>
              <a:chExt cx="8496" cy="504"/>
            </a:xfrm>
          </p:grpSpPr>
          <p:sp>
            <p:nvSpPr>
              <p:cNvPr id="18480" name="Text Box 48"/>
              <p:cNvSpPr txBox="1">
                <a:spLocks noChangeArrowheads="1"/>
              </p:cNvSpPr>
              <p:nvPr/>
            </p:nvSpPr>
            <p:spPr bwMode="auto">
              <a:xfrm>
                <a:off x="8127"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79" name="Text Box 47"/>
              <p:cNvSpPr txBox="1">
                <a:spLocks noChangeArrowheads="1"/>
              </p:cNvSpPr>
              <p:nvPr/>
            </p:nvSpPr>
            <p:spPr bwMode="auto">
              <a:xfrm>
                <a:off x="8658"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78" name="Text Box 46"/>
              <p:cNvSpPr txBox="1">
                <a:spLocks noChangeArrowheads="1"/>
              </p:cNvSpPr>
              <p:nvPr/>
            </p:nvSpPr>
            <p:spPr bwMode="auto">
              <a:xfrm>
                <a:off x="9189"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77" name="Text Box 45"/>
              <p:cNvSpPr txBox="1">
                <a:spLocks noChangeArrowheads="1"/>
              </p:cNvSpPr>
              <p:nvPr/>
            </p:nvSpPr>
            <p:spPr bwMode="auto">
              <a:xfrm>
                <a:off x="7596"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76" name="Text Box 44"/>
              <p:cNvSpPr txBox="1">
                <a:spLocks noChangeArrowheads="1"/>
              </p:cNvSpPr>
              <p:nvPr/>
            </p:nvSpPr>
            <p:spPr bwMode="auto">
              <a:xfrm>
                <a:off x="1224"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75" name="Text Box 43"/>
              <p:cNvSpPr txBox="1">
                <a:spLocks noChangeArrowheads="1"/>
              </p:cNvSpPr>
              <p:nvPr/>
            </p:nvSpPr>
            <p:spPr bwMode="auto">
              <a:xfrm>
                <a:off x="1755"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74" name="Text Box 42"/>
              <p:cNvSpPr txBox="1">
                <a:spLocks noChangeArrowheads="1"/>
              </p:cNvSpPr>
              <p:nvPr/>
            </p:nvSpPr>
            <p:spPr bwMode="auto">
              <a:xfrm>
                <a:off x="2286"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73" name="Text Box 41"/>
              <p:cNvSpPr txBox="1">
                <a:spLocks noChangeArrowheads="1"/>
              </p:cNvSpPr>
              <p:nvPr/>
            </p:nvSpPr>
            <p:spPr bwMode="auto">
              <a:xfrm>
                <a:off x="2817"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72" name="Text Box 40"/>
              <p:cNvSpPr txBox="1">
                <a:spLocks noChangeArrowheads="1"/>
              </p:cNvSpPr>
              <p:nvPr/>
            </p:nvSpPr>
            <p:spPr bwMode="auto">
              <a:xfrm>
                <a:off x="3348"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71" name="Text Box 39"/>
              <p:cNvSpPr txBox="1">
                <a:spLocks noChangeArrowheads="1"/>
              </p:cNvSpPr>
              <p:nvPr/>
            </p:nvSpPr>
            <p:spPr bwMode="auto">
              <a:xfrm>
                <a:off x="3879"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70" name="Text Box 38"/>
              <p:cNvSpPr txBox="1">
                <a:spLocks noChangeArrowheads="1"/>
              </p:cNvSpPr>
              <p:nvPr/>
            </p:nvSpPr>
            <p:spPr bwMode="auto">
              <a:xfrm>
                <a:off x="4410"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69" name="Text Box 37"/>
              <p:cNvSpPr txBox="1">
                <a:spLocks noChangeArrowheads="1"/>
              </p:cNvSpPr>
              <p:nvPr/>
            </p:nvSpPr>
            <p:spPr bwMode="auto">
              <a:xfrm>
                <a:off x="4941"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68" name="Text Box 36"/>
              <p:cNvSpPr txBox="1">
                <a:spLocks noChangeArrowheads="1"/>
              </p:cNvSpPr>
              <p:nvPr/>
            </p:nvSpPr>
            <p:spPr bwMode="auto">
              <a:xfrm>
                <a:off x="5472"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67" name="Text Box 35"/>
              <p:cNvSpPr txBox="1">
                <a:spLocks noChangeArrowheads="1"/>
              </p:cNvSpPr>
              <p:nvPr/>
            </p:nvSpPr>
            <p:spPr bwMode="auto">
              <a:xfrm>
                <a:off x="6003"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66" name="Text Box 34"/>
              <p:cNvSpPr txBox="1">
                <a:spLocks noChangeArrowheads="1"/>
              </p:cNvSpPr>
              <p:nvPr/>
            </p:nvSpPr>
            <p:spPr bwMode="auto">
              <a:xfrm>
                <a:off x="6534"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65" name="Text Box 33"/>
              <p:cNvSpPr txBox="1">
                <a:spLocks noChangeArrowheads="1"/>
              </p:cNvSpPr>
              <p:nvPr/>
            </p:nvSpPr>
            <p:spPr bwMode="auto">
              <a:xfrm>
                <a:off x="7065"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8463" name="Text Box 31"/>
            <p:cNvSpPr txBox="1">
              <a:spLocks noChangeArrowheads="1"/>
            </p:cNvSpPr>
            <p:nvPr/>
          </p:nvSpPr>
          <p:spPr bwMode="auto">
            <a:xfrm>
              <a:off x="5040" y="7344"/>
              <a:ext cx="576" cy="43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Mangal" pitchFamily="18" charset="0"/>
                </a:rPr>
                <a:t>(b)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62" name="AutoShape 30"/>
            <p:cNvSpPr>
              <a:spLocks/>
            </p:cNvSpPr>
            <p:nvPr/>
          </p:nvSpPr>
          <p:spPr bwMode="auto">
            <a:xfrm rot="5400000">
              <a:off x="2254" y="1730"/>
              <a:ext cx="695" cy="2531"/>
            </a:xfrm>
            <a:prstGeom prst="leftBrace">
              <a:avLst>
                <a:gd name="adj1" fmla="val 30348"/>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61" name="Freeform 29"/>
            <p:cNvSpPr>
              <a:spLocks/>
            </p:cNvSpPr>
            <p:nvPr/>
          </p:nvSpPr>
          <p:spPr bwMode="auto">
            <a:xfrm>
              <a:off x="864" y="3339"/>
              <a:ext cx="1380" cy="2645"/>
            </a:xfrm>
            <a:custGeom>
              <a:avLst/>
              <a:gdLst/>
              <a:ahLst/>
              <a:cxnLst>
                <a:cxn ang="0">
                  <a:pos x="345" y="0"/>
                </a:cxn>
                <a:cxn ang="0">
                  <a:pos x="0" y="1150"/>
                </a:cxn>
                <a:cxn ang="0">
                  <a:pos x="345" y="2300"/>
                </a:cxn>
                <a:cxn ang="0">
                  <a:pos x="1380" y="2990"/>
                </a:cxn>
              </a:cxnLst>
              <a:rect l="0" t="0" r="r" b="b"/>
              <a:pathLst>
                <a:path w="1380" h="2990">
                  <a:moveTo>
                    <a:pt x="345" y="0"/>
                  </a:moveTo>
                  <a:cubicBezTo>
                    <a:pt x="172" y="383"/>
                    <a:pt x="0" y="767"/>
                    <a:pt x="0" y="1150"/>
                  </a:cubicBezTo>
                  <a:cubicBezTo>
                    <a:pt x="0" y="1533"/>
                    <a:pt x="115" y="1993"/>
                    <a:pt x="345" y="2300"/>
                  </a:cubicBezTo>
                  <a:cubicBezTo>
                    <a:pt x="575" y="2607"/>
                    <a:pt x="977" y="2798"/>
                    <a:pt x="1380" y="2990"/>
                  </a:cubicBezTo>
                </a:path>
              </a:pathLst>
            </a:custGeom>
            <a:noFill/>
            <a:ln w="1905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60" name="AutoShape 28"/>
            <p:cNvSpPr>
              <a:spLocks/>
            </p:cNvSpPr>
            <p:nvPr/>
          </p:nvSpPr>
          <p:spPr bwMode="auto">
            <a:xfrm rot="16200000">
              <a:off x="6729" y="2649"/>
              <a:ext cx="345" cy="5635"/>
            </a:xfrm>
            <a:prstGeom prst="leftBrace">
              <a:avLst>
                <a:gd name="adj1" fmla="val 136111"/>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59" name="Freeform 27"/>
            <p:cNvSpPr>
              <a:spLocks/>
            </p:cNvSpPr>
            <p:nvPr/>
          </p:nvSpPr>
          <p:spPr bwMode="auto">
            <a:xfrm>
              <a:off x="6729" y="5639"/>
              <a:ext cx="402" cy="345"/>
            </a:xfrm>
            <a:custGeom>
              <a:avLst/>
              <a:gdLst/>
              <a:ahLst/>
              <a:cxnLst>
                <a:cxn ang="0">
                  <a:pos x="345" y="0"/>
                </a:cxn>
                <a:cxn ang="0">
                  <a:pos x="345" y="230"/>
                </a:cxn>
                <a:cxn ang="0">
                  <a:pos x="0" y="345"/>
                </a:cxn>
              </a:cxnLst>
              <a:rect l="0" t="0" r="r" b="b"/>
              <a:pathLst>
                <a:path w="402" h="345">
                  <a:moveTo>
                    <a:pt x="345" y="0"/>
                  </a:moveTo>
                  <a:cubicBezTo>
                    <a:pt x="373" y="86"/>
                    <a:pt x="402" y="173"/>
                    <a:pt x="345" y="230"/>
                  </a:cubicBezTo>
                  <a:cubicBezTo>
                    <a:pt x="288" y="287"/>
                    <a:pt x="144" y="316"/>
                    <a:pt x="0" y="345"/>
                  </a:cubicBezTo>
                </a:path>
              </a:pathLst>
            </a:custGeom>
            <a:noFill/>
            <a:ln w="1905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58" name="Text Box 26"/>
            <p:cNvSpPr txBox="1">
              <a:spLocks noChangeArrowheads="1"/>
            </p:cNvSpPr>
            <p:nvPr/>
          </p:nvSpPr>
          <p:spPr bwMode="auto">
            <a:xfrm>
              <a:off x="7764" y="2847"/>
              <a:ext cx="1380" cy="5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Mangal" pitchFamily="18" charset="0"/>
                </a:rPr>
                <a:t>First Parent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57" name="Text Box 25"/>
            <p:cNvSpPr txBox="1">
              <a:spLocks noChangeArrowheads="1"/>
            </p:cNvSpPr>
            <p:nvPr/>
          </p:nvSpPr>
          <p:spPr bwMode="auto">
            <a:xfrm>
              <a:off x="7994" y="4227"/>
              <a:ext cx="1955" cy="345"/>
            </a:xfrm>
            <a:prstGeom prst="rect">
              <a:avLst/>
            </a:prstGeom>
            <a:solidFill>
              <a:srgbClr val="FFFFFF"/>
            </a:solidFill>
            <a:ln w="9525">
              <a:noFill/>
              <a:miter lim="800000"/>
              <a:headEnd/>
              <a:tailEnd/>
            </a:ln>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Mangal" pitchFamily="18" charset="0"/>
                </a:rPr>
                <a:t>Second Parent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9" name="Group 8"/>
            <p:cNvGrpSpPr>
              <a:grpSpLocks/>
            </p:cNvGrpSpPr>
            <p:nvPr/>
          </p:nvGrpSpPr>
          <p:grpSpPr bwMode="auto">
            <a:xfrm>
              <a:off x="1209" y="8022"/>
              <a:ext cx="8496" cy="504"/>
              <a:chOff x="1224" y="7344"/>
              <a:chExt cx="8496" cy="504"/>
            </a:xfrm>
          </p:grpSpPr>
          <p:sp>
            <p:nvSpPr>
              <p:cNvPr id="18456" name="Text Box 24"/>
              <p:cNvSpPr txBox="1">
                <a:spLocks noChangeArrowheads="1"/>
              </p:cNvSpPr>
              <p:nvPr/>
            </p:nvSpPr>
            <p:spPr bwMode="auto">
              <a:xfrm>
                <a:off x="8127"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55" name="Text Box 23"/>
              <p:cNvSpPr txBox="1">
                <a:spLocks noChangeArrowheads="1"/>
              </p:cNvSpPr>
              <p:nvPr/>
            </p:nvSpPr>
            <p:spPr bwMode="auto">
              <a:xfrm>
                <a:off x="8658"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54" name="Text Box 22"/>
              <p:cNvSpPr txBox="1">
                <a:spLocks noChangeArrowheads="1"/>
              </p:cNvSpPr>
              <p:nvPr/>
            </p:nvSpPr>
            <p:spPr bwMode="auto">
              <a:xfrm>
                <a:off x="9189"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53" name="Text Box 21"/>
              <p:cNvSpPr txBox="1">
                <a:spLocks noChangeArrowheads="1"/>
              </p:cNvSpPr>
              <p:nvPr/>
            </p:nvSpPr>
            <p:spPr bwMode="auto">
              <a:xfrm>
                <a:off x="7596"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52" name="Text Box 20"/>
              <p:cNvSpPr txBox="1">
                <a:spLocks noChangeArrowheads="1"/>
              </p:cNvSpPr>
              <p:nvPr/>
            </p:nvSpPr>
            <p:spPr bwMode="auto">
              <a:xfrm>
                <a:off x="1224"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51" name="Text Box 19"/>
              <p:cNvSpPr txBox="1">
                <a:spLocks noChangeArrowheads="1"/>
              </p:cNvSpPr>
              <p:nvPr/>
            </p:nvSpPr>
            <p:spPr bwMode="auto">
              <a:xfrm>
                <a:off x="1755"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50" name="Text Box 18"/>
              <p:cNvSpPr txBox="1">
                <a:spLocks noChangeArrowheads="1"/>
              </p:cNvSpPr>
              <p:nvPr/>
            </p:nvSpPr>
            <p:spPr bwMode="auto">
              <a:xfrm>
                <a:off x="2286"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9" name="Text Box 17"/>
              <p:cNvSpPr txBox="1">
                <a:spLocks noChangeArrowheads="1"/>
              </p:cNvSpPr>
              <p:nvPr/>
            </p:nvSpPr>
            <p:spPr bwMode="auto">
              <a:xfrm>
                <a:off x="2817"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8" name="Text Box 16"/>
              <p:cNvSpPr txBox="1">
                <a:spLocks noChangeArrowheads="1"/>
              </p:cNvSpPr>
              <p:nvPr/>
            </p:nvSpPr>
            <p:spPr bwMode="auto">
              <a:xfrm>
                <a:off x="3348"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7" name="Text Box 15"/>
              <p:cNvSpPr txBox="1">
                <a:spLocks noChangeArrowheads="1"/>
              </p:cNvSpPr>
              <p:nvPr/>
            </p:nvSpPr>
            <p:spPr bwMode="auto">
              <a:xfrm>
                <a:off x="3879"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6" name="Text Box 14"/>
              <p:cNvSpPr txBox="1">
                <a:spLocks noChangeArrowheads="1"/>
              </p:cNvSpPr>
              <p:nvPr/>
            </p:nvSpPr>
            <p:spPr bwMode="auto">
              <a:xfrm>
                <a:off x="4410"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5" name="Text Box 13"/>
              <p:cNvSpPr txBox="1">
                <a:spLocks noChangeArrowheads="1"/>
              </p:cNvSpPr>
              <p:nvPr/>
            </p:nvSpPr>
            <p:spPr bwMode="auto">
              <a:xfrm>
                <a:off x="4941"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4" name="Text Box 12"/>
              <p:cNvSpPr txBox="1">
                <a:spLocks noChangeArrowheads="1"/>
              </p:cNvSpPr>
              <p:nvPr/>
            </p:nvSpPr>
            <p:spPr bwMode="auto">
              <a:xfrm>
                <a:off x="5472"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3" name="Text Box 11"/>
              <p:cNvSpPr txBox="1">
                <a:spLocks noChangeArrowheads="1"/>
              </p:cNvSpPr>
              <p:nvPr/>
            </p:nvSpPr>
            <p:spPr bwMode="auto">
              <a:xfrm>
                <a:off x="6003"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2" name="Text Box 10"/>
              <p:cNvSpPr txBox="1">
                <a:spLocks noChangeArrowheads="1"/>
              </p:cNvSpPr>
              <p:nvPr/>
            </p:nvSpPr>
            <p:spPr bwMode="auto">
              <a:xfrm>
                <a:off x="6534"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1" name="Text Box 9"/>
              <p:cNvSpPr txBox="1">
                <a:spLocks noChangeArrowheads="1"/>
              </p:cNvSpPr>
              <p:nvPr/>
            </p:nvSpPr>
            <p:spPr bwMode="auto">
              <a:xfrm>
                <a:off x="7065" y="7344"/>
                <a:ext cx="531" cy="504"/>
              </a:xfrm>
              <a:prstGeom prst="rect">
                <a:avLst/>
              </a:prstGeom>
              <a:solidFill>
                <a:srgbClr val="D8D8D8"/>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ea typeface="Calibri" pitchFamily="34" charset="0"/>
                    <a:cs typeface="Mangal" pitchFamily="18"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8439" name="Text Box 7"/>
            <p:cNvSpPr txBox="1">
              <a:spLocks noChangeArrowheads="1"/>
            </p:cNvSpPr>
            <p:nvPr/>
          </p:nvSpPr>
          <p:spPr bwMode="auto">
            <a:xfrm>
              <a:off x="7879" y="5607"/>
              <a:ext cx="1610" cy="34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Mangal" pitchFamily="18" charset="0"/>
                </a:rPr>
                <a:t>First Offspring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38" name="Text Box 6"/>
            <p:cNvSpPr txBox="1">
              <a:spLocks noChangeArrowheads="1"/>
            </p:cNvSpPr>
            <p:nvPr/>
          </p:nvSpPr>
          <p:spPr bwMode="auto">
            <a:xfrm>
              <a:off x="7879" y="7332"/>
              <a:ext cx="1610" cy="34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Mangal" pitchFamily="18" charset="0"/>
                </a:rPr>
                <a:t>Second Offspring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37" name="AutoShape 5"/>
            <p:cNvSpPr>
              <a:spLocks noChangeShapeType="1"/>
            </p:cNvSpPr>
            <p:nvPr/>
          </p:nvSpPr>
          <p:spPr bwMode="auto">
            <a:xfrm flipH="1">
              <a:off x="4130" y="7200"/>
              <a:ext cx="15" cy="822"/>
            </a:xfrm>
            <a:prstGeom prst="straightConnector1">
              <a:avLst/>
            </a:prstGeom>
            <a:noFill/>
            <a:ln w="127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36" name="AutoShape 4"/>
            <p:cNvSpPr>
              <a:spLocks noChangeShapeType="1"/>
            </p:cNvSpPr>
            <p:nvPr/>
          </p:nvSpPr>
          <p:spPr bwMode="auto">
            <a:xfrm flipH="1">
              <a:off x="6729" y="7217"/>
              <a:ext cx="15" cy="822"/>
            </a:xfrm>
            <a:prstGeom prst="straightConnector1">
              <a:avLst/>
            </a:prstGeom>
            <a:noFill/>
            <a:ln w="127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35" name="AutoShape 3"/>
            <p:cNvSpPr>
              <a:spLocks noChangeShapeType="1"/>
            </p:cNvSpPr>
            <p:nvPr/>
          </p:nvSpPr>
          <p:spPr bwMode="auto">
            <a:xfrm flipH="1">
              <a:off x="7304" y="7217"/>
              <a:ext cx="15" cy="822"/>
            </a:xfrm>
            <a:prstGeom prst="straightConnector1">
              <a:avLst/>
            </a:prstGeom>
            <a:noFill/>
            <a:ln w="127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34" name="Text Box 2"/>
            <p:cNvSpPr txBox="1">
              <a:spLocks noChangeArrowheads="1"/>
            </p:cNvSpPr>
            <p:nvPr/>
          </p:nvSpPr>
          <p:spPr bwMode="auto">
            <a:xfrm>
              <a:off x="5004" y="8712"/>
              <a:ext cx="576" cy="43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Mangal" pitchFamily="18" charset="0"/>
                </a:rPr>
                <a:t>(c)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11" name="Date Placeholder 110"/>
          <p:cNvSpPr>
            <a:spLocks noGrp="1"/>
          </p:cNvSpPr>
          <p:nvPr>
            <p:ph type="dt" sz="half" idx="10"/>
          </p:nvPr>
        </p:nvSpPr>
        <p:spPr/>
        <p:txBody>
          <a:bodyPr/>
          <a:lstStyle/>
          <a:p>
            <a:r>
              <a:rPr lang="en-US" smtClean="0"/>
              <a:t>October 23, 2016</a:t>
            </a:r>
            <a:endParaRPr lang="en-US"/>
          </a:p>
        </p:txBody>
      </p:sp>
      <p:sp>
        <p:nvSpPr>
          <p:cNvPr id="112" name="Slide Number Placeholder 111"/>
          <p:cNvSpPr>
            <a:spLocks noGrp="1"/>
          </p:cNvSpPr>
          <p:nvPr>
            <p:ph type="sldNum" sz="quarter" idx="12"/>
          </p:nvPr>
        </p:nvSpPr>
        <p:spPr/>
        <p:txBody>
          <a:bodyPr/>
          <a:lstStyle/>
          <a:p>
            <a:fld id="{56700603-41B2-4E8D-AB69-05A4F4868740}" type="slidenum">
              <a:rPr lang="en-US" smtClean="0"/>
              <a:pPr/>
              <a:t>3</a:t>
            </a:fld>
            <a:endParaRPr lang="en-US"/>
          </a:p>
        </p:txBody>
      </p:sp>
      <p:sp>
        <p:nvSpPr>
          <p:cNvPr id="113" name="Footer Placeholder 112"/>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Fitness function for clustering</a:t>
            </a:r>
            <a:endParaRPr lang="en-US" dirty="0"/>
          </a:p>
        </p:txBody>
      </p:sp>
      <p:sp>
        <p:nvSpPr>
          <p:cNvPr id="3" name="Content Placeholder 2"/>
          <p:cNvSpPr>
            <a:spLocks noGrp="1"/>
          </p:cNvSpPr>
          <p:nvPr>
            <p:ph idx="1"/>
          </p:nvPr>
        </p:nvSpPr>
        <p:spPr/>
        <p:txBody>
          <a:bodyPr/>
          <a:lstStyle/>
          <a:p>
            <a:pPr>
              <a:buNone/>
            </a:pPr>
            <a:r>
              <a:rPr lang="en-US" dirty="0" smtClean="0"/>
              <a:t>F = </a:t>
            </a:r>
            <a:r>
              <a:rPr lang="en-US" dirty="0" smtClean="0">
                <a:sym typeface="Symbol"/>
              </a:rPr>
              <a:t></a:t>
            </a:r>
            <a:r>
              <a:rPr lang="en-US" baseline="-25000" dirty="0" err="1" smtClean="0">
                <a:sym typeface="Symbol"/>
              </a:rPr>
              <a:t>j</a:t>
            </a:r>
            <a:r>
              <a:rPr lang="en-US" dirty="0" err="1" smtClean="0">
                <a:sym typeface="Symbol"/>
              </a:rPr>
              <a:t></a:t>
            </a:r>
            <a:r>
              <a:rPr lang="en-US" baseline="-25000" dirty="0" err="1" smtClean="0">
                <a:sym typeface="Symbol"/>
              </a:rPr>
              <a:t>i</a:t>
            </a:r>
            <a:r>
              <a:rPr lang="en-US" dirty="0" smtClean="0">
                <a:sym typeface="Symbol"/>
              </a:rPr>
              <a:t>  d</a:t>
            </a:r>
            <a:r>
              <a:rPr lang="en-US" baseline="-25000" dirty="0" smtClean="0">
                <a:sym typeface="Symbol"/>
              </a:rPr>
              <a:t>ij</a:t>
            </a:r>
            <a:r>
              <a:rPr lang="en-US" baseline="30000" dirty="0" smtClean="0">
                <a:sym typeface="Symbol"/>
              </a:rPr>
              <a:t>2</a:t>
            </a:r>
          </a:p>
          <a:p>
            <a:pPr>
              <a:buNone/>
            </a:pPr>
            <a:endParaRPr lang="en-US" baseline="30000" dirty="0" smtClean="0">
              <a:sym typeface="Symbol"/>
            </a:endParaRPr>
          </a:p>
          <a:p>
            <a:pPr>
              <a:buNone/>
            </a:pPr>
            <a:r>
              <a:rPr lang="en-US" dirty="0" smtClean="0"/>
              <a:t>Where </a:t>
            </a:r>
            <a:r>
              <a:rPr lang="en-US" dirty="0" err="1" smtClean="0"/>
              <a:t>d</a:t>
            </a:r>
            <a:r>
              <a:rPr lang="en-US" baseline="-25000" dirty="0" err="1" smtClean="0">
                <a:sym typeface="Symbol"/>
              </a:rPr>
              <a:t>ij</a:t>
            </a:r>
            <a:r>
              <a:rPr lang="en-US" dirty="0" smtClean="0"/>
              <a:t> is the distance of </a:t>
            </a:r>
            <a:r>
              <a:rPr lang="en-US" dirty="0" err="1" smtClean="0"/>
              <a:t>i</a:t>
            </a:r>
            <a:r>
              <a:rPr lang="en-US" baseline="30000" dirty="0" err="1" smtClean="0"/>
              <a:t>th</a:t>
            </a:r>
            <a:r>
              <a:rPr lang="en-US" dirty="0" smtClean="0"/>
              <a:t> sample of </a:t>
            </a:r>
            <a:r>
              <a:rPr lang="en-US" dirty="0" err="1" smtClean="0"/>
              <a:t>j</a:t>
            </a:r>
            <a:r>
              <a:rPr lang="en-US" baseline="30000" dirty="0" err="1" smtClean="0"/>
              <a:t>th</a:t>
            </a:r>
            <a:r>
              <a:rPr lang="en-US" dirty="0" smtClean="0"/>
              <a:t> cluster from the corresponding cluster mean.</a:t>
            </a:r>
            <a:endParaRPr lang="en-US" baseline="30000"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view the problem GA solvable?</a:t>
            </a:r>
            <a:endParaRPr lang="en-US" dirty="0"/>
          </a:p>
        </p:txBody>
      </p:sp>
      <p:sp>
        <p:nvSpPr>
          <p:cNvPr id="3" name="Content Placeholder 2"/>
          <p:cNvSpPr>
            <a:spLocks noGrp="1"/>
          </p:cNvSpPr>
          <p:nvPr>
            <p:ph idx="1"/>
          </p:nvPr>
        </p:nvSpPr>
        <p:spPr/>
        <p:txBody>
          <a:bodyPr>
            <a:normAutofit lnSpcReduction="10000"/>
          </a:bodyPr>
          <a:lstStyle/>
          <a:p>
            <a:r>
              <a:rPr lang="en-US" dirty="0" smtClean="0"/>
              <a:t>Represent the centers of the clusters as strings of real numbers representing coordinates of a center.</a:t>
            </a:r>
          </a:p>
          <a:p>
            <a:r>
              <a:rPr lang="en-US" dirty="0" smtClean="0"/>
              <a:t>Generate initial population of ‘n’ centers by randomly generating the values to form the chromosome.</a:t>
            </a:r>
          </a:p>
          <a:p>
            <a:r>
              <a:rPr lang="en-US" dirty="0" smtClean="0"/>
              <a:t>Compute fitness of each chromosome</a:t>
            </a:r>
          </a:p>
          <a:p>
            <a:r>
              <a:rPr lang="en-US" dirty="0" smtClean="0"/>
              <a:t>Select the pool of fit parent chromosomes and use Roulette wheel method for selecting best parents</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Genetic Algorithm for Clustering</a:t>
            </a:r>
            <a:endParaRPr lang="en-US" dirty="0"/>
          </a:p>
        </p:txBody>
      </p:sp>
      <p:sp>
        <p:nvSpPr>
          <p:cNvPr id="3" name="Content Placeholder 2"/>
          <p:cNvSpPr>
            <a:spLocks noGrp="1"/>
          </p:cNvSpPr>
          <p:nvPr>
            <p:ph idx="1"/>
          </p:nvPr>
        </p:nvSpPr>
        <p:spPr/>
        <p:txBody>
          <a:bodyPr/>
          <a:lstStyle/>
          <a:p>
            <a:r>
              <a:rPr lang="en-US" dirty="0" smtClean="0"/>
              <a:t>After applying cross over operator, a new set of centers are obtained which may give a better clustering</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Centers in GA</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33</a:t>
            </a:fld>
            <a:endParaRPr lang="en-US"/>
          </a:p>
        </p:txBody>
      </p:sp>
      <p:sp>
        <p:nvSpPr>
          <p:cNvPr id="7" name="Oval 6"/>
          <p:cNvSpPr/>
          <p:nvPr/>
        </p:nvSpPr>
        <p:spPr>
          <a:xfrm>
            <a:off x="2438400" y="2590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3048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00" y="2667000"/>
            <a:ext cx="152400" cy="228600"/>
          </a:xfrm>
          <a:prstGeom prst="ellipse">
            <a:avLst/>
          </a:prstGeom>
          <a:solidFill>
            <a:srgbClr val="FF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71600" y="4495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800600" y="1676400"/>
            <a:ext cx="3352800" cy="369332"/>
          </a:xfrm>
          <a:prstGeom prst="rect">
            <a:avLst/>
          </a:prstGeom>
          <a:noFill/>
        </p:spPr>
        <p:txBody>
          <a:bodyPr wrap="square" rtlCol="0">
            <a:spAutoFit/>
          </a:bodyPr>
          <a:lstStyle/>
          <a:p>
            <a:r>
              <a:rPr lang="en-US" dirty="0" smtClean="0"/>
              <a:t>Initial Population</a:t>
            </a:r>
            <a:endParaRPr lang="en-US" dirty="0"/>
          </a:p>
        </p:txBody>
      </p:sp>
      <p:sp>
        <p:nvSpPr>
          <p:cNvPr id="32" name="5-Point Star 31"/>
          <p:cNvSpPr/>
          <p:nvPr/>
        </p:nvSpPr>
        <p:spPr>
          <a:xfrm>
            <a:off x="3505200" y="3962400"/>
            <a:ext cx="3048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p:cNvSpPr/>
          <p:nvPr/>
        </p:nvSpPr>
        <p:spPr>
          <a:xfrm>
            <a:off x="1066800" y="2971800"/>
            <a:ext cx="3048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Centers in GA</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34</a:t>
            </a:fld>
            <a:endParaRPr lang="en-US"/>
          </a:p>
        </p:txBody>
      </p:sp>
      <p:sp>
        <p:nvSpPr>
          <p:cNvPr id="7" name="Oval 6"/>
          <p:cNvSpPr/>
          <p:nvPr/>
        </p:nvSpPr>
        <p:spPr>
          <a:xfrm>
            <a:off x="2438400" y="2590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3048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00" y="2667000"/>
            <a:ext cx="152400" cy="2286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038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71600" y="4495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800600" y="1676400"/>
            <a:ext cx="3352800" cy="369332"/>
          </a:xfrm>
          <a:prstGeom prst="rect">
            <a:avLst/>
          </a:prstGeom>
          <a:noFill/>
        </p:spPr>
        <p:txBody>
          <a:bodyPr wrap="square" rtlCol="0">
            <a:spAutoFit/>
          </a:bodyPr>
          <a:lstStyle/>
          <a:p>
            <a:r>
              <a:rPr lang="en-US" dirty="0" smtClean="0"/>
              <a:t>Initial Population and clustering</a:t>
            </a:r>
            <a:endParaRPr lang="en-US" dirty="0"/>
          </a:p>
        </p:txBody>
      </p:sp>
      <p:sp>
        <p:nvSpPr>
          <p:cNvPr id="32" name="5-Point Star 31"/>
          <p:cNvSpPr/>
          <p:nvPr/>
        </p:nvSpPr>
        <p:spPr>
          <a:xfrm>
            <a:off x="3505200" y="3962400"/>
            <a:ext cx="3048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p:cNvSpPr/>
          <p:nvPr/>
        </p:nvSpPr>
        <p:spPr>
          <a:xfrm>
            <a:off x="1066800" y="2971800"/>
            <a:ext cx="3048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Centers in GA</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35</a:t>
            </a:fld>
            <a:endParaRPr lang="en-US"/>
          </a:p>
        </p:txBody>
      </p:sp>
      <p:sp>
        <p:nvSpPr>
          <p:cNvPr id="7" name="Oval 6"/>
          <p:cNvSpPr/>
          <p:nvPr/>
        </p:nvSpPr>
        <p:spPr>
          <a:xfrm>
            <a:off x="2438400" y="2590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3048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00" y="2667000"/>
            <a:ext cx="152400" cy="2286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038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71600" y="4495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800600" y="1676400"/>
            <a:ext cx="3352800" cy="369332"/>
          </a:xfrm>
          <a:prstGeom prst="rect">
            <a:avLst/>
          </a:prstGeom>
          <a:noFill/>
        </p:spPr>
        <p:txBody>
          <a:bodyPr wrap="square" rtlCol="0">
            <a:spAutoFit/>
          </a:bodyPr>
          <a:lstStyle/>
          <a:p>
            <a:r>
              <a:rPr lang="en-US" dirty="0" smtClean="0"/>
              <a:t>New centers after crossover </a:t>
            </a:r>
            <a:endParaRPr lang="en-US" dirty="0"/>
          </a:p>
        </p:txBody>
      </p:sp>
      <p:sp>
        <p:nvSpPr>
          <p:cNvPr id="30" name="5-Point Star 29"/>
          <p:cNvSpPr/>
          <p:nvPr/>
        </p:nvSpPr>
        <p:spPr>
          <a:xfrm>
            <a:off x="2743200" y="3276600"/>
            <a:ext cx="304800" cy="381000"/>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p:nvPr/>
        </p:nvSpPr>
        <p:spPr>
          <a:xfrm>
            <a:off x="609600" y="4572000"/>
            <a:ext cx="304800" cy="381000"/>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Centers in GA</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36</a:t>
            </a:fld>
            <a:endParaRPr lang="en-US"/>
          </a:p>
        </p:txBody>
      </p:sp>
      <p:sp>
        <p:nvSpPr>
          <p:cNvPr id="7" name="Oval 6"/>
          <p:cNvSpPr/>
          <p:nvPr/>
        </p:nvSpPr>
        <p:spPr>
          <a:xfrm>
            <a:off x="2438400" y="2590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3048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00" y="2667000"/>
            <a:ext cx="152400" cy="2286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038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71600" y="4495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800600" y="1676400"/>
            <a:ext cx="3352800" cy="646331"/>
          </a:xfrm>
          <a:prstGeom prst="rect">
            <a:avLst/>
          </a:prstGeom>
          <a:noFill/>
        </p:spPr>
        <p:txBody>
          <a:bodyPr wrap="square" rtlCol="0">
            <a:spAutoFit/>
          </a:bodyPr>
          <a:lstStyle/>
          <a:p>
            <a:r>
              <a:rPr lang="en-US" dirty="0" smtClean="0"/>
              <a:t>New centers after crossover and mutation </a:t>
            </a:r>
            <a:endParaRPr lang="en-US" dirty="0"/>
          </a:p>
        </p:txBody>
      </p:sp>
      <p:sp>
        <p:nvSpPr>
          <p:cNvPr id="30" name="5-Point Star 29"/>
          <p:cNvSpPr/>
          <p:nvPr/>
        </p:nvSpPr>
        <p:spPr>
          <a:xfrm>
            <a:off x="2743200" y="3276600"/>
            <a:ext cx="304800" cy="381000"/>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p:nvPr/>
        </p:nvSpPr>
        <p:spPr>
          <a:xfrm>
            <a:off x="609600" y="4572000"/>
            <a:ext cx="304800" cy="381000"/>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p:nvPr/>
        </p:nvSpPr>
        <p:spPr>
          <a:xfrm>
            <a:off x="2971800" y="3352800"/>
            <a:ext cx="304800" cy="381000"/>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Centers in GA</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dirty="0" smtClean="0"/>
              <a:t>IS ZC464 (Machine Learning)</a:t>
            </a:r>
            <a:endParaRPr lang="en-US" dirty="0"/>
          </a:p>
        </p:txBody>
      </p:sp>
      <p:sp>
        <p:nvSpPr>
          <p:cNvPr id="6" name="Slide Number Placeholder 5"/>
          <p:cNvSpPr>
            <a:spLocks noGrp="1"/>
          </p:cNvSpPr>
          <p:nvPr>
            <p:ph type="sldNum" sz="quarter" idx="12"/>
          </p:nvPr>
        </p:nvSpPr>
        <p:spPr/>
        <p:txBody>
          <a:bodyPr/>
          <a:lstStyle/>
          <a:p>
            <a:fld id="{56700603-41B2-4E8D-AB69-05A4F4868740}" type="slidenum">
              <a:rPr lang="en-US" smtClean="0"/>
              <a:pPr/>
              <a:t>37</a:t>
            </a:fld>
            <a:endParaRPr lang="en-US"/>
          </a:p>
        </p:txBody>
      </p:sp>
      <p:sp>
        <p:nvSpPr>
          <p:cNvPr id="7" name="Oval 6"/>
          <p:cNvSpPr/>
          <p:nvPr/>
        </p:nvSpPr>
        <p:spPr>
          <a:xfrm>
            <a:off x="2438400" y="2590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590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2895600"/>
            <a:ext cx="152400" cy="2286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3200" y="29718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30480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00" y="2667000"/>
            <a:ext cx="152400" cy="2286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2743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3200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31242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622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4038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62200" y="43434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44196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71600" y="4495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41148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52600" y="4191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0200" y="46482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4572000"/>
            <a:ext cx="1524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800600" y="1676400"/>
            <a:ext cx="3352800" cy="369332"/>
          </a:xfrm>
          <a:prstGeom prst="rect">
            <a:avLst/>
          </a:prstGeom>
          <a:noFill/>
        </p:spPr>
        <p:txBody>
          <a:bodyPr wrap="square" rtlCol="0">
            <a:spAutoFit/>
          </a:bodyPr>
          <a:lstStyle/>
          <a:p>
            <a:r>
              <a:rPr lang="en-US" dirty="0" smtClean="0"/>
              <a:t>After one generation</a:t>
            </a:r>
            <a:endParaRPr lang="en-US" dirty="0"/>
          </a:p>
        </p:txBody>
      </p:sp>
      <p:sp>
        <p:nvSpPr>
          <p:cNvPr id="31" name="5-Point Star 30"/>
          <p:cNvSpPr/>
          <p:nvPr/>
        </p:nvSpPr>
        <p:spPr>
          <a:xfrm>
            <a:off x="1905000" y="3657600"/>
            <a:ext cx="304800" cy="381000"/>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p:nvPr/>
        </p:nvSpPr>
        <p:spPr>
          <a:xfrm>
            <a:off x="3048000" y="2286000"/>
            <a:ext cx="304800" cy="381000"/>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 of GA</a:t>
            </a:r>
            <a:endParaRPr lang="en-US" dirty="0"/>
          </a:p>
        </p:txBody>
      </p:sp>
      <p:sp>
        <p:nvSpPr>
          <p:cNvPr id="3" name="Content Placeholder 2"/>
          <p:cNvSpPr>
            <a:spLocks noGrp="1"/>
          </p:cNvSpPr>
          <p:nvPr>
            <p:ph idx="1"/>
          </p:nvPr>
        </p:nvSpPr>
        <p:spPr/>
        <p:txBody>
          <a:bodyPr/>
          <a:lstStyle/>
          <a:p>
            <a:r>
              <a:rPr lang="en-US" dirty="0" smtClean="0"/>
              <a:t>Gets stuck in local optima</a:t>
            </a:r>
          </a:p>
          <a:p>
            <a:r>
              <a:rPr lang="en-US" dirty="0" smtClean="0"/>
              <a:t>Very slow convergence</a:t>
            </a:r>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Footer Placeholder 4"/>
          <p:cNvSpPr>
            <a:spLocks noGrp="1"/>
          </p:cNvSpPr>
          <p:nvPr>
            <p:ph type="ftr" sz="quarter" idx="11"/>
          </p:nvPr>
        </p:nvSpPr>
        <p:spPr/>
        <p:txBody>
          <a:bodyPr/>
          <a:lstStyle/>
          <a:p>
            <a:r>
              <a:rPr lang="en-US" smtClean="0"/>
              <a:t>IS ZC464 (Machine Learning)</a:t>
            </a:r>
            <a:endParaRPr lang="en-US"/>
          </a:p>
        </p:txBody>
      </p:sp>
      <p:sp>
        <p:nvSpPr>
          <p:cNvPr id="6" name="Slide Number Placeholder 5"/>
          <p:cNvSpPr>
            <a:spLocks noGrp="1"/>
          </p:cNvSpPr>
          <p:nvPr>
            <p:ph type="sldNum" sz="quarter" idx="12"/>
          </p:nvPr>
        </p:nvSpPr>
        <p:spPr/>
        <p:txBody>
          <a:bodyPr/>
          <a:lstStyle/>
          <a:p>
            <a:fld id="{56700603-41B2-4E8D-AB69-05A4F4868740}" type="slidenum">
              <a:rPr lang="en-US" smtClean="0"/>
              <a:pPr/>
              <a:t>38</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Fittest Parents: Exploration</a:t>
            </a:r>
            <a:endParaRPr lang="en-US" dirty="0"/>
          </a:p>
        </p:txBody>
      </p:sp>
      <p:sp>
        <p:nvSpPr>
          <p:cNvPr id="3" name="Content Placeholder 2"/>
          <p:cNvSpPr>
            <a:spLocks noGrp="1"/>
          </p:cNvSpPr>
          <p:nvPr>
            <p:ph idx="1"/>
          </p:nvPr>
        </p:nvSpPr>
        <p:spPr/>
        <p:txBody>
          <a:bodyPr>
            <a:normAutofit lnSpcReduction="10000"/>
          </a:bodyPr>
          <a:lstStyle/>
          <a:p>
            <a:r>
              <a:rPr lang="en-US" b="1" dirty="0" smtClean="0"/>
              <a:t>Roulette wheel </a:t>
            </a:r>
            <a:r>
              <a:rPr lang="en-US" dirty="0" smtClean="0"/>
              <a:t>is one of the commonly used methods to select the chromosomes to be treated as </a:t>
            </a:r>
            <a:r>
              <a:rPr lang="en-US" b="1" dirty="0" smtClean="0">
                <a:solidFill>
                  <a:srgbClr val="C00000"/>
                </a:solidFill>
              </a:rPr>
              <a:t>fittest parents from the pool of fit parent. </a:t>
            </a:r>
          </a:p>
          <a:p>
            <a:r>
              <a:rPr lang="en-US" dirty="0" smtClean="0"/>
              <a:t>The fitness values of all eligible chromosomes (with fitness greater than a </a:t>
            </a:r>
            <a:r>
              <a:rPr lang="en-US" b="1" dirty="0" smtClean="0">
                <a:solidFill>
                  <a:srgbClr val="C00000"/>
                </a:solidFill>
              </a:rPr>
              <a:t>threshold</a:t>
            </a:r>
            <a:r>
              <a:rPr lang="en-US" dirty="0" smtClean="0"/>
              <a:t>) are added and a random number decides the fittest parent because of its high favorable chances due to its individual large fitness value</a:t>
            </a:r>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Slide Number Placeholder 4"/>
          <p:cNvSpPr>
            <a:spLocks noGrp="1"/>
          </p:cNvSpPr>
          <p:nvPr>
            <p:ph type="sldNum" sz="quarter" idx="12"/>
          </p:nvPr>
        </p:nvSpPr>
        <p:spPr/>
        <p:txBody>
          <a:bodyPr/>
          <a:lstStyle/>
          <a:p>
            <a:fld id="{56700603-41B2-4E8D-AB69-05A4F4868740}"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Roulette Wheel</a:t>
            </a:r>
            <a:endParaRPr lang="en-US" dirty="0"/>
          </a:p>
        </p:txBody>
      </p:sp>
      <p:sp>
        <p:nvSpPr>
          <p:cNvPr id="4" name="Slide Number Placeholder 3"/>
          <p:cNvSpPr>
            <a:spLocks noGrp="1"/>
          </p:cNvSpPr>
          <p:nvPr>
            <p:ph type="sldNum" sz="quarter" idx="12"/>
          </p:nvPr>
        </p:nvSpPr>
        <p:spPr/>
        <p:txBody>
          <a:bodyPr/>
          <a:lstStyle/>
          <a:p>
            <a:pPr>
              <a:defRPr/>
            </a:pPr>
            <a:fld id="{6A07EB93-6B08-42FC-A089-60198C463225}" type="slidenum">
              <a:rPr lang="en-US" smtClean="0"/>
              <a:pPr>
                <a:defRPr/>
              </a:pPr>
              <a:t>5</a:t>
            </a:fld>
            <a:endParaRPr lang="en-US"/>
          </a:p>
        </p:txBody>
      </p:sp>
      <p:graphicFrame>
        <p:nvGraphicFramePr>
          <p:cNvPr id="16" name="Table 15"/>
          <p:cNvGraphicFramePr>
            <a:graphicFrameLocks noGrp="1"/>
          </p:cNvGraphicFramePr>
          <p:nvPr/>
        </p:nvGraphicFramePr>
        <p:xfrm>
          <a:off x="457200" y="3505200"/>
          <a:ext cx="7772399" cy="2316480"/>
        </p:xfrm>
        <a:graphic>
          <a:graphicData uri="http://schemas.openxmlformats.org/drawingml/2006/table">
            <a:tbl>
              <a:tblPr firstRow="1" bandRow="1">
                <a:tableStyleId>{5C22544A-7EE6-4342-B048-85BDC9FD1C3A}</a:tableStyleId>
              </a:tblPr>
              <a:tblGrid>
                <a:gridCol w="1499937"/>
                <a:gridCol w="886326"/>
                <a:gridCol w="1295400"/>
                <a:gridCol w="1881739"/>
                <a:gridCol w="2208997"/>
              </a:tblGrid>
              <a:tr h="307340">
                <a:tc>
                  <a:txBody>
                    <a:bodyPr/>
                    <a:lstStyle/>
                    <a:p>
                      <a:r>
                        <a:rPr lang="en-US" sz="1600" dirty="0" smtClean="0">
                          <a:solidFill>
                            <a:schemeClr val="tx1"/>
                          </a:solidFill>
                        </a:rPr>
                        <a:t>chromosome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fitness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cumulative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probability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Cumulative prob.</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7340">
                <a:tc>
                  <a:txBody>
                    <a:bodyPr/>
                    <a:lstStyle/>
                    <a:p>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2</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2</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2/20 = 0.1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0.1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7340">
                <a:tc>
                  <a:txBody>
                    <a:bodyPr/>
                    <a:lstStyle/>
                    <a:p>
                      <a:r>
                        <a:rPr lang="en-US" sz="2000" dirty="0" smtClean="0">
                          <a:solidFill>
                            <a:schemeClr val="tx1"/>
                          </a:solidFill>
                        </a:rPr>
                        <a:t>2</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3</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5</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3/20 =0.15</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0.25</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7340">
                <a:tc>
                  <a:txBody>
                    <a:bodyPr/>
                    <a:lstStyle/>
                    <a:p>
                      <a:r>
                        <a:rPr lang="en-US" sz="2000" dirty="0" smtClean="0">
                          <a:solidFill>
                            <a:schemeClr val="tx1"/>
                          </a:solidFill>
                        </a:rPr>
                        <a:t>3</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4</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9</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4/20 = 0.2</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0.45</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7340">
                <a:tc>
                  <a:txBody>
                    <a:bodyPr/>
                    <a:lstStyle/>
                    <a:p>
                      <a:r>
                        <a:rPr lang="en-US" sz="2000" dirty="0" smtClean="0">
                          <a:solidFill>
                            <a:schemeClr val="tx1"/>
                          </a:solidFill>
                        </a:rPr>
                        <a:t>4</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5</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14</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5/20 = 0.25</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0.7</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7340">
                <a:tc>
                  <a:txBody>
                    <a:bodyPr/>
                    <a:lstStyle/>
                    <a:p>
                      <a:r>
                        <a:rPr lang="en-US" sz="2000" dirty="0" smtClean="0">
                          <a:solidFill>
                            <a:schemeClr val="tx1"/>
                          </a:solidFill>
                        </a:rPr>
                        <a:t>5</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6</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20</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6/20 = 0.3</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solidFill>
                            <a:schemeClr val="tx1"/>
                          </a:solidFill>
                        </a:rPr>
                        <a:t>1.0</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7" name="Oval 16"/>
          <p:cNvSpPr/>
          <p:nvPr/>
        </p:nvSpPr>
        <p:spPr>
          <a:xfrm>
            <a:off x="6019800" y="545068"/>
            <a:ext cx="2377440" cy="237744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58000" y="164068"/>
            <a:ext cx="533400" cy="369332"/>
          </a:xfrm>
          <a:prstGeom prst="rect">
            <a:avLst/>
          </a:prstGeom>
          <a:solidFill>
            <a:schemeClr val="bg1"/>
          </a:solidFill>
        </p:spPr>
        <p:txBody>
          <a:bodyPr wrap="square" rtlCol="0">
            <a:spAutoFit/>
          </a:bodyPr>
          <a:lstStyle/>
          <a:p>
            <a:pPr algn="ctr"/>
            <a:r>
              <a:rPr lang="en-US" dirty="0" smtClean="0"/>
              <a:t>0</a:t>
            </a:r>
            <a:endParaRPr lang="en-US" dirty="0"/>
          </a:p>
        </p:txBody>
      </p:sp>
      <p:cxnSp>
        <p:nvCxnSpPr>
          <p:cNvPr id="19" name="Straight Connector 18"/>
          <p:cNvCxnSpPr>
            <a:endCxn id="18" idx="2"/>
          </p:cNvCxnSpPr>
          <p:nvPr/>
        </p:nvCxnSpPr>
        <p:spPr>
          <a:xfrm flipH="1" flipV="1">
            <a:off x="7124700" y="533400"/>
            <a:ext cx="114300" cy="1230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7239000" y="697468"/>
            <a:ext cx="533400" cy="10668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543800" y="2971800"/>
            <a:ext cx="533400" cy="369332"/>
          </a:xfrm>
          <a:prstGeom prst="rect">
            <a:avLst/>
          </a:prstGeom>
          <a:solidFill>
            <a:schemeClr val="bg1"/>
          </a:solidFill>
        </p:spPr>
        <p:txBody>
          <a:bodyPr wrap="square" rtlCol="0">
            <a:spAutoFit/>
          </a:bodyPr>
          <a:lstStyle/>
          <a:p>
            <a:pPr algn="ctr"/>
            <a:r>
              <a:rPr lang="en-US" dirty="0" smtClean="0"/>
              <a:t>9</a:t>
            </a:r>
            <a:endParaRPr lang="en-US" dirty="0"/>
          </a:p>
        </p:txBody>
      </p:sp>
      <p:cxnSp>
        <p:nvCxnSpPr>
          <p:cNvPr id="22" name="Straight Connector 21"/>
          <p:cNvCxnSpPr>
            <a:endCxn id="17" idx="6"/>
          </p:cNvCxnSpPr>
          <p:nvPr/>
        </p:nvCxnSpPr>
        <p:spPr>
          <a:xfrm flipV="1">
            <a:off x="7239000" y="1733788"/>
            <a:ext cx="1158240" cy="3048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924800" y="316468"/>
            <a:ext cx="533400" cy="369332"/>
          </a:xfrm>
          <a:prstGeom prst="rect">
            <a:avLst/>
          </a:prstGeom>
          <a:solidFill>
            <a:schemeClr val="bg1"/>
          </a:solidFill>
        </p:spPr>
        <p:txBody>
          <a:bodyPr wrap="square" rtlCol="0">
            <a:spAutoFit/>
          </a:bodyPr>
          <a:lstStyle/>
          <a:p>
            <a:pPr algn="ctr"/>
            <a:r>
              <a:rPr lang="en-US" dirty="0" smtClean="0"/>
              <a:t>2</a:t>
            </a:r>
            <a:endParaRPr lang="en-US" dirty="0"/>
          </a:p>
        </p:txBody>
      </p:sp>
      <p:cxnSp>
        <p:nvCxnSpPr>
          <p:cNvPr id="24" name="Straight Connector 23"/>
          <p:cNvCxnSpPr/>
          <p:nvPr/>
        </p:nvCxnSpPr>
        <p:spPr>
          <a:xfrm flipV="1">
            <a:off x="6096000" y="1764268"/>
            <a:ext cx="1143000" cy="21693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334000" y="1905000"/>
            <a:ext cx="533400" cy="369332"/>
          </a:xfrm>
          <a:prstGeom prst="rect">
            <a:avLst/>
          </a:prstGeom>
          <a:solidFill>
            <a:schemeClr val="bg1"/>
          </a:solidFill>
        </p:spPr>
        <p:txBody>
          <a:bodyPr wrap="square" rtlCol="0">
            <a:spAutoFit/>
          </a:bodyPr>
          <a:lstStyle/>
          <a:p>
            <a:pPr algn="ctr"/>
            <a:r>
              <a:rPr lang="en-US" dirty="0" smtClean="0"/>
              <a:t>14</a:t>
            </a:r>
            <a:endParaRPr lang="en-US" dirty="0"/>
          </a:p>
        </p:txBody>
      </p:sp>
      <p:sp>
        <p:nvSpPr>
          <p:cNvPr id="26" name="TextBox 25"/>
          <p:cNvSpPr txBox="1"/>
          <p:nvPr/>
        </p:nvSpPr>
        <p:spPr>
          <a:xfrm>
            <a:off x="7848600" y="1916668"/>
            <a:ext cx="381000" cy="369332"/>
          </a:xfrm>
          <a:prstGeom prst="rect">
            <a:avLst/>
          </a:prstGeom>
          <a:solidFill>
            <a:schemeClr val="bg1"/>
          </a:solidFill>
        </p:spPr>
        <p:txBody>
          <a:bodyPr wrap="square" rtlCol="0">
            <a:spAutoFit/>
          </a:bodyPr>
          <a:lstStyle/>
          <a:p>
            <a:pPr algn="ctr"/>
            <a:r>
              <a:rPr lang="en-US" dirty="0" smtClean="0"/>
              <a:t>5</a:t>
            </a:r>
            <a:endParaRPr lang="en-US" dirty="0"/>
          </a:p>
        </p:txBody>
      </p:sp>
      <p:cxnSp>
        <p:nvCxnSpPr>
          <p:cNvPr id="27" name="Straight Connector 26"/>
          <p:cNvCxnSpPr/>
          <p:nvPr/>
        </p:nvCxnSpPr>
        <p:spPr>
          <a:xfrm>
            <a:off x="7239000" y="1764268"/>
            <a:ext cx="304800" cy="1055132"/>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85800" y="5943600"/>
            <a:ext cx="7620000" cy="646331"/>
          </a:xfrm>
          <a:prstGeom prst="rect">
            <a:avLst/>
          </a:prstGeom>
          <a:solidFill>
            <a:schemeClr val="accent5">
              <a:lumMod val="40000"/>
              <a:lumOff val="60000"/>
            </a:schemeClr>
          </a:solidFill>
        </p:spPr>
        <p:txBody>
          <a:bodyPr wrap="square" rtlCol="0">
            <a:spAutoFit/>
          </a:bodyPr>
          <a:lstStyle/>
          <a:p>
            <a:r>
              <a:rPr lang="en-US" dirty="0" smtClean="0"/>
              <a:t>Generate a random number in [0,1] and select a fit parent according to its probability</a:t>
            </a:r>
            <a:endParaRPr lang="en-US" dirty="0"/>
          </a:p>
        </p:txBody>
      </p:sp>
      <p:sp>
        <p:nvSpPr>
          <p:cNvPr id="28" name="Date Placeholder 27"/>
          <p:cNvSpPr>
            <a:spLocks noGrp="1"/>
          </p:cNvSpPr>
          <p:nvPr>
            <p:ph type="dt" sz="half" idx="10"/>
          </p:nvPr>
        </p:nvSpPr>
        <p:spPr/>
        <p:txBody>
          <a:bodyPr/>
          <a:lstStyle/>
          <a:p>
            <a:r>
              <a:rPr lang="en-US" smtClean="0"/>
              <a:t>October 23, 2016</a:t>
            </a:r>
            <a:endParaRPr lang="en-US"/>
          </a:p>
        </p:txBody>
      </p:sp>
      <p:sp>
        <p:nvSpPr>
          <p:cNvPr id="29" name="Footer Placeholder 28"/>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5410200" cy="742950"/>
          </a:xfrm>
          <a:solidFill>
            <a:schemeClr val="bg1"/>
          </a:solidFill>
        </p:spPr>
        <p:txBody>
          <a:bodyPr>
            <a:normAutofit fontScale="90000"/>
          </a:bodyPr>
          <a:lstStyle/>
          <a:p>
            <a:r>
              <a:rPr lang="en-US" dirty="0" smtClean="0"/>
              <a:t>Roulette wheel</a:t>
            </a:r>
            <a:endParaRPr lang="en-US" dirty="0"/>
          </a:p>
        </p:txBody>
      </p:sp>
      <p:sp>
        <p:nvSpPr>
          <p:cNvPr id="4" name="Slide Number Placeholder 3"/>
          <p:cNvSpPr>
            <a:spLocks noGrp="1"/>
          </p:cNvSpPr>
          <p:nvPr>
            <p:ph type="sldNum" sz="quarter" idx="12"/>
          </p:nvPr>
        </p:nvSpPr>
        <p:spPr/>
        <p:txBody>
          <a:bodyPr/>
          <a:lstStyle/>
          <a:p>
            <a:pPr>
              <a:defRPr/>
            </a:pPr>
            <a:fld id="{6A07EB93-6B08-42FC-A089-60198C463225}" type="slidenum">
              <a:rPr lang="en-US" smtClean="0"/>
              <a:pPr>
                <a:defRPr/>
              </a:pPr>
              <a:t>6</a:t>
            </a:fld>
            <a:endParaRPr lang="en-US"/>
          </a:p>
        </p:txBody>
      </p:sp>
      <p:sp>
        <p:nvSpPr>
          <p:cNvPr id="8" name="Rectangle 3"/>
          <p:cNvSpPr txBox="1">
            <a:spLocks noChangeArrowheads="1"/>
          </p:cNvSpPr>
          <p:nvPr/>
        </p:nvSpPr>
        <p:spPr bwMode="auto">
          <a:xfrm>
            <a:off x="457200" y="1066800"/>
            <a:ext cx="8229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pitchFamily="2" charset="2"/>
              <a:buNone/>
              <a:tabLst/>
              <a:defRPr/>
            </a:pPr>
            <a:r>
              <a:rPr kumimoji="0" lang="en-US" sz="1400"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	</a:t>
            </a:r>
            <a:r>
              <a:rPr lang="en-US" dirty="0" smtClean="0">
                <a:solidFill>
                  <a:srgbClr val="C00000"/>
                </a:solidFill>
                <a:latin typeface="Times New Roman" pitchFamily="18" charset="0"/>
                <a:cs typeface="Times New Roman" pitchFamily="18" charset="0"/>
              </a:rPr>
              <a:t>sum = 0.0</a:t>
            </a:r>
          </a:p>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pitchFamily="2" charset="2"/>
              <a:buNone/>
              <a:tabLst/>
              <a:defRPr/>
            </a:pPr>
            <a:r>
              <a:rPr lang="en-US" dirty="0" smtClean="0">
                <a:solidFill>
                  <a:srgbClr val="C00000"/>
                </a:solidFill>
                <a:latin typeface="Times New Roman" pitchFamily="18" charset="0"/>
                <a:cs typeface="Times New Roman" pitchFamily="18" charset="0"/>
              </a:rPr>
              <a:t>	for all members </a:t>
            </a:r>
            <a:r>
              <a:rPr kumimoji="0" lang="en-US"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of population</a:t>
            </a:r>
          </a:p>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pitchFamily="2" charset="2"/>
              <a:buNone/>
              <a:tabLst/>
              <a:defRPr/>
            </a:pPr>
            <a:r>
              <a:rPr kumimoji="0" lang="en-US" b="0" i="0" u="none" strike="noStrike" kern="1200" cap="none" spc="0" normalizeH="0" baseline="0" noProof="0" dirty="0" smtClean="0">
                <a:ln>
                  <a:noFill/>
                </a:ln>
                <a:effectLst/>
                <a:uLnTx/>
                <a:uFillTx/>
                <a:latin typeface="Times New Roman" pitchFamily="18" charset="0"/>
                <a:ea typeface="+mn-ea"/>
                <a:cs typeface="Times New Roman" pitchFamily="18" charset="0"/>
              </a:rPr>
              <a:t>		sum += fitness of this individual</a:t>
            </a:r>
          </a:p>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pitchFamily="2" charset="2"/>
              <a:buNone/>
              <a:tabLst/>
              <a:defRPr/>
            </a:pPr>
            <a:r>
              <a:rPr kumimoji="0" lang="en-US"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	end for </a:t>
            </a:r>
          </a:p>
          <a:p>
            <a:pPr marL="273050" lvl="0" indent="-273050" eaLnBrk="0" hangingPunct="0">
              <a:lnSpc>
                <a:spcPct val="80000"/>
              </a:lnSpc>
              <a:spcBef>
                <a:spcPct val="20000"/>
              </a:spcBef>
              <a:buClr>
                <a:srgbClr val="0BD0D9"/>
              </a:buClr>
              <a:buSzPct val="95000"/>
            </a:pPr>
            <a:r>
              <a:rPr lang="en-US" dirty="0" smtClean="0">
                <a:latin typeface="Times New Roman" pitchFamily="18" charset="0"/>
                <a:cs typeface="Times New Roman" pitchFamily="18" charset="0"/>
              </a:rPr>
              <a:t>     </a:t>
            </a:r>
            <a:r>
              <a:rPr lang="en-US" dirty="0" smtClean="0">
                <a:solidFill>
                  <a:srgbClr val="3333CC"/>
                </a:solidFill>
                <a:latin typeface="Times New Roman" pitchFamily="18" charset="0"/>
                <a:cs typeface="Times New Roman" pitchFamily="18" charset="0"/>
              </a:rPr>
              <a:t>sum of probabilities = 0.0</a:t>
            </a:r>
          </a:p>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pitchFamily="2" charset="2"/>
              <a:buNone/>
              <a:tabLst/>
              <a:defRPr/>
            </a:pPr>
            <a:r>
              <a:rPr lang="en-US" dirty="0" smtClean="0">
                <a:solidFill>
                  <a:srgbClr val="3333CC"/>
                </a:solidFill>
                <a:latin typeface="Times New Roman" pitchFamily="18" charset="0"/>
                <a:cs typeface="Times New Roman" pitchFamily="18" charset="0"/>
              </a:rPr>
              <a:t>	for all members of population </a:t>
            </a:r>
          </a:p>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pitchFamily="2" charset="2"/>
              <a:buNone/>
              <a:tabLst/>
              <a:defRPr/>
            </a:pPr>
            <a:r>
              <a:rPr lang="en-US" dirty="0" smtClean="0">
                <a:solidFill>
                  <a:srgbClr val="3333CC"/>
                </a:solidFill>
                <a:latin typeface="Times New Roman" pitchFamily="18" charset="0"/>
                <a:cs typeface="Times New Roman" pitchFamily="18" charset="0"/>
              </a:rPr>
              <a:t>		probability = sum of probabilities + (fitness / sum) </a:t>
            </a:r>
          </a:p>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pitchFamily="2" charset="2"/>
              <a:buNone/>
              <a:tabLst/>
              <a:defRPr/>
            </a:pPr>
            <a:r>
              <a:rPr lang="en-US" dirty="0" smtClean="0">
                <a:solidFill>
                  <a:srgbClr val="3333CC"/>
                </a:solidFill>
                <a:latin typeface="Times New Roman" pitchFamily="18" charset="0"/>
                <a:cs typeface="Times New Roman" pitchFamily="18" charset="0"/>
              </a:rPr>
              <a:t>		sum of probabilities += probability </a:t>
            </a:r>
          </a:p>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pitchFamily="2" charset="2"/>
              <a:buNone/>
              <a:tabLst/>
              <a:defRPr/>
            </a:pPr>
            <a:r>
              <a:rPr lang="en-US" dirty="0" smtClean="0">
                <a:solidFill>
                  <a:srgbClr val="3333CC"/>
                </a:solidFill>
                <a:latin typeface="Times New Roman" pitchFamily="18" charset="0"/>
                <a:cs typeface="Times New Roman" pitchFamily="18" charset="0"/>
              </a:rPr>
              <a:t>	end for </a:t>
            </a:r>
          </a:p>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pitchFamily="2" charset="2"/>
              <a:buNone/>
              <a:tabLst/>
              <a:defRPr/>
            </a:pPr>
            <a:r>
              <a:rPr kumimoji="0" lang="en-US" b="0" i="0" u="none" strike="noStrike" kern="1200" cap="none" spc="0" normalizeH="0" baseline="0" noProof="0" dirty="0" smtClean="0">
                <a:ln>
                  <a:noFill/>
                </a:ln>
                <a:solidFill>
                  <a:srgbClr val="3333CC"/>
                </a:solidFill>
                <a:effectLst/>
                <a:uLnTx/>
                <a:uFillTx/>
                <a:latin typeface="Times New Roman" pitchFamily="18" charset="0"/>
                <a:ea typeface="+mn-ea"/>
                <a:cs typeface="Times New Roman" pitchFamily="18" charset="0"/>
              </a:rPr>
              <a:t>	</a:t>
            </a:r>
            <a:r>
              <a:rPr kumimoji="0" lang="en-US"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loop until new population is full </a:t>
            </a:r>
          </a:p>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pitchFamily="2" charset="2"/>
              <a:buNone/>
              <a:tabLst/>
              <a:defRPr/>
            </a:pPr>
            <a:r>
              <a:rPr kumimoji="0" lang="en-US"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		</a:t>
            </a:r>
            <a:r>
              <a:rPr kumimoji="0" lang="en-US" b="0" i="0" u="none" strike="noStrike" kern="1200" cap="none" spc="0" normalizeH="0" baseline="0" noProof="0" dirty="0" smtClean="0">
                <a:ln>
                  <a:noFill/>
                </a:ln>
                <a:solidFill>
                  <a:srgbClr val="0070C0"/>
                </a:solidFill>
                <a:effectLst/>
                <a:uLnTx/>
                <a:uFillTx/>
                <a:latin typeface="Times New Roman" pitchFamily="18" charset="0"/>
                <a:ea typeface="+mn-ea"/>
                <a:cs typeface="Times New Roman" pitchFamily="18" charset="0"/>
              </a:rPr>
              <a:t>do this twice </a:t>
            </a:r>
          </a:p>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pitchFamily="2" charset="2"/>
              <a:buNone/>
              <a:tabLst/>
              <a:defRPr/>
            </a:pPr>
            <a:r>
              <a:rPr kumimoji="0" lang="en-US" b="0" i="0" u="none" strike="noStrike" kern="1200" cap="none" spc="0" normalizeH="0" baseline="0" noProof="0" dirty="0" smtClean="0">
                <a:ln>
                  <a:noFill/>
                </a:ln>
                <a:solidFill>
                  <a:srgbClr val="0070C0"/>
                </a:solidFill>
                <a:effectLst/>
                <a:uLnTx/>
                <a:uFillTx/>
                <a:latin typeface="Times New Roman" pitchFamily="18" charset="0"/>
                <a:ea typeface="+mn-ea"/>
                <a:cs typeface="Times New Roman" pitchFamily="18" charset="0"/>
              </a:rPr>
              <a:t>			number = Random between 0 and 1 </a:t>
            </a:r>
          </a:p>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pitchFamily="2" charset="2"/>
              <a:buNone/>
              <a:tabLst/>
              <a:defRPr/>
            </a:pPr>
            <a:r>
              <a:rPr kumimoji="0" lang="en-US" b="0" i="0" u="none" strike="noStrike" kern="1200" cap="none" spc="0" normalizeH="0" baseline="0" noProof="0" dirty="0" smtClean="0">
                <a:ln>
                  <a:noFill/>
                </a:ln>
                <a:solidFill>
                  <a:srgbClr val="0070C0"/>
                </a:solidFill>
                <a:effectLst/>
                <a:uLnTx/>
                <a:uFillTx/>
                <a:latin typeface="Times New Roman" pitchFamily="18" charset="0"/>
                <a:ea typeface="+mn-ea"/>
                <a:cs typeface="Times New Roman" pitchFamily="18" charset="0"/>
              </a:rPr>
              <a:t>			</a:t>
            </a:r>
            <a:r>
              <a:rPr kumimoji="0" lang="en-US" b="0" i="0" u="none" strike="noStrike" kern="1200" cap="none" spc="0" normalizeH="0" baseline="0" noProof="0" dirty="0" smtClean="0">
                <a:ln>
                  <a:noFill/>
                </a:ln>
                <a:effectLst/>
                <a:uLnTx/>
                <a:uFillTx/>
                <a:latin typeface="Times New Roman" pitchFamily="18" charset="0"/>
                <a:ea typeface="+mn-ea"/>
                <a:cs typeface="Times New Roman" pitchFamily="18" charset="0"/>
              </a:rPr>
              <a:t>for all members of population</a:t>
            </a:r>
          </a:p>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pitchFamily="2" charset="2"/>
              <a:buNone/>
              <a:tabLst/>
              <a:defRPr/>
            </a:pPr>
            <a:r>
              <a:rPr kumimoji="0" lang="en-US" b="0" i="0" u="none" strike="noStrike" kern="1200" cap="none" spc="0" normalizeH="0" baseline="0" noProof="0" dirty="0" smtClean="0">
                <a:ln>
                  <a:noFill/>
                </a:ln>
                <a:effectLst/>
                <a:uLnTx/>
                <a:uFillTx/>
                <a:latin typeface="Times New Roman" pitchFamily="18" charset="0"/>
                <a:ea typeface="+mn-ea"/>
                <a:cs typeface="Times New Roman" pitchFamily="18" charset="0"/>
              </a:rPr>
              <a:t>				if number &gt; probability but less than next probability 				then this member</a:t>
            </a:r>
            <a:r>
              <a:rPr kumimoji="0" lang="en-US" b="0" i="0" u="none" strike="noStrike" kern="1200" cap="none" spc="0" normalizeH="0" noProof="0" dirty="0" smtClean="0">
                <a:ln>
                  <a:noFill/>
                </a:ln>
                <a:effectLst/>
                <a:uLnTx/>
                <a:uFillTx/>
                <a:latin typeface="Times New Roman" pitchFamily="18" charset="0"/>
                <a:ea typeface="+mn-ea"/>
                <a:cs typeface="Times New Roman" pitchFamily="18" charset="0"/>
              </a:rPr>
              <a:t> gets</a:t>
            </a:r>
            <a:r>
              <a:rPr kumimoji="0" lang="en-US" b="0" i="0" u="none" strike="noStrike" kern="1200" cap="none" spc="0" normalizeH="0" baseline="0" noProof="0" dirty="0" smtClean="0">
                <a:ln>
                  <a:noFill/>
                </a:ln>
                <a:effectLst/>
                <a:uLnTx/>
                <a:uFillTx/>
                <a:latin typeface="Times New Roman" pitchFamily="18" charset="0"/>
                <a:ea typeface="+mn-ea"/>
                <a:cs typeface="Times New Roman" pitchFamily="18" charset="0"/>
              </a:rPr>
              <a:t> selected </a:t>
            </a:r>
          </a:p>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pitchFamily="2" charset="2"/>
              <a:buNone/>
              <a:tabLst/>
              <a:defRPr/>
            </a:pPr>
            <a:r>
              <a:rPr kumimoji="0" lang="en-US" b="0" i="0" u="none" strike="noStrike" kern="1200" cap="none" spc="0" normalizeH="0" baseline="0" noProof="0" dirty="0" smtClean="0">
                <a:ln>
                  <a:noFill/>
                </a:ln>
                <a:effectLst/>
                <a:uLnTx/>
                <a:uFillTx/>
                <a:latin typeface="Times New Roman" pitchFamily="18" charset="0"/>
                <a:ea typeface="+mn-ea"/>
                <a:cs typeface="Times New Roman" pitchFamily="18" charset="0"/>
              </a:rPr>
              <a:t>			end for </a:t>
            </a:r>
          </a:p>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pitchFamily="2" charset="2"/>
              <a:buNone/>
              <a:tabLst/>
              <a:defRPr/>
            </a:pPr>
            <a:r>
              <a:rPr kumimoji="0" lang="en-US" b="0" i="0" u="none" strike="noStrike" kern="1200" cap="none" spc="0" normalizeH="0" baseline="0" noProof="0" dirty="0" smtClean="0">
                <a:ln>
                  <a:noFill/>
                </a:ln>
                <a:solidFill>
                  <a:srgbClr val="0070C0"/>
                </a:solidFill>
                <a:effectLst/>
                <a:uLnTx/>
                <a:uFillTx/>
                <a:latin typeface="Times New Roman" pitchFamily="18" charset="0"/>
                <a:ea typeface="+mn-ea"/>
                <a:cs typeface="Times New Roman" pitchFamily="18" charset="0"/>
              </a:rPr>
              <a:t>		end</a:t>
            </a:r>
          </a:p>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pitchFamily="2" charset="2"/>
              <a:buNone/>
              <a:tabLst/>
              <a:defRPr/>
            </a:pPr>
            <a:r>
              <a:rPr kumimoji="0" lang="en-US"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 		create offspring </a:t>
            </a:r>
          </a:p>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pitchFamily="2" charset="2"/>
              <a:buNone/>
              <a:tabLst/>
              <a:defRPr/>
            </a:pPr>
            <a:r>
              <a:rPr kumimoji="0" lang="en-US"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	end loop </a:t>
            </a:r>
            <a:endParaRPr kumimoji="0" lang="en-US" b="0"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endParaRPr>
          </a:p>
        </p:txBody>
      </p:sp>
      <p:sp>
        <p:nvSpPr>
          <p:cNvPr id="5" name="Date Placeholder 4"/>
          <p:cNvSpPr>
            <a:spLocks noGrp="1"/>
          </p:cNvSpPr>
          <p:nvPr>
            <p:ph type="dt" sz="half" idx="10"/>
          </p:nvPr>
        </p:nvSpPr>
        <p:spPr/>
        <p:txBody>
          <a:bodyPr/>
          <a:lstStyle/>
          <a:p>
            <a:r>
              <a:rPr lang="en-US" smtClean="0"/>
              <a:t>October 23, 2016</a:t>
            </a:r>
            <a:endParaRPr lang="en-US"/>
          </a:p>
        </p:txBody>
      </p:sp>
      <p:sp>
        <p:nvSpPr>
          <p:cNvPr id="6" name="Footer Placeholder 5"/>
          <p:cNvSpPr>
            <a:spLocks noGrp="1"/>
          </p:cNvSpPr>
          <p:nvPr>
            <p:ph type="ftr" sz="quarter" idx="11"/>
          </p:nvPr>
        </p:nvSpPr>
        <p:spPr/>
        <p:txBody>
          <a:bodyPr/>
          <a:lstStyle/>
          <a:p>
            <a:r>
              <a:rPr lang="en-US" dirty="0" smtClean="0"/>
              <a:t>IS ZC464 (Machine Learning)</a:t>
            </a:r>
            <a:endParaRPr lang="en-US" dirty="0"/>
          </a:p>
        </p:txBody>
      </p:sp>
      <p:sp>
        <p:nvSpPr>
          <p:cNvPr id="7" name="TextBox 6"/>
          <p:cNvSpPr txBox="1"/>
          <p:nvPr/>
        </p:nvSpPr>
        <p:spPr>
          <a:xfrm>
            <a:off x="6019800" y="6031468"/>
            <a:ext cx="2514600" cy="369332"/>
          </a:xfrm>
          <a:prstGeom prst="rect">
            <a:avLst/>
          </a:prstGeom>
          <a:noFill/>
        </p:spPr>
        <p:txBody>
          <a:bodyPr wrap="square" rtlCol="0">
            <a:spAutoFit/>
          </a:bodyPr>
          <a:lstStyle/>
          <a:p>
            <a:r>
              <a:rPr lang="en-US" i="1" dirty="0" smtClean="0"/>
              <a:t>Source of code: Google</a:t>
            </a:r>
            <a:endParaRPr lang="en-US"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fit chromosomes should be selected</a:t>
            </a:r>
            <a:endParaRPr lang="en-US" dirty="0"/>
          </a:p>
        </p:txBody>
      </p:sp>
      <p:sp>
        <p:nvSpPr>
          <p:cNvPr id="3" name="Content Placeholder 2"/>
          <p:cNvSpPr>
            <a:spLocks noGrp="1"/>
          </p:cNvSpPr>
          <p:nvPr>
            <p:ph idx="1"/>
          </p:nvPr>
        </p:nvSpPr>
        <p:spPr/>
        <p:txBody>
          <a:bodyPr/>
          <a:lstStyle/>
          <a:p>
            <a:r>
              <a:rPr lang="en-US" dirty="0" smtClean="0"/>
              <a:t>If the number of chromosomes with fitness value greater than a specified threshold in generation </a:t>
            </a:r>
            <a:r>
              <a:rPr lang="en-US" i="1" dirty="0" smtClean="0"/>
              <a:t>t</a:t>
            </a:r>
            <a:r>
              <a:rPr lang="en-US" dirty="0" smtClean="0"/>
              <a:t> is </a:t>
            </a:r>
            <a:r>
              <a:rPr lang="en-US" i="1" dirty="0" smtClean="0"/>
              <a:t>p</a:t>
            </a:r>
            <a:r>
              <a:rPr lang="en-US" dirty="0" smtClean="0"/>
              <a:t> and if the crossover probability is </a:t>
            </a:r>
            <a:r>
              <a:rPr lang="en-US" i="1" dirty="0" smtClean="0"/>
              <a:t>p</a:t>
            </a:r>
            <a:r>
              <a:rPr lang="en-US" i="1" baseline="-25000" dirty="0" smtClean="0"/>
              <a:t>c</a:t>
            </a:r>
            <a:r>
              <a:rPr lang="en-US" baseline="-25000" dirty="0" smtClean="0"/>
              <a:t> </a:t>
            </a:r>
            <a:r>
              <a:rPr lang="en-US" dirty="0" smtClean="0"/>
              <a:t>, then </a:t>
            </a:r>
            <a:r>
              <a:rPr lang="en-US" i="1" dirty="0" smtClean="0"/>
              <a:t>p</a:t>
            </a:r>
            <a:r>
              <a:rPr lang="en-US" i="1" baseline="-25000" dirty="0" smtClean="0"/>
              <a:t>c </a:t>
            </a:r>
            <a:r>
              <a:rPr lang="en-US" i="1" dirty="0" smtClean="0">
                <a:sym typeface="Symbol"/>
              </a:rPr>
              <a:t></a:t>
            </a:r>
            <a:r>
              <a:rPr lang="en-US" i="1" dirty="0" smtClean="0"/>
              <a:t> p</a:t>
            </a:r>
            <a:r>
              <a:rPr lang="en-US" dirty="0" smtClean="0"/>
              <a:t> chromosomes are selected as parents</a:t>
            </a:r>
          </a:p>
          <a:p>
            <a:r>
              <a:rPr lang="en-US" dirty="0" smtClean="0"/>
              <a:t>These participate pair wise in crossover to produce pair of </a:t>
            </a:r>
            <a:r>
              <a:rPr lang="en-US" dirty="0" err="1" smtClean="0"/>
              <a:t>offsprings</a:t>
            </a:r>
            <a:r>
              <a:rPr lang="en-US" dirty="0" smtClean="0"/>
              <a:t> of the new generation. </a:t>
            </a:r>
          </a:p>
          <a:p>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Slide Number Placeholder 4"/>
          <p:cNvSpPr>
            <a:spLocks noGrp="1"/>
          </p:cNvSpPr>
          <p:nvPr>
            <p:ph type="sldNum" sz="quarter" idx="12"/>
          </p:nvPr>
        </p:nvSpPr>
        <p:spPr/>
        <p:txBody>
          <a:bodyPr/>
          <a:lstStyle/>
          <a:p>
            <a:fld id="{56700603-41B2-4E8D-AB69-05A4F4868740}"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Mutation:Exploitation</a:t>
            </a:r>
            <a:endParaRPr lang="en-US" dirty="0"/>
          </a:p>
        </p:txBody>
      </p:sp>
      <p:sp>
        <p:nvSpPr>
          <p:cNvPr id="3" name="Content Placeholder 2"/>
          <p:cNvSpPr>
            <a:spLocks noGrp="1"/>
          </p:cNvSpPr>
          <p:nvPr>
            <p:ph idx="1"/>
          </p:nvPr>
        </p:nvSpPr>
        <p:spPr/>
        <p:txBody>
          <a:bodyPr/>
          <a:lstStyle/>
          <a:p>
            <a:r>
              <a:rPr lang="en-US" dirty="0" smtClean="0"/>
              <a:t>If the mutation probability is </a:t>
            </a:r>
            <a:r>
              <a:rPr lang="en-US" i="1" dirty="0" smtClean="0"/>
              <a:t>p</a:t>
            </a:r>
            <a:r>
              <a:rPr lang="en-US" i="1" baseline="-25000" dirty="0" smtClean="0"/>
              <a:t>m</a:t>
            </a:r>
            <a:r>
              <a:rPr lang="en-US" dirty="0" smtClean="0"/>
              <a:t> then </a:t>
            </a:r>
            <a:r>
              <a:rPr lang="en-US" i="1" dirty="0" smtClean="0"/>
              <a:t>p</a:t>
            </a:r>
            <a:r>
              <a:rPr lang="en-US" i="1" baseline="-25000" dirty="0" smtClean="0"/>
              <a:t>m</a:t>
            </a:r>
            <a:r>
              <a:rPr lang="en-US" i="1" dirty="0" smtClean="0">
                <a:sym typeface="Symbol"/>
              </a:rPr>
              <a:t></a:t>
            </a:r>
            <a:r>
              <a:rPr lang="en-US" i="1" dirty="0" smtClean="0"/>
              <a:t> p </a:t>
            </a:r>
            <a:r>
              <a:rPr lang="en-US" dirty="0" smtClean="0"/>
              <a:t>chromosomes undergo the mutation process. </a:t>
            </a:r>
          </a:p>
          <a:p>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Slide Number Placeholder 4"/>
          <p:cNvSpPr>
            <a:spLocks noGrp="1"/>
          </p:cNvSpPr>
          <p:nvPr>
            <p:ph type="sldNum" sz="quarter" idx="12"/>
          </p:nvPr>
        </p:nvSpPr>
        <p:spPr/>
        <p:txBody>
          <a:bodyPr/>
          <a:lstStyle/>
          <a:p>
            <a:fld id="{56700603-41B2-4E8D-AB69-05A4F4868740}"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Crossover operation</a:t>
            </a:r>
            <a:endParaRPr lang="en-US" dirty="0"/>
          </a:p>
        </p:txBody>
      </p:sp>
      <p:sp>
        <p:nvSpPr>
          <p:cNvPr id="3" name="Content Placeholder 2"/>
          <p:cNvSpPr>
            <a:spLocks noGrp="1"/>
          </p:cNvSpPr>
          <p:nvPr>
            <p:ph idx="1"/>
          </p:nvPr>
        </p:nvSpPr>
        <p:spPr/>
        <p:txBody>
          <a:bodyPr/>
          <a:lstStyle/>
          <a:p>
            <a:r>
              <a:rPr lang="en-US" dirty="0" smtClean="0"/>
              <a:t>One point crossover</a:t>
            </a:r>
          </a:p>
          <a:p>
            <a:r>
              <a:rPr lang="en-US" dirty="0" smtClean="0"/>
              <a:t>Two point crossover</a:t>
            </a:r>
          </a:p>
          <a:p>
            <a:r>
              <a:rPr lang="en-US" dirty="0" smtClean="0"/>
              <a:t>Crossover mask</a:t>
            </a:r>
          </a:p>
          <a:p>
            <a:r>
              <a:rPr lang="en-US" dirty="0" smtClean="0"/>
              <a:t>Uniform crossover – combines bits sampled from the two parents</a:t>
            </a:r>
            <a:endParaRPr lang="en-US" dirty="0"/>
          </a:p>
        </p:txBody>
      </p:sp>
      <p:sp>
        <p:nvSpPr>
          <p:cNvPr id="4" name="Date Placeholder 3"/>
          <p:cNvSpPr>
            <a:spLocks noGrp="1"/>
          </p:cNvSpPr>
          <p:nvPr>
            <p:ph type="dt" sz="half" idx="10"/>
          </p:nvPr>
        </p:nvSpPr>
        <p:spPr/>
        <p:txBody>
          <a:bodyPr/>
          <a:lstStyle/>
          <a:p>
            <a:r>
              <a:rPr lang="en-US" smtClean="0"/>
              <a:t>October 23, 2016</a:t>
            </a:r>
            <a:endParaRPr lang="en-US"/>
          </a:p>
        </p:txBody>
      </p:sp>
      <p:sp>
        <p:nvSpPr>
          <p:cNvPr id="5" name="Slide Number Placeholder 4"/>
          <p:cNvSpPr>
            <a:spLocks noGrp="1"/>
          </p:cNvSpPr>
          <p:nvPr>
            <p:ph type="sldNum" sz="quarter" idx="12"/>
          </p:nvPr>
        </p:nvSpPr>
        <p:spPr/>
        <p:txBody>
          <a:bodyPr/>
          <a:lstStyle/>
          <a:p>
            <a:fld id="{56700603-41B2-4E8D-AB69-05A4F4868740}"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IS ZC464 (Machine Learning)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t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1909</Words>
  <Application>Microsoft Office PowerPoint</Application>
  <PresentationFormat>On-screen Show (4:3)</PresentationFormat>
  <Paragraphs>524</Paragraphs>
  <Slides>38</Slides>
  <Notes>1</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Office Theme</vt:lpstr>
      <vt:lpstr>mainth</vt:lpstr>
      <vt:lpstr>Slide 1</vt:lpstr>
      <vt:lpstr>Genetic Algorithm : Operators</vt:lpstr>
      <vt:lpstr>Slide 3</vt:lpstr>
      <vt:lpstr>Fittest Parents: Exploration</vt:lpstr>
      <vt:lpstr>Roulette Wheel</vt:lpstr>
      <vt:lpstr>Roulette wheel</vt:lpstr>
      <vt:lpstr>How many fit chromosomes should be selected</vt:lpstr>
      <vt:lpstr>Mutation:Exploitation</vt:lpstr>
      <vt:lpstr>Crossover operation</vt:lpstr>
      <vt:lpstr>Feature Selection</vt:lpstr>
      <vt:lpstr>Slide 11</vt:lpstr>
      <vt:lpstr>Summary of GA </vt:lpstr>
      <vt:lpstr>Application of Genetic Algorithm in Unsupervised Clustering</vt:lpstr>
      <vt:lpstr>2D data</vt:lpstr>
      <vt:lpstr>2D data</vt:lpstr>
      <vt:lpstr>2D data</vt:lpstr>
      <vt:lpstr>Number of clusters = 2</vt:lpstr>
      <vt:lpstr>Number of clusters = 2</vt:lpstr>
      <vt:lpstr>Number of clusters = 2</vt:lpstr>
      <vt:lpstr>Number of clusters = 4</vt:lpstr>
      <vt:lpstr>Number of clusters = 4</vt:lpstr>
      <vt:lpstr>Number of clusters = 4</vt:lpstr>
      <vt:lpstr>Clustering as an optimization problem</vt:lpstr>
      <vt:lpstr>Clustering as an optimization problem</vt:lpstr>
      <vt:lpstr>Clustering as an optimization problem</vt:lpstr>
      <vt:lpstr>Clustering as an optimization problem</vt:lpstr>
      <vt:lpstr>Clustering as an optimization problem</vt:lpstr>
      <vt:lpstr>Clustering as an optimization problem</vt:lpstr>
      <vt:lpstr>Clustering as an optimization problem</vt:lpstr>
      <vt:lpstr>Fitness function for clustering</vt:lpstr>
      <vt:lpstr>How to view the problem GA solvable?</vt:lpstr>
      <vt:lpstr>Genetic Algorithm for Clustering</vt:lpstr>
      <vt:lpstr>Centers in GA</vt:lpstr>
      <vt:lpstr>Centers in GA</vt:lpstr>
      <vt:lpstr>Centers in GA</vt:lpstr>
      <vt:lpstr>Centers in GA</vt:lpstr>
      <vt:lpstr>Centers in GA</vt:lpstr>
      <vt:lpstr>Limitations of GA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dc:title>
  <dc:creator>vandana</dc:creator>
  <cp:lastModifiedBy>vandana</cp:lastModifiedBy>
  <cp:revision>28</cp:revision>
  <dcterms:created xsi:type="dcterms:W3CDTF">2016-10-22T00:30:38Z</dcterms:created>
  <dcterms:modified xsi:type="dcterms:W3CDTF">2016-10-23T08:09:36Z</dcterms:modified>
</cp:coreProperties>
</file>