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44"/>
  </p:notesMasterIdLst>
  <p:sldIdLst>
    <p:sldId id="275" r:id="rId3"/>
    <p:sldId id="264" r:id="rId4"/>
    <p:sldId id="276" r:id="rId5"/>
    <p:sldId id="277" r:id="rId6"/>
    <p:sldId id="278" r:id="rId7"/>
    <p:sldId id="279" r:id="rId8"/>
    <p:sldId id="280" r:id="rId9"/>
    <p:sldId id="281" r:id="rId10"/>
    <p:sldId id="282" r:id="rId11"/>
    <p:sldId id="283" r:id="rId12"/>
    <p:sldId id="291" r:id="rId13"/>
    <p:sldId id="290" r:id="rId14"/>
    <p:sldId id="285" r:id="rId15"/>
    <p:sldId id="286" r:id="rId16"/>
    <p:sldId id="287" r:id="rId17"/>
    <p:sldId id="288" r:id="rId18"/>
    <p:sldId id="289" r:id="rId19"/>
    <p:sldId id="292" r:id="rId20"/>
    <p:sldId id="293" r:id="rId21"/>
    <p:sldId id="294" r:id="rId22"/>
    <p:sldId id="295" r:id="rId23"/>
    <p:sldId id="336" r:id="rId24"/>
    <p:sldId id="337" r:id="rId25"/>
    <p:sldId id="338" r:id="rId26"/>
    <p:sldId id="339" r:id="rId27"/>
    <p:sldId id="296" r:id="rId28"/>
    <p:sldId id="297" r:id="rId29"/>
    <p:sldId id="298" r:id="rId30"/>
    <p:sldId id="299" r:id="rId31"/>
    <p:sldId id="312" r:id="rId32"/>
    <p:sldId id="313" r:id="rId33"/>
    <p:sldId id="314" r:id="rId34"/>
    <p:sldId id="315" r:id="rId35"/>
    <p:sldId id="316" r:id="rId36"/>
    <p:sldId id="317" r:id="rId37"/>
    <p:sldId id="318" r:id="rId38"/>
    <p:sldId id="319" r:id="rId39"/>
    <p:sldId id="320" r:id="rId40"/>
    <p:sldId id="332" r:id="rId41"/>
    <p:sldId id="335" r:id="rId42"/>
    <p:sldId id="34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7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3E5939-4189-498C-B9A6-B5CD6D5BD2B8}" type="datetimeFigureOut">
              <a:rPr lang="en-US" smtClean="0"/>
              <a:pPr/>
              <a:t>10/25/2016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67A056-0916-4274-801A-6A19EB36DF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8" name="Rectangle 7"/>
          <p:cNvSpPr/>
          <p:nvPr/>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5" name="Picture 14" descr="Picture 7.png"/>
          <p:cNvPicPr>
            <a:picLocks noChangeAspect="1"/>
          </p:cNvPicPr>
          <p:nvPr/>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Rectangle 15"/>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 name="TextBox 11"/>
          <p:cNvSpPr txBox="1"/>
          <p:nvPr/>
        </p:nvSpPr>
        <p:spPr>
          <a:xfrm>
            <a:off x="6858000" y="7620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8" name="Rectangle 7"/>
          <p:cNvSpPr/>
          <p:nvPr/>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5" name="Picture 14" descr="Picture 7.png"/>
          <p:cNvPicPr>
            <a:picLocks noChangeAspect="1"/>
          </p:cNvPicPr>
          <p:nvPr/>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Rectangle 15"/>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 name="TextBox 11"/>
          <p:cNvSpPr txBox="1"/>
          <p:nvPr/>
        </p:nvSpPr>
        <p:spPr>
          <a:xfrm>
            <a:off x="6858000" y="7620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71596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rgbClr val="0000FF"/>
                </a:solidFill>
              </a:defRPr>
            </a:lvl1pPr>
          </a:lstStyle>
          <a:p>
            <a:r>
              <a:rPr lang="en-US" smtClean="0"/>
              <a:t>October 25, 2016</a:t>
            </a:r>
            <a:endParaRPr lang="en-US"/>
          </a:p>
        </p:txBody>
      </p:sp>
      <p:sp>
        <p:nvSpPr>
          <p:cNvPr id="5" name="Footer Placeholder 4"/>
          <p:cNvSpPr>
            <a:spLocks noGrp="1"/>
          </p:cNvSpPr>
          <p:nvPr>
            <p:ph type="ftr" sz="quarter" idx="11"/>
          </p:nvPr>
        </p:nvSpPr>
        <p:spPr/>
        <p:txBody>
          <a:bodyPr/>
          <a:lstStyle>
            <a:lvl1pPr>
              <a:defRPr>
                <a:solidFill>
                  <a:srgbClr val="0000FF"/>
                </a:solidFill>
              </a:defRPr>
            </a:lvl1p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lvl1pPr>
              <a:defRPr>
                <a:solidFill>
                  <a:srgbClr val="0000FF"/>
                </a:solidFill>
              </a:defRPr>
            </a:lvl1pPr>
          </a:lstStyle>
          <a:p>
            <a:fld id="{56700603-41B2-4E8D-AB69-05A4F4868740}" type="slidenum">
              <a:rPr lang="en-US" smtClean="0"/>
              <a:pPr/>
              <a:t>‹#›</a:t>
            </a:fld>
            <a:endParaRPr lang="en-US"/>
          </a:p>
        </p:txBody>
      </p:sp>
      <p:pic>
        <p:nvPicPr>
          <p:cNvPr id="7" name="Picture 6" descr="Picture 7.png"/>
          <p:cNvPicPr>
            <a:picLocks noChangeAspect="1"/>
          </p:cNvPicPr>
          <p:nvPr/>
        </p:nvPicPr>
        <p:blipFill>
          <a:blip r:embed="rId2" cstate="print"/>
          <a:srcRect l="1923" b="5336"/>
          <a:stretch>
            <a:fillRect/>
          </a:stretch>
        </p:blipFill>
        <p:spPr>
          <a:xfrm>
            <a:off x="7764052" y="0"/>
            <a:ext cx="1212144" cy="426392"/>
          </a:xfrm>
          <a:prstGeom prst="rect">
            <a:avLst/>
          </a:prstGeom>
        </p:spPr>
      </p:pic>
      <p:sp>
        <p:nvSpPr>
          <p:cNvPr id="8" name="Rectangle 7"/>
          <p:cNvSpPr/>
          <p:nvPr/>
        </p:nvSpPr>
        <p:spPr>
          <a:xfrm>
            <a:off x="2546556" y="1142985"/>
            <a:ext cx="2328591" cy="4866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4823954" y="1142984"/>
            <a:ext cx="2236126"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32" y="1142985"/>
            <a:ext cx="2580680" cy="48664"/>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4630508" y="6380732"/>
            <a:ext cx="2328591" cy="4866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907906" y="6380731"/>
            <a:ext cx="2236126"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2083920" y="6380732"/>
            <a:ext cx="2580680" cy="48664"/>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solidFill>
                  <a:srgbClr val="0000FF"/>
                </a:solidFill>
              </a:defRPr>
            </a:lvl1pPr>
          </a:lstStyle>
          <a:p>
            <a:r>
              <a:rPr lang="en-US" smtClean="0"/>
              <a:t>October 25, 2016</a:t>
            </a:r>
            <a:endParaRPr lang="en-US"/>
          </a:p>
        </p:txBody>
      </p:sp>
      <p:sp>
        <p:nvSpPr>
          <p:cNvPr id="6" name="Footer Placeholder 5"/>
          <p:cNvSpPr>
            <a:spLocks noGrp="1"/>
          </p:cNvSpPr>
          <p:nvPr>
            <p:ph type="ftr" sz="quarter" idx="11"/>
          </p:nvPr>
        </p:nvSpPr>
        <p:spPr/>
        <p:txBody>
          <a:bodyPr/>
          <a:lstStyle>
            <a:lvl1pPr>
              <a:defRPr>
                <a:solidFill>
                  <a:srgbClr val="0000FF"/>
                </a:solidFill>
              </a:defRPr>
            </a:lvl1pPr>
          </a:lstStyle>
          <a:p>
            <a:r>
              <a:rPr lang="en-US" smtClean="0"/>
              <a:t>IS ZC464 (Machine Learning)</a:t>
            </a:r>
            <a:endParaRPr lang="en-US"/>
          </a:p>
        </p:txBody>
      </p:sp>
      <p:sp>
        <p:nvSpPr>
          <p:cNvPr id="7" name="Slide Number Placeholder 6"/>
          <p:cNvSpPr>
            <a:spLocks noGrp="1"/>
          </p:cNvSpPr>
          <p:nvPr>
            <p:ph type="sldNum" sz="quarter" idx="12"/>
          </p:nvPr>
        </p:nvSpPr>
        <p:spPr/>
        <p:txBody>
          <a:bodyPr/>
          <a:lstStyle>
            <a:lvl1pPr>
              <a:defRPr>
                <a:solidFill>
                  <a:srgbClr val="0000FF"/>
                </a:solidFill>
              </a:defRPr>
            </a:lvl1pPr>
          </a:lstStyle>
          <a:p>
            <a:fld id="{56700603-41B2-4E8D-AB69-05A4F4868740}" type="slidenum">
              <a:rPr lang="en-US" smtClean="0"/>
              <a:pPr/>
              <a:t>‹#›</a:t>
            </a:fld>
            <a:endParaRPr lang="en-US"/>
          </a:p>
        </p:txBody>
      </p:sp>
      <p:grpSp>
        <p:nvGrpSpPr>
          <p:cNvPr id="8" name="Group 10"/>
          <p:cNvGrpSpPr/>
          <p:nvPr/>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grpSp>
        <p:nvGrpSpPr>
          <p:cNvPr id="9" name="Group 15"/>
          <p:cNvGrpSpPr/>
          <p:nvPr/>
        </p:nvGrpSpPr>
        <p:grpSpPr>
          <a:xfrm>
            <a:off x="2133600" y="6172200"/>
            <a:ext cx="70104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October 25, 2016</a:t>
            </a:r>
            <a:endParaRPr lang="en-US"/>
          </a:p>
        </p:txBody>
      </p:sp>
      <p:sp>
        <p:nvSpPr>
          <p:cNvPr id="8" name="Footer Placeholder 7"/>
          <p:cNvSpPr>
            <a:spLocks noGrp="1"/>
          </p:cNvSpPr>
          <p:nvPr>
            <p:ph type="ftr" sz="quarter" idx="11"/>
          </p:nvPr>
        </p:nvSpPr>
        <p:spPr/>
        <p:txBody>
          <a:bodyPr/>
          <a:lstStyle/>
          <a:p>
            <a:r>
              <a:rPr lang="en-US" smtClean="0"/>
              <a:t>IS ZC464 (Machine Learning)</a:t>
            </a:r>
            <a:endParaRPr lang="en-US"/>
          </a:p>
        </p:txBody>
      </p:sp>
      <p:sp>
        <p:nvSpPr>
          <p:cNvPr id="9" name="Slide Number Placeholder 8"/>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October 25, 2016</a:t>
            </a:r>
            <a:endParaRPr lang="en-US"/>
          </a:p>
        </p:txBody>
      </p:sp>
      <p:sp>
        <p:nvSpPr>
          <p:cNvPr id="4" name="Footer Placeholder 3"/>
          <p:cNvSpPr>
            <a:spLocks noGrp="1"/>
          </p:cNvSpPr>
          <p:nvPr>
            <p:ph type="ftr" sz="quarter" idx="11"/>
          </p:nvPr>
        </p:nvSpPr>
        <p:spPr/>
        <p:txBody>
          <a:bodyPr/>
          <a:lstStyle/>
          <a:p>
            <a:r>
              <a:rPr lang="en-US" smtClean="0"/>
              <a:t>IS ZC464 (Machine Learning)</a:t>
            </a:r>
            <a:endParaRPr lang="en-US"/>
          </a:p>
        </p:txBody>
      </p:sp>
      <p:sp>
        <p:nvSpPr>
          <p:cNvPr id="5" name="Slide Number Placeholder 4"/>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October 25, 2016</a:t>
            </a:r>
            <a:endParaRPr lang="en-US"/>
          </a:p>
        </p:txBody>
      </p:sp>
      <p:sp>
        <p:nvSpPr>
          <p:cNvPr id="3" name="Footer Placeholder 2"/>
          <p:cNvSpPr>
            <a:spLocks noGrp="1"/>
          </p:cNvSpPr>
          <p:nvPr>
            <p:ph type="ftr" sz="quarter" idx="11"/>
          </p:nvPr>
        </p:nvSpPr>
        <p:spPr/>
        <p:txBody>
          <a:bodyPr/>
          <a:lstStyle/>
          <a:p>
            <a:r>
              <a:rPr lang="en-US" smtClean="0"/>
              <a:t>IS ZC464 (Machine Learning)</a:t>
            </a:r>
            <a:endParaRPr lang="en-US"/>
          </a:p>
        </p:txBody>
      </p:sp>
      <p:sp>
        <p:nvSpPr>
          <p:cNvPr id="4" name="Slide Number Placeholder 3"/>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October 25, 2016</a:t>
            </a:r>
            <a:endParaRPr lang="en-US"/>
          </a:p>
        </p:txBody>
      </p:sp>
      <p:sp>
        <p:nvSpPr>
          <p:cNvPr id="6" name="Footer Placeholder 5"/>
          <p:cNvSpPr>
            <a:spLocks noGrp="1"/>
          </p:cNvSpPr>
          <p:nvPr>
            <p:ph type="ftr" sz="quarter" idx="11"/>
          </p:nvPr>
        </p:nvSpPr>
        <p:spPr/>
        <p:txBody>
          <a:bodyPr/>
          <a:lstStyle/>
          <a:p>
            <a:r>
              <a:rPr lang="en-US" smtClean="0"/>
              <a:t>IS ZC464 (Machine Learning)</a:t>
            </a:r>
            <a:endParaRPr lang="en-US"/>
          </a:p>
        </p:txBody>
      </p:sp>
      <p:sp>
        <p:nvSpPr>
          <p:cNvPr id="7" name="Slide Number Placeholder 6"/>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October 25, 2016</a:t>
            </a:r>
            <a:endParaRPr lang="en-US"/>
          </a:p>
        </p:txBody>
      </p:sp>
      <p:sp>
        <p:nvSpPr>
          <p:cNvPr id="6" name="Footer Placeholder 5"/>
          <p:cNvSpPr>
            <a:spLocks noGrp="1"/>
          </p:cNvSpPr>
          <p:nvPr>
            <p:ph type="ftr" sz="quarter" idx="11"/>
          </p:nvPr>
        </p:nvSpPr>
        <p:spPr/>
        <p:txBody>
          <a:bodyPr/>
          <a:lstStyle/>
          <a:p>
            <a:r>
              <a:rPr lang="en-US" smtClean="0"/>
              <a:t>IS ZC464 (Machine Learning)</a:t>
            </a:r>
            <a:endParaRPr lang="en-US"/>
          </a:p>
        </p:txBody>
      </p:sp>
      <p:sp>
        <p:nvSpPr>
          <p:cNvPr id="7" name="Slide Number Placeholder 6"/>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October 25, 2016</a:t>
            </a:r>
            <a:endParaRPr lang="en-US"/>
          </a:p>
        </p:txBody>
      </p:sp>
      <p:sp>
        <p:nvSpPr>
          <p:cNvPr id="6" name="Footer Placeholder 5"/>
          <p:cNvSpPr>
            <a:spLocks noGrp="1"/>
          </p:cNvSpPr>
          <p:nvPr>
            <p:ph type="ftr" sz="quarter" idx="11"/>
          </p:nvPr>
        </p:nvSpPr>
        <p:spPr/>
        <p:txBody>
          <a:bodyPr/>
          <a:lstStyle/>
          <a:p>
            <a:r>
              <a:rPr lang="en-US" smtClean="0"/>
              <a:t>IS ZC464 (Machine Learning)</a:t>
            </a:r>
            <a:endParaRPr lang="en-US"/>
          </a:p>
        </p:txBody>
      </p:sp>
      <p:sp>
        <p:nvSpPr>
          <p:cNvPr id="7" name="Slide Number Placeholder 6"/>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October 25, 2016</a:t>
            </a:r>
            <a:endParaRPr lang="en-US"/>
          </a:p>
        </p:txBody>
      </p:sp>
      <p:sp>
        <p:nvSpPr>
          <p:cNvPr id="8" name="Footer Placeholder 7"/>
          <p:cNvSpPr>
            <a:spLocks noGrp="1"/>
          </p:cNvSpPr>
          <p:nvPr>
            <p:ph type="ftr" sz="quarter" idx="11"/>
          </p:nvPr>
        </p:nvSpPr>
        <p:spPr/>
        <p:txBody>
          <a:bodyPr/>
          <a:lstStyle/>
          <a:p>
            <a:r>
              <a:rPr lang="en-US" smtClean="0"/>
              <a:t>IS ZC464 (Machine Learning)</a:t>
            </a:r>
            <a:endParaRPr lang="en-US"/>
          </a:p>
        </p:txBody>
      </p:sp>
      <p:sp>
        <p:nvSpPr>
          <p:cNvPr id="9" name="Slide Number Placeholder 8"/>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October 25, 2016</a:t>
            </a:r>
            <a:endParaRPr lang="en-US"/>
          </a:p>
        </p:txBody>
      </p:sp>
      <p:sp>
        <p:nvSpPr>
          <p:cNvPr id="4" name="Footer Placeholder 3"/>
          <p:cNvSpPr>
            <a:spLocks noGrp="1"/>
          </p:cNvSpPr>
          <p:nvPr>
            <p:ph type="ftr" sz="quarter" idx="11"/>
          </p:nvPr>
        </p:nvSpPr>
        <p:spPr/>
        <p:txBody>
          <a:bodyPr/>
          <a:lstStyle/>
          <a:p>
            <a:r>
              <a:rPr lang="en-US" smtClean="0"/>
              <a:t>IS ZC464 (Machine Learning)</a:t>
            </a:r>
            <a:endParaRPr lang="en-US"/>
          </a:p>
        </p:txBody>
      </p:sp>
      <p:sp>
        <p:nvSpPr>
          <p:cNvPr id="5" name="Slide Number Placeholder 4"/>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October 25, 2016</a:t>
            </a:r>
            <a:endParaRPr lang="en-US"/>
          </a:p>
        </p:txBody>
      </p:sp>
      <p:sp>
        <p:nvSpPr>
          <p:cNvPr id="3" name="Footer Placeholder 2"/>
          <p:cNvSpPr>
            <a:spLocks noGrp="1"/>
          </p:cNvSpPr>
          <p:nvPr>
            <p:ph type="ftr" sz="quarter" idx="11"/>
          </p:nvPr>
        </p:nvSpPr>
        <p:spPr/>
        <p:txBody>
          <a:bodyPr/>
          <a:lstStyle/>
          <a:p>
            <a:r>
              <a:rPr lang="en-US" smtClean="0"/>
              <a:t>IS ZC464 (Machine Learning)</a:t>
            </a:r>
            <a:endParaRPr lang="en-US"/>
          </a:p>
        </p:txBody>
      </p:sp>
      <p:sp>
        <p:nvSpPr>
          <p:cNvPr id="4" name="Slide Number Placeholder 3"/>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October 25, 2016</a:t>
            </a:r>
            <a:endParaRPr lang="en-US"/>
          </a:p>
        </p:txBody>
      </p:sp>
      <p:sp>
        <p:nvSpPr>
          <p:cNvPr id="6" name="Footer Placeholder 5"/>
          <p:cNvSpPr>
            <a:spLocks noGrp="1"/>
          </p:cNvSpPr>
          <p:nvPr>
            <p:ph type="ftr" sz="quarter" idx="11"/>
          </p:nvPr>
        </p:nvSpPr>
        <p:spPr/>
        <p:txBody>
          <a:bodyPr/>
          <a:lstStyle/>
          <a:p>
            <a:r>
              <a:rPr lang="en-US" smtClean="0"/>
              <a:t>IS ZC464 (Machine Learning)</a:t>
            </a:r>
            <a:endParaRPr lang="en-US"/>
          </a:p>
        </p:txBody>
      </p:sp>
      <p:sp>
        <p:nvSpPr>
          <p:cNvPr id="7" name="Slide Number Placeholder 6"/>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October 25, 2016</a:t>
            </a:r>
            <a:endParaRPr lang="en-US"/>
          </a:p>
        </p:txBody>
      </p:sp>
      <p:sp>
        <p:nvSpPr>
          <p:cNvPr id="6" name="Footer Placeholder 5"/>
          <p:cNvSpPr>
            <a:spLocks noGrp="1"/>
          </p:cNvSpPr>
          <p:nvPr>
            <p:ph type="ftr" sz="quarter" idx="11"/>
          </p:nvPr>
        </p:nvSpPr>
        <p:spPr/>
        <p:txBody>
          <a:bodyPr/>
          <a:lstStyle/>
          <a:p>
            <a:r>
              <a:rPr lang="en-US" smtClean="0"/>
              <a:t>IS ZC464 (Machine Learning)</a:t>
            </a:r>
            <a:endParaRPr lang="en-US"/>
          </a:p>
        </p:txBody>
      </p:sp>
      <p:sp>
        <p:nvSpPr>
          <p:cNvPr id="7" name="Slide Number Placeholder 6"/>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October 25, 2016</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IS ZC464 (Machine Learning)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00603-41B2-4E8D-AB69-05A4F48687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October 25, 2016</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IS ZC464 (Machine Learning)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00603-41B2-4E8D-AB69-05A4F48687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5.xml"/><Relationship Id="rId1" Type="http://schemas.openxmlformats.org/officeDocument/2006/relationships/vmlDrawing" Target="../drawings/vmlDrawing3.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5.xml"/><Relationship Id="rId1" Type="http://schemas.openxmlformats.org/officeDocument/2006/relationships/vmlDrawing" Target="../drawings/vmlDrawing4.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5.xml"/><Relationship Id="rId1" Type="http://schemas.openxmlformats.org/officeDocument/2006/relationships/vmlDrawing" Target="../drawings/vmlDrawing5.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343400"/>
            <a:ext cx="8839200" cy="2209800"/>
          </a:xfrm>
        </p:spPr>
        <p:txBody>
          <a:bodyPr/>
          <a:lstStyle/>
          <a:p>
            <a:r>
              <a:rPr lang="en-US" sz="2800" dirty="0" smtClean="0"/>
              <a:t>Machine Learning (IS ZC464) </a:t>
            </a:r>
            <a:r>
              <a:rPr lang="en-US" sz="2800" smtClean="0">
                <a:solidFill>
                  <a:srgbClr val="0000FF"/>
                </a:solidFill>
              </a:rPr>
              <a:t>Session </a:t>
            </a:r>
            <a:r>
              <a:rPr lang="en-US" sz="2800" smtClean="0">
                <a:solidFill>
                  <a:srgbClr val="0000FF"/>
                </a:solidFill>
              </a:rPr>
              <a:t>14:Instance </a:t>
            </a:r>
            <a:r>
              <a:rPr lang="en-US" sz="2800" dirty="0" smtClean="0">
                <a:solidFill>
                  <a:srgbClr val="0000FF"/>
                </a:solidFill>
              </a:rPr>
              <a:t>Based Learning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K-Nearest Neighbor Algorithm</a:t>
            </a:r>
            <a:endParaRPr lang="en-US" dirty="0"/>
          </a:p>
        </p:txBody>
      </p:sp>
      <p:sp>
        <p:nvSpPr>
          <p:cNvPr id="3" name="Content Placeholder 2"/>
          <p:cNvSpPr>
            <a:spLocks noGrp="1"/>
          </p:cNvSpPr>
          <p:nvPr>
            <p:ph idx="1"/>
          </p:nvPr>
        </p:nvSpPr>
        <p:spPr>
          <a:xfrm>
            <a:off x="457200" y="1295401"/>
            <a:ext cx="8229600" cy="1524000"/>
          </a:xfrm>
        </p:spPr>
        <p:txBody>
          <a:bodyPr>
            <a:normAutofit lnSpcReduction="10000"/>
          </a:bodyPr>
          <a:lstStyle/>
          <a:p>
            <a:pPr>
              <a:buNone/>
            </a:pPr>
            <a:r>
              <a:rPr lang="en-US" dirty="0" smtClean="0"/>
              <a:t>The three closest neighbors are marked as double bordered circles with respective colors as class labels</a:t>
            </a:r>
            <a:endParaRPr lang="en-US" dirty="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10</a:t>
            </a:fld>
            <a:endParaRPr lang="en-US"/>
          </a:p>
        </p:txBody>
      </p:sp>
      <p:sp>
        <p:nvSpPr>
          <p:cNvPr id="7" name="Oval 6"/>
          <p:cNvSpPr/>
          <p:nvPr/>
        </p:nvSpPr>
        <p:spPr>
          <a:xfrm>
            <a:off x="1066800" y="3733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371600" y="3733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66800" y="4038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371600" y="4114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05000" y="4191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981200" y="3810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286000" y="3886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133600" y="4343400"/>
            <a:ext cx="152400" cy="228600"/>
          </a:xfrm>
          <a:prstGeom prst="ellipse">
            <a:avLst/>
          </a:prstGeom>
          <a:solidFill>
            <a:srgbClr val="FF0000"/>
          </a:solidFill>
          <a:ln w="57150" cap="rnd"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438400" y="4267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724400"/>
            <a:ext cx="152400" cy="228600"/>
          </a:xfrm>
          <a:prstGeom prst="ellipse">
            <a:avLst/>
          </a:prstGeom>
          <a:solidFill>
            <a:srgbClr val="FFFF00"/>
          </a:solidFill>
          <a:ln w="5715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724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50292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5105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371600" y="5181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447800" y="4800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752600" y="4876800"/>
            <a:ext cx="152400" cy="228600"/>
          </a:xfrm>
          <a:prstGeom prst="ellipse">
            <a:avLst/>
          </a:prstGeom>
          <a:solidFill>
            <a:srgbClr val="FFFF00"/>
          </a:solidFill>
          <a:ln w="57150" cap="flat"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600200" y="5334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905000" y="5257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a:off x="533400" y="5715000"/>
            <a:ext cx="3429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457200" y="2971800"/>
            <a:ext cx="76200" cy="2743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4191000" y="2667000"/>
            <a:ext cx="4724400" cy="3505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8" name="Oval 27"/>
          <p:cNvSpPr/>
          <p:nvPr/>
        </p:nvSpPr>
        <p:spPr>
          <a:xfrm>
            <a:off x="2057400" y="4648200"/>
            <a:ext cx="152400" cy="228600"/>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648200" y="2743200"/>
            <a:ext cx="2819400" cy="2308324"/>
          </a:xfrm>
          <a:prstGeom prst="rect">
            <a:avLst/>
          </a:prstGeom>
          <a:noFill/>
        </p:spPr>
        <p:txBody>
          <a:bodyPr wrap="square" rtlCol="0">
            <a:spAutoFit/>
          </a:bodyPr>
          <a:lstStyle/>
          <a:p>
            <a:r>
              <a:rPr lang="en-US" dirty="0" smtClean="0"/>
              <a:t>As two yellow colored instances are close to the new testing instance (blue) out of the three closest neighbors, we assign the class (with yellow color as label) to the testing instance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as mapping</a:t>
            </a:r>
            <a:endParaRPr lang="en-US" dirty="0"/>
          </a:p>
        </p:txBody>
      </p:sp>
      <p:sp>
        <p:nvSpPr>
          <p:cNvPr id="3" name="Content Placeholder 2"/>
          <p:cNvSpPr>
            <a:spLocks noGrp="1"/>
          </p:cNvSpPr>
          <p:nvPr>
            <p:ph idx="1"/>
          </p:nvPr>
        </p:nvSpPr>
        <p:spPr/>
        <p:txBody>
          <a:bodyPr/>
          <a:lstStyle/>
          <a:p>
            <a:r>
              <a:rPr lang="en-US" dirty="0" smtClean="0"/>
              <a:t>Define f: </a:t>
            </a:r>
            <a:r>
              <a:rPr lang="en-US" dirty="0" smtClean="0">
                <a:sym typeface="Symbol"/>
              </a:rPr>
              <a:t></a:t>
            </a:r>
            <a:r>
              <a:rPr lang="en-US" baseline="30000" dirty="0" smtClean="0">
                <a:sym typeface="Symbol"/>
              </a:rPr>
              <a:t>n</a:t>
            </a:r>
            <a:r>
              <a:rPr lang="en-US" dirty="0" smtClean="0">
                <a:sym typeface="Symbol"/>
              </a:rPr>
              <a:t> </a:t>
            </a:r>
            <a:r>
              <a:rPr lang="en-US" dirty="0" smtClean="0">
                <a:sym typeface="Wingdings" pitchFamily="2" charset="2"/>
              </a:rPr>
              <a:t> V</a:t>
            </a:r>
            <a:r>
              <a:rPr lang="en-US" dirty="0" smtClean="0"/>
              <a:t> </a:t>
            </a:r>
          </a:p>
          <a:p>
            <a:r>
              <a:rPr lang="en-US" dirty="0" smtClean="0"/>
              <a:t>Where V = {v</a:t>
            </a:r>
            <a:r>
              <a:rPr lang="en-US" baseline="-25000" dirty="0" smtClean="0"/>
              <a:t>1</a:t>
            </a:r>
            <a:r>
              <a:rPr lang="en-US" dirty="0" smtClean="0"/>
              <a:t>, v</a:t>
            </a:r>
            <a:r>
              <a:rPr lang="en-US" baseline="-25000" dirty="0" smtClean="0"/>
              <a:t>2</a:t>
            </a:r>
            <a:r>
              <a:rPr lang="en-US" dirty="0" smtClean="0"/>
              <a:t>, ..</a:t>
            </a:r>
            <a:r>
              <a:rPr lang="en-US" dirty="0" err="1" smtClean="0"/>
              <a:t>v</a:t>
            </a:r>
            <a:r>
              <a:rPr lang="en-US" baseline="-25000" dirty="0" err="1" smtClean="0"/>
              <a:t>s</a:t>
            </a:r>
            <a:r>
              <a:rPr lang="en-US" dirty="0" smtClean="0"/>
              <a:t>}  set of class labels</a:t>
            </a:r>
          </a:p>
          <a:p>
            <a:r>
              <a:rPr lang="en-US" dirty="0" smtClean="0"/>
              <a:t>And </a:t>
            </a:r>
            <a:r>
              <a:rPr lang="en-US" dirty="0" smtClean="0">
                <a:sym typeface="Symbol"/>
              </a:rPr>
              <a:t></a:t>
            </a:r>
            <a:r>
              <a:rPr lang="en-US" baseline="30000" dirty="0" smtClean="0">
                <a:sym typeface="Symbol"/>
              </a:rPr>
              <a:t>n  </a:t>
            </a:r>
            <a:r>
              <a:rPr lang="en-US" dirty="0" smtClean="0"/>
              <a:t>is the n-dimensional space </a:t>
            </a:r>
          </a:p>
          <a:p>
            <a:endParaRPr lang="en-US" dirty="0" smtClean="0"/>
          </a:p>
          <a:p>
            <a:r>
              <a:rPr lang="en-US" dirty="0" smtClean="0"/>
              <a:t>A value f(</a:t>
            </a:r>
            <a:r>
              <a:rPr lang="en-US" dirty="0" err="1" smtClean="0"/>
              <a:t>x</a:t>
            </a:r>
            <a:r>
              <a:rPr lang="en-US" baseline="-25000" dirty="0" err="1" smtClean="0"/>
              <a:t>q</a:t>
            </a:r>
            <a:r>
              <a:rPr lang="en-US" dirty="0" smtClean="0"/>
              <a:t>) represents the class label to which the testing sample </a:t>
            </a:r>
            <a:r>
              <a:rPr lang="en-US" dirty="0" err="1" smtClean="0"/>
              <a:t>x</a:t>
            </a:r>
            <a:r>
              <a:rPr lang="en-US" baseline="-25000" dirty="0" err="1" smtClean="0"/>
              <a:t>q</a:t>
            </a:r>
            <a:r>
              <a:rPr lang="en-US" dirty="0" smtClean="0"/>
              <a:t> belongs to</a:t>
            </a:r>
          </a:p>
          <a:p>
            <a:endParaRPr lang="en-US" dirty="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class should be assigned to the testing sample </a:t>
            </a:r>
            <a:r>
              <a:rPr lang="en-US" dirty="0" err="1" smtClean="0"/>
              <a:t>x</a:t>
            </a:r>
            <a:r>
              <a:rPr lang="en-US" baseline="-25000" dirty="0" err="1" smtClean="0"/>
              <a:t>q</a:t>
            </a:r>
            <a:r>
              <a:rPr lang="en-US" dirty="0" smtClean="0"/>
              <a:t>?</a:t>
            </a:r>
            <a:endParaRPr lang="en-US" dirty="0"/>
          </a:p>
        </p:txBody>
      </p:sp>
      <p:sp>
        <p:nvSpPr>
          <p:cNvPr id="3" name="Content Placeholder 2"/>
          <p:cNvSpPr>
            <a:spLocks noGrp="1"/>
          </p:cNvSpPr>
          <p:nvPr>
            <p:ph idx="1"/>
          </p:nvPr>
        </p:nvSpPr>
        <p:spPr>
          <a:xfrm>
            <a:off x="457200" y="1295401"/>
            <a:ext cx="8229600" cy="3810000"/>
          </a:xfrm>
        </p:spPr>
        <p:txBody>
          <a:bodyPr>
            <a:normAutofit lnSpcReduction="10000"/>
          </a:bodyPr>
          <a:lstStyle/>
          <a:p>
            <a:r>
              <a:rPr lang="en-US" dirty="0" smtClean="0"/>
              <a:t>Define a function </a:t>
            </a:r>
            <a:r>
              <a:rPr lang="en-US" dirty="0" smtClean="0">
                <a:sym typeface="Symbol"/>
              </a:rPr>
              <a:t> as follows</a:t>
            </a:r>
          </a:p>
          <a:p>
            <a:pPr>
              <a:buNone/>
            </a:pPr>
            <a:r>
              <a:rPr lang="en-US" dirty="0" smtClean="0">
                <a:sym typeface="Symbol"/>
              </a:rPr>
              <a:t>	</a:t>
            </a:r>
            <a:r>
              <a:rPr lang="en-US" dirty="0" smtClean="0">
                <a:sym typeface="Symbol"/>
              </a:rPr>
              <a:t>	</a:t>
            </a:r>
            <a:r>
              <a:rPr lang="en-US" dirty="0" smtClean="0">
                <a:sym typeface="Symbol"/>
              </a:rPr>
              <a:t> </a:t>
            </a:r>
            <a:r>
              <a:rPr lang="en-US" dirty="0" smtClean="0">
                <a:sym typeface="Symbol"/>
              </a:rPr>
              <a:t>(</a:t>
            </a:r>
            <a:r>
              <a:rPr lang="en-US" dirty="0" err="1" smtClean="0">
                <a:sym typeface="Symbol"/>
              </a:rPr>
              <a:t>a,b</a:t>
            </a:r>
            <a:r>
              <a:rPr lang="en-US" dirty="0" smtClean="0">
                <a:sym typeface="Symbol"/>
              </a:rPr>
              <a:t>) = 1 if a=b</a:t>
            </a:r>
          </a:p>
          <a:p>
            <a:pPr>
              <a:buNone/>
            </a:pPr>
            <a:r>
              <a:rPr lang="en-US" dirty="0" smtClean="0">
                <a:sym typeface="Symbol"/>
              </a:rPr>
              <a:t> </a:t>
            </a:r>
            <a:r>
              <a:rPr lang="en-US" dirty="0" smtClean="0">
                <a:sym typeface="Symbol"/>
              </a:rPr>
              <a:t>                         0 otherwise</a:t>
            </a:r>
          </a:p>
          <a:p>
            <a:r>
              <a:rPr lang="en-US" dirty="0" smtClean="0">
                <a:sym typeface="Symbol"/>
              </a:rPr>
              <a:t>(</a:t>
            </a:r>
            <a:r>
              <a:rPr lang="en-US" dirty="0" err="1" smtClean="0">
                <a:sym typeface="Symbol"/>
              </a:rPr>
              <a:t>v,f</a:t>
            </a:r>
            <a:r>
              <a:rPr lang="en-US" dirty="0" smtClean="0">
                <a:sym typeface="Symbol"/>
              </a:rPr>
              <a:t>(x</a:t>
            </a:r>
            <a:r>
              <a:rPr lang="en-US" baseline="-25000" dirty="0" smtClean="0">
                <a:sym typeface="Symbol"/>
              </a:rPr>
              <a:t>i</a:t>
            </a:r>
            <a:r>
              <a:rPr lang="en-US" dirty="0" smtClean="0">
                <a:sym typeface="Symbol"/>
              </a:rPr>
              <a:t>))  gets a value 1 if the class of training data x</a:t>
            </a:r>
            <a:r>
              <a:rPr lang="en-US" baseline="-25000" dirty="0" smtClean="0">
                <a:sym typeface="Symbol"/>
              </a:rPr>
              <a:t>i </a:t>
            </a:r>
            <a:r>
              <a:rPr lang="en-US" dirty="0" smtClean="0">
                <a:sym typeface="Symbol"/>
              </a:rPr>
              <a:t>is v. This value contributes in the classification</a:t>
            </a:r>
          </a:p>
          <a:p>
            <a:r>
              <a:rPr lang="en-US" dirty="0" smtClean="0">
                <a:sym typeface="Symbol"/>
              </a:rPr>
              <a:t>The class of the test instance </a:t>
            </a:r>
            <a:r>
              <a:rPr lang="en-US" dirty="0" err="1" smtClean="0"/>
              <a:t>x</a:t>
            </a:r>
            <a:r>
              <a:rPr lang="en-US" baseline="-25000" dirty="0" err="1" smtClean="0"/>
              <a:t>q</a:t>
            </a:r>
            <a:r>
              <a:rPr lang="en-US" baseline="-25000" dirty="0" smtClean="0"/>
              <a:t> </a:t>
            </a:r>
            <a:r>
              <a:rPr lang="en-US" dirty="0" smtClean="0">
                <a:sym typeface="Symbol"/>
              </a:rPr>
              <a:t>is given by </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12</a:t>
            </a:fld>
            <a:endParaRPr lang="en-US"/>
          </a:p>
        </p:txBody>
      </p:sp>
      <p:graphicFrame>
        <p:nvGraphicFramePr>
          <p:cNvPr id="7" name="Object 6"/>
          <p:cNvGraphicFramePr>
            <a:graphicFrameLocks noChangeAspect="1"/>
          </p:cNvGraphicFramePr>
          <p:nvPr/>
        </p:nvGraphicFramePr>
        <p:xfrm>
          <a:off x="1575499" y="4953000"/>
          <a:ext cx="4774501" cy="1066800"/>
        </p:xfrm>
        <a:graphic>
          <a:graphicData uri="http://schemas.openxmlformats.org/presentationml/2006/ole">
            <p:oleObj spid="_x0000_s36866" name="Equation" r:id="rId3" imgW="1930320" imgH="43164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1-Nearest Neighbor Learning</a:t>
            </a:r>
            <a:endParaRPr lang="en-US" dirty="0"/>
          </a:p>
        </p:txBody>
      </p:sp>
      <p:sp>
        <p:nvSpPr>
          <p:cNvPr id="3" name="Content Placeholder 2"/>
          <p:cNvSpPr>
            <a:spLocks noGrp="1"/>
          </p:cNvSpPr>
          <p:nvPr>
            <p:ph idx="1"/>
          </p:nvPr>
        </p:nvSpPr>
        <p:spPr/>
        <p:txBody>
          <a:bodyPr/>
          <a:lstStyle/>
          <a:p>
            <a:r>
              <a:rPr lang="en-US" dirty="0" smtClean="0"/>
              <a:t>This method selects value of k as 1 and assigns the target class to the testing instance of the training instance which is nearest to it.</a:t>
            </a:r>
          </a:p>
          <a:p>
            <a:endParaRPr lang="en-US" dirty="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13</a:t>
            </a:fld>
            <a:endParaRPr lang="en-US"/>
          </a:p>
        </p:txBody>
      </p:sp>
      <p:sp>
        <p:nvSpPr>
          <p:cNvPr id="7" name="Oval 6"/>
          <p:cNvSpPr/>
          <p:nvPr/>
        </p:nvSpPr>
        <p:spPr>
          <a:xfrm>
            <a:off x="1066800" y="3733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371600" y="3733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66800" y="4038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371600" y="4114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05000" y="4191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981200" y="3810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286000" y="3886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133600" y="4343400"/>
            <a:ext cx="152400" cy="228600"/>
          </a:xfrm>
          <a:prstGeom prst="ellipse">
            <a:avLst/>
          </a:prstGeom>
          <a:solidFill>
            <a:srgbClr val="FF0000"/>
          </a:solidFill>
          <a:ln w="25400" cap="rnd"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438400" y="4267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724400"/>
            <a:ext cx="152400" cy="228600"/>
          </a:xfrm>
          <a:prstGeom prst="ellipse">
            <a:avLst/>
          </a:prstGeom>
          <a:solidFill>
            <a:srgbClr val="FFFF00"/>
          </a:solid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724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50292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5105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371600" y="5181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447800" y="4800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752600" y="4876800"/>
            <a:ext cx="152400" cy="228600"/>
          </a:xfrm>
          <a:prstGeom prst="ellipse">
            <a:avLst/>
          </a:prstGeom>
          <a:solidFill>
            <a:srgbClr val="FFFF00"/>
          </a:solidFill>
          <a:ln w="25400" cap="flat"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600200" y="5334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905000" y="5257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533400" y="5715000"/>
            <a:ext cx="3429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57200" y="2971800"/>
            <a:ext cx="76200" cy="2743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057400" y="4648200"/>
            <a:ext cx="152400" cy="228600"/>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724400" y="3352800"/>
            <a:ext cx="2362200" cy="1754326"/>
          </a:xfrm>
          <a:prstGeom prst="rect">
            <a:avLst/>
          </a:prstGeom>
          <a:noFill/>
        </p:spPr>
        <p:txBody>
          <a:bodyPr wrap="square" rtlCol="0">
            <a:spAutoFit/>
          </a:bodyPr>
          <a:lstStyle/>
          <a:p>
            <a:r>
              <a:rPr lang="en-US" dirty="0" smtClean="0"/>
              <a:t>Of the samples around the testing sample, the nearest one is seen and its corresponding class is assigned to the testing sample</a:t>
            </a:r>
            <a:endParaRPr lang="en-US" dirty="0"/>
          </a:p>
        </p:txBody>
      </p:sp>
      <p:cxnSp>
        <p:nvCxnSpPr>
          <p:cNvPr id="32" name="Straight Arrow Connector 31"/>
          <p:cNvCxnSpPr>
            <a:stCxn id="27" idx="6"/>
            <a:endCxn id="14" idx="4"/>
          </p:cNvCxnSpPr>
          <p:nvPr/>
        </p:nvCxnSpPr>
        <p:spPr>
          <a:xfrm flipV="1">
            <a:off x="2209800" y="4572000"/>
            <a:ext cx="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accuracy may change if k changes</a:t>
            </a:r>
            <a:endParaRPr lang="en-US" dirty="0"/>
          </a:p>
        </p:txBody>
      </p:sp>
      <p:sp>
        <p:nvSpPr>
          <p:cNvPr id="3" name="Content Placeholder 2"/>
          <p:cNvSpPr>
            <a:spLocks noGrp="1"/>
          </p:cNvSpPr>
          <p:nvPr>
            <p:ph idx="1"/>
          </p:nvPr>
        </p:nvSpPr>
        <p:spPr>
          <a:xfrm>
            <a:off x="457200" y="1295401"/>
            <a:ext cx="8229600" cy="2362200"/>
          </a:xfrm>
        </p:spPr>
        <p:txBody>
          <a:bodyPr/>
          <a:lstStyle/>
          <a:p>
            <a:r>
              <a:rPr lang="en-US" dirty="0" smtClean="0"/>
              <a:t>1-NN assigns the class label 1 (red)</a:t>
            </a:r>
          </a:p>
          <a:p>
            <a:r>
              <a:rPr lang="en-US" dirty="0" smtClean="0"/>
              <a:t>3-NN assigns the class label 2 (yellow)</a:t>
            </a:r>
          </a:p>
          <a:p>
            <a:r>
              <a:rPr lang="en-US" dirty="0" smtClean="0"/>
              <a:t>4-NN has 2 yellow and 2 red nearest samples </a:t>
            </a:r>
            <a:r>
              <a:rPr lang="en-US" dirty="0" smtClean="0">
                <a:sym typeface="Wingdings" pitchFamily="2" charset="2"/>
              </a:rPr>
              <a:t></a:t>
            </a:r>
            <a:r>
              <a:rPr lang="en-US" dirty="0" smtClean="0"/>
              <a:t>confusion</a:t>
            </a:r>
            <a:endParaRPr lang="en-US" dirty="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14</a:t>
            </a:fld>
            <a:endParaRPr lang="en-US"/>
          </a:p>
        </p:txBody>
      </p:sp>
      <p:sp>
        <p:nvSpPr>
          <p:cNvPr id="7" name="Oval 6"/>
          <p:cNvSpPr/>
          <p:nvPr/>
        </p:nvSpPr>
        <p:spPr>
          <a:xfrm>
            <a:off x="1066800" y="3733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371600" y="3733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66800" y="4038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371600" y="4114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05000" y="4191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981200" y="3810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286000" y="3886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133600" y="4343400"/>
            <a:ext cx="152400" cy="228600"/>
          </a:xfrm>
          <a:prstGeom prst="ellipse">
            <a:avLst/>
          </a:prstGeom>
          <a:solidFill>
            <a:srgbClr val="FF0000"/>
          </a:solidFill>
          <a:ln w="25400" cap="rnd"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438400" y="4267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724400"/>
            <a:ext cx="152400" cy="228600"/>
          </a:xfrm>
          <a:prstGeom prst="ellipse">
            <a:avLst/>
          </a:prstGeom>
          <a:solidFill>
            <a:srgbClr val="FFFF00"/>
          </a:solid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724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50292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5105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371600" y="5181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447800" y="4800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752600" y="4876800"/>
            <a:ext cx="152400" cy="228600"/>
          </a:xfrm>
          <a:prstGeom prst="ellipse">
            <a:avLst/>
          </a:prstGeom>
          <a:solidFill>
            <a:srgbClr val="FFFF00"/>
          </a:solidFill>
          <a:ln w="25400" cap="flat"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600200" y="5334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905000" y="5257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533400" y="5715000"/>
            <a:ext cx="3429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57200" y="2971800"/>
            <a:ext cx="76200" cy="2743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057400" y="4648200"/>
            <a:ext cx="152400" cy="228600"/>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27" idx="6"/>
            <a:endCxn id="14" idx="4"/>
          </p:cNvCxnSpPr>
          <p:nvPr/>
        </p:nvCxnSpPr>
        <p:spPr>
          <a:xfrm flipV="1">
            <a:off x="2209800" y="4572000"/>
            <a:ext cx="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4572000" y="3200400"/>
            <a:ext cx="3810000" cy="2362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5-NN  assigns class label</a:t>
            </a:r>
            <a:r>
              <a:rPr kumimoji="0" lang="en-US" sz="3200" b="0" i="0" u="none" strike="noStrike" kern="1200" cap="none" spc="0" normalizeH="0" noProof="0" dirty="0" smtClean="0">
                <a:ln>
                  <a:noFill/>
                </a:ln>
                <a:solidFill>
                  <a:schemeClr val="tx1"/>
                </a:solidFill>
                <a:effectLst/>
                <a:uLnTx/>
                <a:uFillTx/>
                <a:latin typeface="+mn-lt"/>
                <a:ea typeface="+mn-ea"/>
                <a:cs typeface="+mn-cs"/>
              </a:rPr>
              <a:t> 1 (red)</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33" name="Oval 32"/>
          <p:cNvSpPr/>
          <p:nvPr/>
        </p:nvSpPr>
        <p:spPr>
          <a:xfrm>
            <a:off x="2133600" y="4343400"/>
            <a:ext cx="152400" cy="228600"/>
          </a:xfrm>
          <a:prstGeom prst="ellipse">
            <a:avLst/>
          </a:prstGeom>
          <a:solidFill>
            <a:srgbClr val="00B050"/>
          </a:solidFill>
          <a:ln w="25400" cap="rnd"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905000" y="41910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362200" y="47244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438400" y="42672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752600" y="48768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1" nodeType="clickEffect">
                                  <p:stCondLst>
                                    <p:cond delay="0"/>
                                  </p:stCondLst>
                                  <p:childTnLst>
                                    <p:animEffect transition="out" filter="blinds(horizontal)">
                                      <p:cBhvr>
                                        <p:cTn id="22" dur="500"/>
                                        <p:tgtEl>
                                          <p:spTgt spid="35"/>
                                        </p:tgtEl>
                                      </p:cBhvr>
                                    </p:animEffect>
                                    <p:set>
                                      <p:cBhvr>
                                        <p:cTn id="23" dur="1" fill="hold">
                                          <p:stCondLst>
                                            <p:cond delay="499"/>
                                          </p:stCondLst>
                                        </p:cTn>
                                        <p:tgtEl>
                                          <p:spTgt spid="35"/>
                                        </p:tgtEl>
                                        <p:attrNameLst>
                                          <p:attrName>style.visibility</p:attrName>
                                        </p:attrNameLst>
                                      </p:cBhvr>
                                      <p:to>
                                        <p:strVal val="hidden"/>
                                      </p:to>
                                    </p:set>
                                  </p:childTnLst>
                                </p:cTn>
                              </p:par>
                              <p:par>
                                <p:cTn id="24" presetID="3" presetClass="exit" presetSubtype="10" fill="hold" grpId="1" nodeType="withEffect">
                                  <p:stCondLst>
                                    <p:cond delay="0"/>
                                  </p:stCondLst>
                                  <p:childTnLst>
                                    <p:animEffect transition="out" filter="blinds(horizontal)">
                                      <p:cBhvr>
                                        <p:cTn id="25" dur="500"/>
                                        <p:tgtEl>
                                          <p:spTgt spid="37"/>
                                        </p:tgtEl>
                                      </p:cBhvr>
                                    </p:animEffect>
                                    <p:set>
                                      <p:cBhvr>
                                        <p:cTn id="26" dur="1" fill="hold">
                                          <p:stCondLst>
                                            <p:cond delay="499"/>
                                          </p:stCondLst>
                                        </p:cTn>
                                        <p:tgtEl>
                                          <p:spTgt spid="37"/>
                                        </p:tgtEl>
                                        <p:attrNameLst>
                                          <p:attrName>style.visibility</p:attrName>
                                        </p:attrNameLst>
                                      </p:cBhvr>
                                      <p:to>
                                        <p:strVal val="hidden"/>
                                      </p:to>
                                    </p:set>
                                  </p:childTnLst>
                                </p:cTn>
                              </p:par>
                              <p:par>
                                <p:cTn id="27" presetID="3" presetClass="exit" presetSubtype="10" fill="hold" grpId="1" nodeType="withEffect">
                                  <p:stCondLst>
                                    <p:cond delay="0"/>
                                  </p:stCondLst>
                                  <p:childTnLst>
                                    <p:animEffect transition="out" filter="blinds(horizontal)">
                                      <p:cBhvr>
                                        <p:cTn id="28" dur="500"/>
                                        <p:tgtEl>
                                          <p:spTgt spid="34"/>
                                        </p:tgtEl>
                                      </p:cBhvr>
                                    </p:animEffect>
                                    <p:set>
                                      <p:cBhvr>
                                        <p:cTn id="29" dur="1" fill="hold">
                                          <p:stCondLst>
                                            <p:cond delay="499"/>
                                          </p:stCondLst>
                                        </p:cTn>
                                        <p:tgtEl>
                                          <p:spTgt spid="34"/>
                                        </p:tgtEl>
                                        <p:attrNameLst>
                                          <p:attrName>style.visibility</p:attrName>
                                        </p:attrNameLst>
                                      </p:cBhvr>
                                      <p:to>
                                        <p:strVal val="hidden"/>
                                      </p:to>
                                    </p:set>
                                  </p:childTnLst>
                                </p:cTn>
                              </p:par>
                              <p:par>
                                <p:cTn id="30" presetID="3" presetClass="exit" presetSubtype="10" fill="hold" grpId="1" nodeType="withEffect">
                                  <p:stCondLst>
                                    <p:cond delay="0"/>
                                  </p:stCondLst>
                                  <p:childTnLst>
                                    <p:animEffect transition="out" filter="blinds(horizontal)">
                                      <p:cBhvr>
                                        <p:cTn id="31" dur="500"/>
                                        <p:tgtEl>
                                          <p:spTgt spid="36"/>
                                        </p:tgtEl>
                                      </p:cBhvr>
                                    </p:animEffect>
                                    <p:set>
                                      <p:cBhvr>
                                        <p:cTn id="32" dur="1" fill="hold">
                                          <p:stCondLst>
                                            <p:cond delay="499"/>
                                          </p:stCondLst>
                                        </p:cTn>
                                        <p:tgtEl>
                                          <p:spTgt spid="36"/>
                                        </p:tgtEl>
                                        <p:attrNameLst>
                                          <p:attrName>style.visibility</p:attrName>
                                        </p:attrNameLst>
                                      </p:cBhvr>
                                      <p:to>
                                        <p:strVal val="hidden"/>
                                      </p:to>
                                    </p:set>
                                  </p:childTnLst>
                                </p:cTn>
                              </p:par>
                              <p:par>
                                <p:cTn id="33" presetID="3" presetClass="exit" presetSubtype="10" fill="hold" grpId="1" nodeType="withEffect">
                                  <p:stCondLst>
                                    <p:cond delay="0"/>
                                  </p:stCondLst>
                                  <p:childTnLst>
                                    <p:animEffect transition="out" filter="blinds(horizontal)">
                                      <p:cBhvr>
                                        <p:cTn id="34" dur="500"/>
                                        <p:tgtEl>
                                          <p:spTgt spid="33"/>
                                        </p:tgtEl>
                                      </p:cBhvr>
                                    </p:animEffect>
                                    <p:set>
                                      <p:cBhvr>
                                        <p:cTn id="35"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Distance Weighted Nearest Neighbor Algorithm</a:t>
            </a:r>
            <a:endParaRPr lang="en-US" sz="3600" dirty="0"/>
          </a:p>
        </p:txBody>
      </p:sp>
      <p:sp>
        <p:nvSpPr>
          <p:cNvPr id="3" name="Content Placeholder 2"/>
          <p:cNvSpPr>
            <a:spLocks noGrp="1"/>
          </p:cNvSpPr>
          <p:nvPr>
            <p:ph idx="1"/>
          </p:nvPr>
        </p:nvSpPr>
        <p:spPr/>
        <p:txBody>
          <a:bodyPr>
            <a:normAutofit/>
          </a:bodyPr>
          <a:lstStyle/>
          <a:p>
            <a:r>
              <a:rPr lang="en-US" dirty="0" smtClean="0"/>
              <a:t>The contribution of the k-neighbors is weighed according to their respective distance from the given test data point. </a:t>
            </a:r>
          </a:p>
          <a:p>
            <a:r>
              <a:rPr lang="en-US" dirty="0" smtClean="0"/>
              <a:t>More weight is given to the training data of the k nearest points being the closest while the points at father distance are given less weight.</a:t>
            </a:r>
            <a:endParaRPr lang="en-US" dirty="0" smtClean="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Weight</a:t>
            </a:r>
            <a:endParaRPr lang="en-US" dirty="0"/>
          </a:p>
        </p:txBody>
      </p:sp>
      <p:sp>
        <p:nvSpPr>
          <p:cNvPr id="3" name="Content Placeholder 2"/>
          <p:cNvSpPr>
            <a:spLocks noGrp="1"/>
          </p:cNvSpPr>
          <p:nvPr>
            <p:ph idx="1"/>
          </p:nvPr>
        </p:nvSpPr>
        <p:spPr/>
        <p:txBody>
          <a:bodyPr/>
          <a:lstStyle/>
          <a:p>
            <a:r>
              <a:rPr lang="en-US" dirty="0" smtClean="0"/>
              <a:t>The weight </a:t>
            </a:r>
            <a:r>
              <a:rPr lang="en-US" dirty="0" err="1" smtClean="0"/>
              <a:t>w</a:t>
            </a:r>
            <a:r>
              <a:rPr lang="en-US" baseline="-25000" dirty="0" err="1" smtClean="0"/>
              <a:t>i</a:t>
            </a:r>
            <a:r>
              <a:rPr lang="en-US" dirty="0" smtClean="0"/>
              <a:t> of the </a:t>
            </a:r>
            <a:r>
              <a:rPr lang="en-US" dirty="0" err="1" smtClean="0"/>
              <a:t>i</a:t>
            </a:r>
            <a:r>
              <a:rPr lang="en-US" baseline="30000" dirty="0" err="1" smtClean="0"/>
              <a:t>th</a:t>
            </a:r>
            <a:r>
              <a:rPr lang="en-US" dirty="0" smtClean="0"/>
              <a:t> training point at distance d(x</a:t>
            </a:r>
            <a:r>
              <a:rPr lang="en-US" baseline="-25000" dirty="0" smtClean="0"/>
              <a:t>i</a:t>
            </a:r>
            <a:r>
              <a:rPr lang="en-US" dirty="0" smtClean="0"/>
              <a:t>, </a:t>
            </a:r>
            <a:r>
              <a:rPr lang="en-US" dirty="0" err="1" smtClean="0"/>
              <a:t>x</a:t>
            </a:r>
            <a:r>
              <a:rPr lang="en-US" baseline="-25000" dirty="0" err="1" smtClean="0"/>
              <a:t>q</a:t>
            </a:r>
            <a:r>
              <a:rPr lang="en-US" dirty="0" smtClean="0"/>
              <a:t>) is inverse of square of the value of d(x</a:t>
            </a:r>
            <a:r>
              <a:rPr lang="en-US" baseline="-25000" dirty="0" smtClean="0"/>
              <a:t>i</a:t>
            </a:r>
            <a:r>
              <a:rPr lang="en-US" dirty="0" smtClean="0"/>
              <a:t>, </a:t>
            </a:r>
            <a:r>
              <a:rPr lang="en-US" dirty="0" err="1" smtClean="0"/>
              <a:t>x</a:t>
            </a:r>
            <a:r>
              <a:rPr lang="en-US" baseline="-25000" dirty="0" err="1" smtClean="0"/>
              <a:t>q</a:t>
            </a:r>
            <a:r>
              <a:rPr lang="en-US" dirty="0" smtClean="0"/>
              <a:t>).</a:t>
            </a:r>
          </a:p>
          <a:p>
            <a:endParaRPr lang="en-US" dirty="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16</a:t>
            </a:fld>
            <a:endParaRPr lang="en-US"/>
          </a:p>
        </p:txBody>
      </p:sp>
      <p:graphicFrame>
        <p:nvGraphicFramePr>
          <p:cNvPr id="35842" name="Object 2"/>
          <p:cNvGraphicFramePr>
            <a:graphicFrameLocks noChangeAspect="1"/>
          </p:cNvGraphicFramePr>
          <p:nvPr/>
        </p:nvGraphicFramePr>
        <p:xfrm>
          <a:off x="914400" y="3124200"/>
          <a:ext cx="2827337" cy="1335088"/>
        </p:xfrm>
        <a:graphic>
          <a:graphicData uri="http://schemas.openxmlformats.org/presentationml/2006/ole">
            <p:oleObj spid="_x0000_s35842" name="Equation" r:id="rId3" imgW="1155600" imgH="545760" progId="Equation.3">
              <p:embed/>
            </p:oleObj>
          </a:graphicData>
        </a:graphic>
      </p:graphicFrame>
      <p:sp>
        <p:nvSpPr>
          <p:cNvPr id="8" name="Oval 7"/>
          <p:cNvSpPr/>
          <p:nvPr/>
        </p:nvSpPr>
        <p:spPr>
          <a:xfrm>
            <a:off x="5715000" y="3733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19800" y="3733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715000" y="4038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19800" y="4114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553200" y="4191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629400" y="3810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934200" y="3886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781800" y="4343400"/>
            <a:ext cx="152400" cy="228600"/>
          </a:xfrm>
          <a:prstGeom prst="ellipse">
            <a:avLst/>
          </a:prstGeom>
          <a:solidFill>
            <a:srgbClr val="FF0000"/>
          </a:solidFill>
          <a:ln w="25400" cap="rnd"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086600" y="4267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010400" y="4724400"/>
            <a:ext cx="152400" cy="228600"/>
          </a:xfrm>
          <a:prstGeom prst="ellipse">
            <a:avLst/>
          </a:prstGeom>
          <a:solidFill>
            <a:srgbClr val="FFFF00"/>
          </a:solid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315200" y="4724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010400" y="50292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315200" y="5105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019800" y="5181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096000" y="4800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400800" y="4876800"/>
            <a:ext cx="152400" cy="228600"/>
          </a:xfrm>
          <a:prstGeom prst="ellipse">
            <a:avLst/>
          </a:prstGeom>
          <a:solidFill>
            <a:srgbClr val="FFFF00"/>
          </a:solidFill>
          <a:ln w="25400" cap="flat"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248400" y="5334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553200" y="5257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a:off x="5181600" y="5715000"/>
            <a:ext cx="3429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5105400" y="2971800"/>
            <a:ext cx="76200" cy="2743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705600" y="4648200"/>
            <a:ext cx="152400" cy="228600"/>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8" idx="6"/>
            <a:endCxn id="15" idx="4"/>
          </p:cNvCxnSpPr>
          <p:nvPr/>
        </p:nvCxnSpPr>
        <p:spPr>
          <a:xfrm flipV="1">
            <a:off x="6858000" y="4572000"/>
            <a:ext cx="0" cy="190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6781800" y="4343400"/>
            <a:ext cx="152400" cy="228600"/>
          </a:xfrm>
          <a:prstGeom prst="ellipse">
            <a:avLst/>
          </a:prstGeom>
          <a:solidFill>
            <a:srgbClr val="00B050"/>
          </a:solidFill>
          <a:ln w="25400" cap="rnd"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553200" y="41910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010400" y="47244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086600" y="42672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400800" y="48768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28" idx="1"/>
            <a:endCxn id="31" idx="4"/>
          </p:cNvCxnSpPr>
          <p:nvPr/>
        </p:nvCxnSpPr>
        <p:spPr>
          <a:xfrm flipH="1" flipV="1">
            <a:off x="6629400" y="4419600"/>
            <a:ext cx="98518" cy="26207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8" idx="6"/>
            <a:endCxn id="33" idx="3"/>
          </p:cNvCxnSpPr>
          <p:nvPr/>
        </p:nvCxnSpPr>
        <p:spPr>
          <a:xfrm flipV="1">
            <a:off x="6858000" y="4462322"/>
            <a:ext cx="250918" cy="30017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8" idx="2"/>
            <a:endCxn id="34" idx="7"/>
          </p:cNvCxnSpPr>
          <p:nvPr/>
        </p:nvCxnSpPr>
        <p:spPr>
          <a:xfrm flipH="1">
            <a:off x="6530882" y="4762500"/>
            <a:ext cx="174718" cy="14777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8" idx="5"/>
            <a:endCxn id="32" idx="3"/>
          </p:cNvCxnSpPr>
          <p:nvPr/>
        </p:nvCxnSpPr>
        <p:spPr>
          <a:xfrm>
            <a:off x="6835682" y="4843322"/>
            <a:ext cx="197036" cy="76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xit" presetSubtype="10" fill="hold" grpId="1" nodeType="clickEffect">
                                  <p:stCondLst>
                                    <p:cond delay="0"/>
                                  </p:stCondLst>
                                  <p:childTnLst>
                                    <p:animEffect transition="out" filter="blinds(horizontal)">
                                      <p:cBhvr>
                                        <p:cTn id="18" dur="500"/>
                                        <p:tgtEl>
                                          <p:spTgt spid="32"/>
                                        </p:tgtEl>
                                      </p:cBhvr>
                                    </p:animEffect>
                                    <p:set>
                                      <p:cBhvr>
                                        <p:cTn id="19" dur="1" fill="hold">
                                          <p:stCondLst>
                                            <p:cond delay="499"/>
                                          </p:stCondLst>
                                        </p:cTn>
                                        <p:tgtEl>
                                          <p:spTgt spid="32"/>
                                        </p:tgtEl>
                                        <p:attrNameLst>
                                          <p:attrName>style.visibility</p:attrName>
                                        </p:attrNameLst>
                                      </p:cBhvr>
                                      <p:to>
                                        <p:strVal val="hidden"/>
                                      </p:to>
                                    </p:set>
                                  </p:childTnLst>
                                </p:cTn>
                              </p:par>
                              <p:par>
                                <p:cTn id="20" presetID="3" presetClass="exit" presetSubtype="10" fill="hold" grpId="1" nodeType="withEffect">
                                  <p:stCondLst>
                                    <p:cond delay="0"/>
                                  </p:stCondLst>
                                  <p:childTnLst>
                                    <p:animEffect transition="out" filter="blinds(horizontal)">
                                      <p:cBhvr>
                                        <p:cTn id="21" dur="500"/>
                                        <p:tgtEl>
                                          <p:spTgt spid="34"/>
                                        </p:tgtEl>
                                      </p:cBhvr>
                                    </p:animEffect>
                                    <p:set>
                                      <p:cBhvr>
                                        <p:cTn id="22" dur="1" fill="hold">
                                          <p:stCondLst>
                                            <p:cond delay="499"/>
                                          </p:stCondLst>
                                        </p:cTn>
                                        <p:tgtEl>
                                          <p:spTgt spid="34"/>
                                        </p:tgtEl>
                                        <p:attrNameLst>
                                          <p:attrName>style.visibility</p:attrName>
                                        </p:attrNameLst>
                                      </p:cBhvr>
                                      <p:to>
                                        <p:strVal val="hidden"/>
                                      </p:to>
                                    </p:set>
                                  </p:childTnLst>
                                </p:cTn>
                              </p:par>
                              <p:par>
                                <p:cTn id="23" presetID="3" presetClass="exit" presetSubtype="10" fill="hold" grpId="1" nodeType="withEffect">
                                  <p:stCondLst>
                                    <p:cond delay="0"/>
                                  </p:stCondLst>
                                  <p:childTnLst>
                                    <p:animEffect transition="out" filter="blinds(horizontal)">
                                      <p:cBhvr>
                                        <p:cTn id="24" dur="500"/>
                                        <p:tgtEl>
                                          <p:spTgt spid="31"/>
                                        </p:tgtEl>
                                      </p:cBhvr>
                                    </p:animEffect>
                                    <p:set>
                                      <p:cBhvr>
                                        <p:cTn id="25" dur="1" fill="hold">
                                          <p:stCondLst>
                                            <p:cond delay="499"/>
                                          </p:stCondLst>
                                        </p:cTn>
                                        <p:tgtEl>
                                          <p:spTgt spid="31"/>
                                        </p:tgtEl>
                                        <p:attrNameLst>
                                          <p:attrName>style.visibility</p:attrName>
                                        </p:attrNameLst>
                                      </p:cBhvr>
                                      <p:to>
                                        <p:strVal val="hidden"/>
                                      </p:to>
                                    </p:set>
                                  </p:childTnLst>
                                </p:cTn>
                              </p:par>
                              <p:par>
                                <p:cTn id="26" presetID="3" presetClass="exit" presetSubtype="10" fill="hold" grpId="1" nodeType="withEffect">
                                  <p:stCondLst>
                                    <p:cond delay="0"/>
                                  </p:stCondLst>
                                  <p:childTnLst>
                                    <p:animEffect transition="out" filter="blinds(horizontal)">
                                      <p:cBhvr>
                                        <p:cTn id="27" dur="500"/>
                                        <p:tgtEl>
                                          <p:spTgt spid="33"/>
                                        </p:tgtEl>
                                      </p:cBhvr>
                                    </p:animEffect>
                                    <p:set>
                                      <p:cBhvr>
                                        <p:cTn id="28" dur="1" fill="hold">
                                          <p:stCondLst>
                                            <p:cond delay="499"/>
                                          </p:stCondLst>
                                        </p:cTn>
                                        <p:tgtEl>
                                          <p:spTgt spid="33"/>
                                        </p:tgtEl>
                                        <p:attrNameLst>
                                          <p:attrName>style.visibility</p:attrName>
                                        </p:attrNameLst>
                                      </p:cBhvr>
                                      <p:to>
                                        <p:strVal val="hidden"/>
                                      </p:to>
                                    </p:set>
                                  </p:childTnLst>
                                </p:cTn>
                              </p:par>
                              <p:par>
                                <p:cTn id="29" presetID="3" presetClass="exit" presetSubtype="10" fill="hold" grpId="1" nodeType="withEffect">
                                  <p:stCondLst>
                                    <p:cond delay="0"/>
                                  </p:stCondLst>
                                  <p:childTnLst>
                                    <p:animEffect transition="out" filter="blinds(horizontal)">
                                      <p:cBhvr>
                                        <p:cTn id="30" dur="500"/>
                                        <p:tgtEl>
                                          <p:spTgt spid="30"/>
                                        </p:tgtEl>
                                      </p:cBhvr>
                                    </p:animEffect>
                                    <p:set>
                                      <p:cBhvr>
                                        <p:cTn id="31"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class should be assigned based on weights?</a:t>
            </a:r>
            <a:endParaRPr lang="en-US" dirty="0"/>
          </a:p>
        </p:txBody>
      </p:sp>
      <p:sp>
        <p:nvSpPr>
          <p:cNvPr id="3" name="Content Placeholder 2"/>
          <p:cNvSpPr>
            <a:spLocks noGrp="1"/>
          </p:cNvSpPr>
          <p:nvPr>
            <p:ph idx="1"/>
          </p:nvPr>
        </p:nvSpPr>
        <p:spPr>
          <a:xfrm>
            <a:off x="457200" y="1295401"/>
            <a:ext cx="8229600" cy="2209800"/>
          </a:xfrm>
        </p:spPr>
        <p:txBody>
          <a:bodyPr>
            <a:normAutofit/>
          </a:bodyPr>
          <a:lstStyle/>
          <a:p>
            <a:r>
              <a:rPr lang="en-US" dirty="0" smtClean="0"/>
              <a:t>Define a function </a:t>
            </a:r>
            <a:r>
              <a:rPr lang="en-US" dirty="0" smtClean="0">
                <a:sym typeface="Symbol"/>
              </a:rPr>
              <a:t> as follows</a:t>
            </a:r>
          </a:p>
          <a:p>
            <a:pPr>
              <a:buNone/>
            </a:pPr>
            <a:r>
              <a:rPr lang="en-US" dirty="0" smtClean="0">
                <a:sym typeface="Symbol"/>
              </a:rPr>
              <a:t>	</a:t>
            </a:r>
            <a:r>
              <a:rPr lang="en-US" dirty="0" smtClean="0">
                <a:sym typeface="Symbol"/>
              </a:rPr>
              <a:t>	</a:t>
            </a:r>
            <a:r>
              <a:rPr lang="en-US" dirty="0" smtClean="0">
                <a:sym typeface="Symbol"/>
              </a:rPr>
              <a:t> </a:t>
            </a:r>
            <a:r>
              <a:rPr lang="en-US" dirty="0" smtClean="0">
                <a:sym typeface="Symbol"/>
              </a:rPr>
              <a:t>(</a:t>
            </a:r>
            <a:r>
              <a:rPr lang="en-US" dirty="0" err="1" smtClean="0">
                <a:sym typeface="Symbol"/>
              </a:rPr>
              <a:t>a,b</a:t>
            </a:r>
            <a:r>
              <a:rPr lang="en-US" dirty="0" smtClean="0">
                <a:sym typeface="Symbol"/>
              </a:rPr>
              <a:t>) = 1 if a=b</a:t>
            </a:r>
          </a:p>
          <a:p>
            <a:pPr>
              <a:buNone/>
            </a:pPr>
            <a:r>
              <a:rPr lang="en-US" dirty="0" smtClean="0">
                <a:sym typeface="Symbol"/>
              </a:rPr>
              <a:t> </a:t>
            </a:r>
            <a:r>
              <a:rPr lang="en-US" dirty="0" smtClean="0">
                <a:sym typeface="Symbol"/>
              </a:rPr>
              <a:t>                         0 otherwise</a:t>
            </a:r>
          </a:p>
          <a:p>
            <a:endParaRPr lang="en-US" dirty="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17</a:t>
            </a:fld>
            <a:endParaRPr lang="en-US"/>
          </a:p>
        </p:txBody>
      </p:sp>
      <p:graphicFrame>
        <p:nvGraphicFramePr>
          <p:cNvPr id="37891" name="Object 3"/>
          <p:cNvGraphicFramePr>
            <a:graphicFrameLocks noChangeAspect="1"/>
          </p:cNvGraphicFramePr>
          <p:nvPr/>
        </p:nvGraphicFramePr>
        <p:xfrm>
          <a:off x="2057400" y="3886200"/>
          <a:ext cx="5453392" cy="1116013"/>
        </p:xfrm>
        <a:graphic>
          <a:graphicData uri="http://schemas.openxmlformats.org/presentationml/2006/ole">
            <p:oleObj spid="_x0000_s37891" name="Equation" r:id="rId3" imgW="2108160" imgH="431640" progId="Equation.3">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p:txBody>
          <a:bodyPr>
            <a:normAutofit fontScale="92500"/>
          </a:bodyPr>
          <a:lstStyle/>
          <a:p>
            <a:r>
              <a:rPr lang="en-US" dirty="0" smtClean="0"/>
              <a:t>5-NN</a:t>
            </a:r>
          </a:p>
          <a:p>
            <a:r>
              <a:rPr lang="en-US" dirty="0" smtClean="0"/>
              <a:t>Let the distances of the training instances of class 1 be 4, 6 and 2 and those of the class 2 be 2 and 3</a:t>
            </a:r>
          </a:p>
          <a:p>
            <a:r>
              <a:rPr lang="en-US" dirty="0" smtClean="0"/>
              <a:t>Compute the class label</a:t>
            </a:r>
          </a:p>
          <a:p>
            <a:r>
              <a:rPr lang="en-US" b="1" dirty="0" smtClean="0"/>
              <a:t>Compute for class 1: </a:t>
            </a:r>
            <a:r>
              <a:rPr lang="en-US" dirty="0" smtClean="0"/>
              <a:t>1/(4)</a:t>
            </a:r>
            <a:r>
              <a:rPr lang="en-US" baseline="30000" dirty="0" smtClean="0"/>
              <a:t>2</a:t>
            </a:r>
            <a:r>
              <a:rPr lang="en-US" dirty="0" smtClean="0"/>
              <a:t> ,1/(6)</a:t>
            </a:r>
            <a:r>
              <a:rPr lang="en-US" baseline="30000" dirty="0" smtClean="0"/>
              <a:t>2</a:t>
            </a:r>
            <a:r>
              <a:rPr lang="en-US" dirty="0" smtClean="0"/>
              <a:t> , 1/(2)</a:t>
            </a:r>
            <a:r>
              <a:rPr lang="en-US" baseline="30000" dirty="0" smtClean="0"/>
              <a:t>2 </a:t>
            </a:r>
            <a:r>
              <a:rPr lang="en-US" dirty="0" smtClean="0"/>
              <a:t> which are 0.0625,  0.0277, 0.25 sum of which is 0.3402</a:t>
            </a:r>
          </a:p>
          <a:p>
            <a:r>
              <a:rPr lang="en-US" b="1" dirty="0" smtClean="0"/>
              <a:t>Compute for class 2</a:t>
            </a:r>
            <a:r>
              <a:rPr lang="en-US" b="1" dirty="0" smtClean="0"/>
              <a:t>: </a:t>
            </a:r>
            <a:r>
              <a:rPr lang="en-US" dirty="0" smtClean="0"/>
              <a:t>1</a:t>
            </a:r>
            <a:r>
              <a:rPr lang="en-US" dirty="0" smtClean="0"/>
              <a:t>/(2)</a:t>
            </a:r>
            <a:r>
              <a:rPr lang="en-US" baseline="30000" dirty="0" smtClean="0"/>
              <a:t>2</a:t>
            </a:r>
            <a:r>
              <a:rPr lang="en-US" dirty="0" smtClean="0"/>
              <a:t> </a:t>
            </a:r>
            <a:r>
              <a:rPr lang="en-US" dirty="0" smtClean="0"/>
              <a:t>,</a:t>
            </a:r>
            <a:r>
              <a:rPr lang="en-US" dirty="0" smtClean="0"/>
              <a:t>1/(3)</a:t>
            </a:r>
            <a:r>
              <a:rPr lang="en-US" baseline="30000" dirty="0" smtClean="0"/>
              <a:t>2</a:t>
            </a:r>
            <a:r>
              <a:rPr lang="en-US" dirty="0" smtClean="0"/>
              <a:t>  which are 0.25 and 0.1111 respectively, sum of which is 0.3611</a:t>
            </a:r>
          </a:p>
          <a:p>
            <a:r>
              <a:rPr lang="en-US" b="1" dirty="0" smtClean="0"/>
              <a:t>Class 2 is assigned to the test sample.</a:t>
            </a:r>
            <a:endParaRPr lang="en-US" b="1" dirty="0" smtClean="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18</a:t>
            </a:fld>
            <a:endParaRPr lang="en-US"/>
          </a:p>
        </p:txBody>
      </p:sp>
      <p:sp>
        <p:nvSpPr>
          <p:cNvPr id="11" name="Oval 10"/>
          <p:cNvSpPr/>
          <p:nvPr/>
        </p:nvSpPr>
        <p:spPr>
          <a:xfrm>
            <a:off x="7162800" y="5334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391400" y="685800"/>
            <a:ext cx="152400" cy="228600"/>
          </a:xfrm>
          <a:prstGeom prst="ellipse">
            <a:avLst/>
          </a:prstGeom>
          <a:solidFill>
            <a:srgbClr val="FF0000"/>
          </a:solidFill>
          <a:ln w="25400" cap="rnd"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696200" y="609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620000" y="1066800"/>
            <a:ext cx="152400" cy="228600"/>
          </a:xfrm>
          <a:prstGeom prst="ellipse">
            <a:avLst/>
          </a:prstGeom>
          <a:solidFill>
            <a:srgbClr val="FFFF00"/>
          </a:solid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010400" y="1219200"/>
            <a:ext cx="152400" cy="228600"/>
          </a:xfrm>
          <a:prstGeom prst="ellipse">
            <a:avLst/>
          </a:prstGeom>
          <a:solidFill>
            <a:srgbClr val="FFFF00"/>
          </a:solidFill>
          <a:ln w="25400" cap="flat"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315200" y="990600"/>
            <a:ext cx="152400" cy="228600"/>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based Reasoning</a:t>
            </a:r>
            <a:endParaRPr lang="en-US" dirty="0"/>
          </a:p>
        </p:txBody>
      </p:sp>
      <p:sp>
        <p:nvSpPr>
          <p:cNvPr id="3" name="Content Placeholder 2"/>
          <p:cNvSpPr>
            <a:spLocks noGrp="1"/>
          </p:cNvSpPr>
          <p:nvPr>
            <p:ph idx="1"/>
          </p:nvPr>
        </p:nvSpPr>
        <p:spPr/>
        <p:txBody>
          <a:bodyPr/>
          <a:lstStyle/>
          <a:p>
            <a:r>
              <a:rPr lang="en-US" dirty="0" smtClean="0"/>
              <a:t>Case based reasoning (CBR) is a learning paradigm based on which resembles the k-Nearest Neighbor method in that </a:t>
            </a:r>
          </a:p>
          <a:p>
            <a:pPr lvl="1">
              <a:buFont typeface="Wingdings" pitchFamily="2" charset="2"/>
              <a:buChar char="q"/>
            </a:pPr>
            <a:r>
              <a:rPr lang="en-US" dirty="0" smtClean="0">
                <a:solidFill>
                  <a:srgbClr val="C00000"/>
                </a:solidFill>
              </a:rPr>
              <a:t>it defers the decision on how to generalize beyond the training data until a new test instance is observed</a:t>
            </a:r>
          </a:p>
          <a:p>
            <a:pPr lvl="1">
              <a:buFont typeface="Wingdings" pitchFamily="2" charset="2"/>
              <a:buChar char="q"/>
            </a:pPr>
            <a:r>
              <a:rPr lang="en-US" dirty="0" smtClean="0">
                <a:solidFill>
                  <a:srgbClr val="C00000"/>
                </a:solidFill>
              </a:rPr>
              <a:t>Classify new test instances by analyzing similar instances that  are very different from the test instance</a:t>
            </a:r>
            <a:endParaRPr lang="en-US" dirty="0">
              <a:solidFill>
                <a:srgbClr val="C00000"/>
              </a:solidFill>
            </a:endParaRPr>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Instance Based Methods</a:t>
            </a:r>
            <a:endParaRPr lang="en-US" dirty="0"/>
          </a:p>
        </p:txBody>
      </p:sp>
      <p:sp>
        <p:nvSpPr>
          <p:cNvPr id="3" name="Content Placeholder 2"/>
          <p:cNvSpPr>
            <a:spLocks noGrp="1"/>
          </p:cNvSpPr>
          <p:nvPr>
            <p:ph idx="1"/>
          </p:nvPr>
        </p:nvSpPr>
        <p:spPr/>
        <p:txBody>
          <a:bodyPr/>
          <a:lstStyle/>
          <a:p>
            <a:r>
              <a:rPr lang="en-US" dirty="0" smtClean="0"/>
              <a:t>Training instances are stored but no generalization is done before an instance for testing arrives.</a:t>
            </a:r>
          </a:p>
          <a:p>
            <a:r>
              <a:rPr lang="en-US" dirty="0" smtClean="0"/>
              <a:t>No hypothesis using training input output pairs is  constructed. </a:t>
            </a:r>
          </a:p>
          <a:p>
            <a:r>
              <a:rPr lang="en-US" dirty="0" smtClean="0"/>
              <a:t>A new instance is examined with respect to all training instances (observations) and is given its target value.</a:t>
            </a:r>
          </a:p>
          <a:p>
            <a:endParaRPr lang="en-US" dirty="0" smtClean="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Slide Number Placeholder 4"/>
          <p:cNvSpPr>
            <a:spLocks noGrp="1"/>
          </p:cNvSpPr>
          <p:nvPr>
            <p:ph type="sldNum" sz="quarter" idx="12"/>
          </p:nvPr>
        </p:nvSpPr>
        <p:spPr/>
        <p:txBody>
          <a:bodyPr/>
          <a:lstStyle/>
          <a:p>
            <a:fld id="{56700603-41B2-4E8D-AB69-05A4F4868740}"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based Reasoning</a:t>
            </a:r>
            <a:endParaRPr lang="en-US" dirty="0"/>
          </a:p>
        </p:txBody>
      </p:sp>
      <p:sp>
        <p:nvSpPr>
          <p:cNvPr id="3" name="Content Placeholder 2"/>
          <p:cNvSpPr>
            <a:spLocks noGrp="1"/>
          </p:cNvSpPr>
          <p:nvPr>
            <p:ph idx="1"/>
          </p:nvPr>
        </p:nvSpPr>
        <p:spPr/>
        <p:txBody>
          <a:bodyPr/>
          <a:lstStyle/>
          <a:p>
            <a:r>
              <a:rPr lang="en-US" dirty="0" smtClean="0"/>
              <a:t>In CBR, the instances are typically represented using more rich symbolic descriptions, and the methods used to retrieve similar instances are correspondingly more elaborate</a:t>
            </a:r>
            <a:endParaRPr lang="en-US" dirty="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CBR</a:t>
            </a:r>
            <a:endParaRPr lang="en-US" dirty="0"/>
          </a:p>
        </p:txBody>
      </p:sp>
      <p:sp>
        <p:nvSpPr>
          <p:cNvPr id="3" name="Content Placeholder 2"/>
          <p:cNvSpPr>
            <a:spLocks noGrp="1"/>
          </p:cNvSpPr>
          <p:nvPr>
            <p:ph idx="1"/>
          </p:nvPr>
        </p:nvSpPr>
        <p:spPr/>
        <p:txBody>
          <a:bodyPr/>
          <a:lstStyle/>
          <a:p>
            <a:r>
              <a:rPr lang="en-US" dirty="0" smtClean="0"/>
              <a:t>Design of mechanical devises based on a stored library of previous designs</a:t>
            </a:r>
          </a:p>
          <a:p>
            <a:r>
              <a:rPr lang="en-US" dirty="0" smtClean="0"/>
              <a:t>Reasoning about new legal cases based on previous rulings</a:t>
            </a:r>
          </a:p>
          <a:p>
            <a:r>
              <a:rPr lang="en-US" dirty="0" smtClean="0"/>
              <a:t>Solving planning and scheduling problems by reusing and combining portions of previous solutions to similar problems</a:t>
            </a:r>
          </a:p>
          <a:p>
            <a:pPr>
              <a:buNone/>
            </a:pPr>
            <a:endParaRPr lang="en-US" dirty="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Locally Weighted Regression</a:t>
            </a:r>
            <a:endParaRPr lang="en-US" dirty="0"/>
          </a:p>
        </p:txBody>
      </p:sp>
      <p:sp>
        <p:nvSpPr>
          <p:cNvPr id="3" name="Content Placeholder 2"/>
          <p:cNvSpPr>
            <a:spLocks noGrp="1"/>
          </p:cNvSpPr>
          <p:nvPr>
            <p:ph idx="1"/>
          </p:nvPr>
        </p:nvSpPr>
        <p:spPr>
          <a:xfrm>
            <a:off x="457200" y="1295401"/>
            <a:ext cx="8229600" cy="2514600"/>
          </a:xfrm>
        </p:spPr>
        <p:txBody>
          <a:bodyPr>
            <a:normAutofit lnSpcReduction="10000"/>
          </a:bodyPr>
          <a:lstStyle/>
          <a:p>
            <a:r>
              <a:rPr lang="en-US" dirty="0" smtClean="0"/>
              <a:t>K-NN is visualized as a function approximation in a local area surrounding the test instance.</a:t>
            </a:r>
          </a:p>
          <a:p>
            <a:r>
              <a:rPr lang="en-US" dirty="0" smtClean="0"/>
              <a:t>This motivates to think of formulating multiple local hypothesis covering the entire training data.</a:t>
            </a:r>
            <a:endParaRPr lang="en-US" dirty="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22</a:t>
            </a:fld>
            <a:endParaRPr lang="en-US"/>
          </a:p>
        </p:txBody>
      </p:sp>
      <p:cxnSp>
        <p:nvCxnSpPr>
          <p:cNvPr id="8" name="Straight Arrow Connector 7"/>
          <p:cNvCxnSpPr/>
          <p:nvPr/>
        </p:nvCxnSpPr>
        <p:spPr>
          <a:xfrm>
            <a:off x="990600" y="5867400"/>
            <a:ext cx="236220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990600" y="3733800"/>
            <a:ext cx="0" cy="21336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295400" y="5181600"/>
            <a:ext cx="2286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905000" y="4724400"/>
            <a:ext cx="2286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14600" y="4343400"/>
            <a:ext cx="2286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48000" y="3962400"/>
            <a:ext cx="2286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V="1">
            <a:off x="990600" y="3810000"/>
            <a:ext cx="2438400" cy="182880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00600" y="5791200"/>
            <a:ext cx="236220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800600" y="3657600"/>
            <a:ext cx="0" cy="21336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105400" y="5105400"/>
            <a:ext cx="2286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715000" y="4648200"/>
            <a:ext cx="2286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324600" y="4267200"/>
            <a:ext cx="2286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858000" y="4648200"/>
            <a:ext cx="2286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V="1">
            <a:off x="4724400" y="3733800"/>
            <a:ext cx="2438400" cy="182880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172200" y="4191000"/>
            <a:ext cx="1371600" cy="83820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400800" y="4876800"/>
            <a:ext cx="0" cy="1295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858000" y="5257800"/>
            <a:ext cx="1524000" cy="369332"/>
          </a:xfrm>
          <a:prstGeom prst="rect">
            <a:avLst/>
          </a:prstGeom>
          <a:noFill/>
        </p:spPr>
        <p:txBody>
          <a:bodyPr wrap="square" rtlCol="0">
            <a:spAutoFit/>
          </a:bodyPr>
          <a:lstStyle/>
          <a:p>
            <a:r>
              <a:rPr lang="en-US" dirty="0" smtClean="0"/>
              <a:t>Local regions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Locally weighted regression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phrase “locally weighted regression” is called local because the function is approximated based only on the data near the query point (test instance)</a:t>
            </a:r>
          </a:p>
          <a:p>
            <a:r>
              <a:rPr lang="en-US" dirty="0" smtClean="0"/>
              <a:t>Let </a:t>
            </a:r>
            <a:r>
              <a:rPr lang="en-US" dirty="0" err="1" smtClean="0"/>
              <a:t>x</a:t>
            </a:r>
            <a:r>
              <a:rPr lang="en-US" baseline="-25000" dirty="0" err="1" smtClean="0"/>
              <a:t>q</a:t>
            </a:r>
            <a:r>
              <a:rPr lang="en-US" dirty="0" smtClean="0"/>
              <a:t> be the test instance, then a function f() is constructed around the test instance.</a:t>
            </a:r>
          </a:p>
          <a:p>
            <a:r>
              <a:rPr lang="en-US" dirty="0" smtClean="0"/>
              <a:t>Once the classification or target labeling to the test instance is done, the function f() is refreshed to be defined for a new test instance.</a:t>
            </a:r>
            <a:endParaRPr lang="en-US" dirty="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Locally Weighted Linear Regression </a:t>
            </a:r>
            <a:endParaRPr lang="en-US" dirty="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24</a:t>
            </a:fld>
            <a:endParaRPr lang="en-US"/>
          </a:p>
        </p:txBody>
      </p:sp>
      <p:graphicFrame>
        <p:nvGraphicFramePr>
          <p:cNvPr id="7" name="Content Placeholder 6"/>
          <p:cNvGraphicFramePr>
            <a:graphicFrameLocks noChangeAspect="1"/>
          </p:cNvGraphicFramePr>
          <p:nvPr>
            <p:ph idx="1"/>
          </p:nvPr>
        </p:nvGraphicFramePr>
        <p:xfrm>
          <a:off x="1295400" y="2133600"/>
          <a:ext cx="6096000" cy="842962"/>
        </p:xfrm>
        <a:graphic>
          <a:graphicData uri="http://schemas.openxmlformats.org/presentationml/2006/ole">
            <p:oleObj spid="_x0000_s38914" name="Equation" r:id="rId3" imgW="2387520" imgH="330120" progId="Equation.3">
              <p:embed/>
            </p:oleObj>
          </a:graphicData>
        </a:graphic>
      </p:graphicFrame>
      <p:sp>
        <p:nvSpPr>
          <p:cNvPr id="8" name="TextBox 7"/>
          <p:cNvSpPr txBox="1"/>
          <p:nvPr/>
        </p:nvSpPr>
        <p:spPr>
          <a:xfrm>
            <a:off x="685800" y="1295400"/>
            <a:ext cx="4953000" cy="954107"/>
          </a:xfrm>
          <a:prstGeom prst="rect">
            <a:avLst/>
          </a:prstGeom>
          <a:noFill/>
        </p:spPr>
        <p:txBody>
          <a:bodyPr wrap="square" rtlCol="0">
            <a:spAutoFit/>
          </a:bodyPr>
          <a:lstStyle/>
          <a:p>
            <a:r>
              <a:rPr lang="en-US" sz="2800" dirty="0" smtClean="0"/>
              <a:t>Function approximation near x is given as</a:t>
            </a:r>
            <a:endParaRPr lang="en-US" sz="2800" dirty="0"/>
          </a:p>
        </p:txBody>
      </p:sp>
      <p:sp>
        <p:nvSpPr>
          <p:cNvPr id="9" name="TextBox 8"/>
          <p:cNvSpPr txBox="1"/>
          <p:nvPr/>
        </p:nvSpPr>
        <p:spPr>
          <a:xfrm>
            <a:off x="228600" y="2971800"/>
            <a:ext cx="4953000" cy="954107"/>
          </a:xfrm>
          <a:prstGeom prst="rect">
            <a:avLst/>
          </a:prstGeom>
          <a:noFill/>
        </p:spPr>
        <p:txBody>
          <a:bodyPr wrap="square" rtlCol="0">
            <a:spAutoFit/>
          </a:bodyPr>
          <a:lstStyle/>
          <a:p>
            <a:r>
              <a:rPr lang="en-US" sz="2800" dirty="0" smtClean="0"/>
              <a:t>Where </a:t>
            </a:r>
            <a:r>
              <a:rPr lang="en-US" sz="2800" dirty="0" err="1" smtClean="0"/>
              <a:t>a</a:t>
            </a:r>
            <a:r>
              <a:rPr lang="en-US" sz="2800" baseline="-25000" dirty="0" err="1" smtClean="0"/>
              <a:t>i</a:t>
            </a:r>
            <a:r>
              <a:rPr lang="en-US" sz="2800" dirty="0" smtClean="0"/>
              <a:t>(x) is the value of </a:t>
            </a:r>
            <a:r>
              <a:rPr lang="en-US" sz="2800" dirty="0" err="1" smtClean="0"/>
              <a:t>i</a:t>
            </a:r>
            <a:r>
              <a:rPr lang="en-US" sz="2800" baseline="30000" dirty="0" err="1" smtClean="0"/>
              <a:t>th</a:t>
            </a:r>
            <a:r>
              <a:rPr lang="en-US" sz="2800" dirty="0" smtClean="0"/>
              <a:t> attribute of the instance x</a:t>
            </a:r>
            <a:endParaRPr lang="en-US" sz="2800" dirty="0"/>
          </a:p>
        </p:txBody>
      </p:sp>
      <p:sp>
        <p:nvSpPr>
          <p:cNvPr id="10" name="TextBox 9"/>
          <p:cNvSpPr txBox="1"/>
          <p:nvPr/>
        </p:nvSpPr>
        <p:spPr>
          <a:xfrm>
            <a:off x="152400" y="4038600"/>
            <a:ext cx="4953000" cy="954107"/>
          </a:xfrm>
          <a:prstGeom prst="rect">
            <a:avLst/>
          </a:prstGeom>
          <a:noFill/>
        </p:spPr>
        <p:txBody>
          <a:bodyPr wrap="square" rtlCol="0">
            <a:spAutoFit/>
          </a:bodyPr>
          <a:lstStyle/>
          <a:p>
            <a:r>
              <a:rPr lang="en-US" sz="2800" dirty="0" smtClean="0"/>
              <a:t>Question: Which method is used to compute the parameters w</a:t>
            </a:r>
          </a:p>
        </p:txBody>
      </p:sp>
      <p:sp>
        <p:nvSpPr>
          <p:cNvPr id="11" name="TextBox 10"/>
          <p:cNvSpPr txBox="1"/>
          <p:nvPr/>
        </p:nvSpPr>
        <p:spPr>
          <a:xfrm>
            <a:off x="609600" y="5105400"/>
            <a:ext cx="3505200" cy="954107"/>
          </a:xfrm>
          <a:prstGeom prst="rect">
            <a:avLst/>
          </a:prstGeom>
          <a:solidFill>
            <a:schemeClr val="accent3">
              <a:lumMod val="60000"/>
              <a:lumOff val="40000"/>
            </a:schemeClr>
          </a:solidFill>
        </p:spPr>
        <p:txBody>
          <a:bodyPr wrap="square" rtlCol="0">
            <a:spAutoFit/>
          </a:bodyPr>
          <a:lstStyle/>
          <a:p>
            <a:r>
              <a:rPr lang="en-US" sz="2800" dirty="0" smtClean="0"/>
              <a:t>Answer : Gradient descent </a:t>
            </a:r>
          </a:p>
        </p:txBody>
      </p:sp>
      <p:sp>
        <p:nvSpPr>
          <p:cNvPr id="12" name="TextBox 11"/>
          <p:cNvSpPr txBox="1"/>
          <p:nvPr/>
        </p:nvSpPr>
        <p:spPr>
          <a:xfrm>
            <a:off x="5410200" y="3200400"/>
            <a:ext cx="3505200" cy="954107"/>
          </a:xfrm>
          <a:prstGeom prst="rect">
            <a:avLst/>
          </a:prstGeom>
          <a:solidFill>
            <a:schemeClr val="accent3">
              <a:lumMod val="60000"/>
              <a:lumOff val="40000"/>
            </a:schemeClr>
          </a:solidFill>
        </p:spPr>
        <p:txBody>
          <a:bodyPr wrap="square" rtlCol="0">
            <a:spAutoFit/>
          </a:bodyPr>
          <a:lstStyle/>
          <a:p>
            <a:r>
              <a:rPr lang="en-US" sz="2800" dirty="0" smtClean="0"/>
              <a:t>This was a global approach</a:t>
            </a:r>
          </a:p>
        </p:txBody>
      </p:sp>
      <p:sp>
        <p:nvSpPr>
          <p:cNvPr id="15" name="TextBox 32"/>
          <p:cNvSpPr txBox="1">
            <a:spLocks noChangeArrowheads="1"/>
          </p:cNvSpPr>
          <p:nvPr/>
        </p:nvSpPr>
        <p:spPr bwMode="auto">
          <a:xfrm>
            <a:off x="5105400" y="4724400"/>
            <a:ext cx="4038600" cy="1785104"/>
          </a:xfrm>
          <a:prstGeom prst="rect">
            <a:avLst/>
          </a:prstGeom>
          <a:noFill/>
          <a:ln w="9525">
            <a:noFill/>
            <a:miter lim="800000"/>
            <a:headEnd/>
            <a:tailEnd/>
          </a:ln>
        </p:spPr>
        <p:txBody>
          <a:bodyPr>
            <a:spAutoFit/>
          </a:bodyPr>
          <a:lstStyle/>
          <a:p>
            <a:r>
              <a:rPr lang="en-US" dirty="0" smtClean="0">
                <a:latin typeface="Constantia" pitchFamily="18" charset="0"/>
              </a:rPr>
              <a:t>Delta rule you studied earlier says</a:t>
            </a:r>
            <a:endParaRPr lang="en-US" dirty="0">
              <a:latin typeface="Constantia" pitchFamily="18" charset="0"/>
            </a:endParaRPr>
          </a:p>
          <a:p>
            <a:r>
              <a:rPr lang="en-US" dirty="0" err="1">
                <a:latin typeface="Constantia" pitchFamily="18" charset="0"/>
              </a:rPr>
              <a:t>W</a:t>
            </a:r>
            <a:r>
              <a:rPr lang="en-US" baseline="-25000" dirty="0" err="1">
                <a:latin typeface="Constantia" pitchFamily="18" charset="0"/>
              </a:rPr>
              <a:t>j</a:t>
            </a:r>
            <a:r>
              <a:rPr lang="en-US" dirty="0">
                <a:latin typeface="Constantia" pitchFamily="18" charset="0"/>
              </a:rPr>
              <a:t> 	= </a:t>
            </a:r>
            <a:r>
              <a:rPr lang="en-US" dirty="0" err="1">
                <a:latin typeface="Constantia" pitchFamily="18" charset="0"/>
              </a:rPr>
              <a:t>W</a:t>
            </a:r>
            <a:r>
              <a:rPr lang="en-US" baseline="-25000" dirty="0" err="1">
                <a:latin typeface="Constantia" pitchFamily="18" charset="0"/>
              </a:rPr>
              <a:t>j</a:t>
            </a:r>
            <a:r>
              <a:rPr lang="en-US" dirty="0">
                <a:latin typeface="Constantia" pitchFamily="18" charset="0"/>
              </a:rPr>
              <a:t> - ∆</a:t>
            </a:r>
            <a:r>
              <a:rPr lang="en-US" dirty="0" err="1">
                <a:latin typeface="Constantia" pitchFamily="18" charset="0"/>
              </a:rPr>
              <a:t>w</a:t>
            </a:r>
            <a:r>
              <a:rPr lang="en-US" baseline="-25000" dirty="0" err="1">
                <a:latin typeface="Constantia" pitchFamily="18" charset="0"/>
              </a:rPr>
              <a:t>j</a:t>
            </a:r>
            <a:endParaRPr lang="en-US" dirty="0">
              <a:latin typeface="Constantia" pitchFamily="18" charset="0"/>
            </a:endParaRPr>
          </a:p>
          <a:p>
            <a:r>
              <a:rPr lang="en-US" dirty="0">
                <a:latin typeface="Constantia" pitchFamily="18" charset="0"/>
              </a:rPr>
              <a:t>	= </a:t>
            </a:r>
            <a:r>
              <a:rPr lang="en-US" dirty="0" err="1">
                <a:latin typeface="Constantia" pitchFamily="18" charset="0"/>
              </a:rPr>
              <a:t>W</a:t>
            </a:r>
            <a:r>
              <a:rPr lang="en-US" baseline="-25000" dirty="0" err="1">
                <a:latin typeface="Constantia" pitchFamily="18" charset="0"/>
              </a:rPr>
              <a:t>j</a:t>
            </a:r>
            <a:r>
              <a:rPr lang="en-US" dirty="0">
                <a:latin typeface="Constantia" pitchFamily="18" charset="0"/>
              </a:rPr>
              <a:t> +</a:t>
            </a:r>
            <a:r>
              <a:rPr lang="en-US" dirty="0">
                <a:solidFill>
                  <a:srgbClr val="0000FF"/>
                </a:solidFill>
                <a:sym typeface="Symbol" pitchFamily="18" charset="2"/>
              </a:rPr>
              <a:t>  </a:t>
            </a:r>
            <a:r>
              <a:rPr lang="en-US" dirty="0"/>
              <a:t>∑</a:t>
            </a:r>
            <a:r>
              <a:rPr lang="en-US" baseline="-25000" dirty="0" err="1"/>
              <a:t>i</a:t>
            </a:r>
            <a:r>
              <a:rPr lang="en-US" dirty="0"/>
              <a:t> T</a:t>
            </a:r>
            <a:r>
              <a:rPr lang="en-US" baseline="-25000" dirty="0"/>
              <a:t>i* </a:t>
            </a:r>
            <a:r>
              <a:rPr lang="en-US" dirty="0">
                <a:sym typeface="Symbol" pitchFamily="18" charset="2"/>
              </a:rPr>
              <a:t>g’</a:t>
            </a:r>
            <a:r>
              <a:rPr lang="en-US" baseline="-25000" dirty="0"/>
              <a:t>* </a:t>
            </a:r>
            <a:r>
              <a:rPr lang="en-US" dirty="0" err="1" smtClean="0"/>
              <a:t>x</a:t>
            </a:r>
            <a:r>
              <a:rPr lang="en-US" baseline="30000" dirty="0" err="1" smtClean="0"/>
              <a:t>i</a:t>
            </a:r>
            <a:r>
              <a:rPr lang="en-US" baseline="-25000" dirty="0" err="1" smtClean="0"/>
              <a:t>k</a:t>
            </a:r>
            <a:endParaRPr lang="en-US" baseline="-25000" dirty="0" smtClean="0"/>
          </a:p>
          <a:p>
            <a:r>
              <a:rPr lang="en-US" sz="2800" dirty="0" smtClean="0"/>
              <a:t>Notations refer to earlier </a:t>
            </a:r>
            <a:r>
              <a:rPr lang="en-US" sz="2800" dirty="0" smtClean="0"/>
              <a:t>discussions</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Locally weighted linear regression</a:t>
            </a:r>
            <a:endParaRPr lang="en-US" dirty="0"/>
          </a:p>
        </p:txBody>
      </p:sp>
      <p:sp>
        <p:nvSpPr>
          <p:cNvPr id="3" name="Content Placeholder 2"/>
          <p:cNvSpPr>
            <a:spLocks noGrp="1"/>
          </p:cNvSpPr>
          <p:nvPr>
            <p:ph idx="1"/>
          </p:nvPr>
        </p:nvSpPr>
        <p:spPr/>
        <p:txBody>
          <a:bodyPr/>
          <a:lstStyle/>
          <a:p>
            <a:r>
              <a:rPr lang="en-US" dirty="0" smtClean="0"/>
              <a:t>Minimize the error over just k nearest neighbors (training instances) of the test instance </a:t>
            </a:r>
            <a:r>
              <a:rPr lang="en-US" dirty="0" err="1" smtClean="0"/>
              <a:t>x</a:t>
            </a:r>
            <a:r>
              <a:rPr lang="en-US" baseline="-25000" dirty="0" err="1" smtClean="0"/>
              <a:t>q</a:t>
            </a:r>
            <a:r>
              <a:rPr lang="en-US" dirty="0" smtClean="0"/>
              <a:t> and not on all instances.</a:t>
            </a:r>
          </a:p>
          <a:p>
            <a:r>
              <a:rPr lang="en-US" dirty="0" smtClean="0"/>
              <a:t>One approach that bridges the distance weighted regression and neural network based learning is radial basis functions</a:t>
            </a:r>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5575300" cy="1143000"/>
          </a:xfrm>
        </p:spPr>
        <p:txBody>
          <a:bodyPr>
            <a:noAutofit/>
          </a:bodyPr>
          <a:lstStyle/>
          <a:p>
            <a:pPr>
              <a:defRPr/>
            </a:pPr>
            <a:r>
              <a:rPr lang="en-US" sz="3200" dirty="0" smtClean="0"/>
              <a:t>Generalization in Classification Problem</a:t>
            </a:r>
            <a:endParaRPr lang="en-US" sz="3200" dirty="0"/>
          </a:p>
        </p:txBody>
      </p:sp>
      <p:sp>
        <p:nvSpPr>
          <p:cNvPr id="4" name="Slide Number Placeholder 3"/>
          <p:cNvSpPr>
            <a:spLocks noGrp="1"/>
          </p:cNvSpPr>
          <p:nvPr>
            <p:ph type="sldNum" sz="quarter" idx="12"/>
          </p:nvPr>
        </p:nvSpPr>
        <p:spPr/>
        <p:txBody>
          <a:bodyPr/>
          <a:lstStyle/>
          <a:p>
            <a:pPr>
              <a:defRPr/>
            </a:pPr>
            <a:fld id="{8408AF60-E54F-47E4-9A4D-AB90F2EDCE26}" type="slidenum">
              <a:rPr lang="en-US" smtClean="0"/>
              <a:pPr>
                <a:defRPr/>
              </a:pPr>
              <a:t>26</a:t>
            </a:fld>
            <a:endParaRPr lang="en-US"/>
          </a:p>
        </p:txBody>
      </p:sp>
      <p:cxnSp>
        <p:nvCxnSpPr>
          <p:cNvPr id="17" name="Straight Arrow Connector 16"/>
          <p:cNvCxnSpPr/>
          <p:nvPr/>
        </p:nvCxnSpPr>
        <p:spPr>
          <a:xfrm flipH="1" flipV="1">
            <a:off x="4343400" y="1371600"/>
            <a:ext cx="76200" cy="457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3733800" y="28956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3657600" y="38862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4267200" y="28956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5181600" y="3352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5257800" y="26670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5562600" y="38862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4495800" y="48006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Arrow Connector 14"/>
          <p:cNvCxnSpPr/>
          <p:nvPr/>
        </p:nvCxnSpPr>
        <p:spPr>
          <a:xfrm>
            <a:off x="2286000" y="3962400"/>
            <a:ext cx="419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709" name="TextBox 17"/>
          <p:cNvSpPr txBox="1">
            <a:spLocks noChangeArrowheads="1"/>
          </p:cNvSpPr>
          <p:nvPr/>
        </p:nvSpPr>
        <p:spPr bwMode="auto">
          <a:xfrm>
            <a:off x="3962400" y="1600200"/>
            <a:ext cx="457200" cy="381000"/>
          </a:xfrm>
          <a:prstGeom prst="rect">
            <a:avLst/>
          </a:prstGeom>
          <a:noFill/>
          <a:ln w="9525">
            <a:noFill/>
            <a:miter lim="800000"/>
            <a:headEnd/>
            <a:tailEnd/>
          </a:ln>
        </p:spPr>
        <p:txBody>
          <a:bodyPr>
            <a:spAutoFit/>
          </a:bodyPr>
          <a:lstStyle/>
          <a:p>
            <a:r>
              <a:rPr lang="en-US"/>
              <a:t>Y</a:t>
            </a:r>
          </a:p>
        </p:txBody>
      </p:sp>
      <p:sp>
        <p:nvSpPr>
          <p:cNvPr id="29710" name="TextBox 18"/>
          <p:cNvSpPr txBox="1">
            <a:spLocks noChangeArrowheads="1"/>
          </p:cNvSpPr>
          <p:nvPr/>
        </p:nvSpPr>
        <p:spPr bwMode="auto">
          <a:xfrm>
            <a:off x="6172200" y="4343400"/>
            <a:ext cx="457200" cy="381000"/>
          </a:xfrm>
          <a:prstGeom prst="rect">
            <a:avLst/>
          </a:prstGeom>
          <a:noFill/>
          <a:ln w="9525">
            <a:noFill/>
            <a:miter lim="800000"/>
            <a:headEnd/>
            <a:tailEnd/>
          </a:ln>
        </p:spPr>
        <p:txBody>
          <a:bodyPr>
            <a:spAutoFit/>
          </a:bodyPr>
          <a:lstStyle/>
          <a:p>
            <a:r>
              <a:rPr lang="en-US"/>
              <a:t>X</a:t>
            </a:r>
          </a:p>
        </p:txBody>
      </p:sp>
      <p:sp>
        <p:nvSpPr>
          <p:cNvPr id="29711" name="TextBox 19"/>
          <p:cNvSpPr txBox="1">
            <a:spLocks noChangeArrowheads="1"/>
          </p:cNvSpPr>
          <p:nvPr/>
        </p:nvSpPr>
        <p:spPr bwMode="auto">
          <a:xfrm>
            <a:off x="3962400" y="3962400"/>
            <a:ext cx="457200" cy="381000"/>
          </a:xfrm>
          <a:prstGeom prst="rect">
            <a:avLst/>
          </a:prstGeom>
          <a:noFill/>
          <a:ln w="9525">
            <a:noFill/>
            <a:miter lim="800000"/>
            <a:headEnd/>
            <a:tailEnd/>
          </a:ln>
        </p:spPr>
        <p:txBody>
          <a:bodyPr>
            <a:spAutoFit/>
          </a:bodyPr>
          <a:lstStyle/>
          <a:p>
            <a:r>
              <a:rPr lang="en-US"/>
              <a:t>o</a:t>
            </a:r>
          </a:p>
        </p:txBody>
      </p:sp>
      <p:sp>
        <p:nvSpPr>
          <p:cNvPr id="23" name="Oval 22"/>
          <p:cNvSpPr/>
          <p:nvPr/>
        </p:nvSpPr>
        <p:spPr>
          <a:xfrm>
            <a:off x="3810000" y="44196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2971800" y="2286000"/>
            <a:ext cx="3048000" cy="2971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TextBox 43"/>
          <p:cNvSpPr txBox="1">
            <a:spLocks noChangeArrowheads="1"/>
          </p:cNvSpPr>
          <p:nvPr/>
        </p:nvSpPr>
        <p:spPr bwMode="auto">
          <a:xfrm>
            <a:off x="1981200" y="5715000"/>
            <a:ext cx="6248400" cy="646331"/>
          </a:xfrm>
          <a:prstGeom prst="rect">
            <a:avLst/>
          </a:prstGeom>
          <a:noFill/>
          <a:ln w="9525">
            <a:noFill/>
            <a:miter lim="800000"/>
            <a:headEnd/>
            <a:tailEnd/>
          </a:ln>
        </p:spPr>
        <p:txBody>
          <a:bodyPr wrap="square">
            <a:spAutoFit/>
          </a:bodyPr>
          <a:lstStyle/>
          <a:p>
            <a:r>
              <a:rPr lang="en-US" dirty="0" smtClean="0"/>
              <a:t>RBFNN: Each class is separately handled by separate RBF units</a:t>
            </a:r>
            <a:endParaRPr lang="en-US" dirty="0"/>
          </a:p>
        </p:txBody>
      </p:sp>
      <p:sp>
        <p:nvSpPr>
          <p:cNvPr id="45" name="TextBox 44"/>
          <p:cNvSpPr txBox="1"/>
          <p:nvPr/>
        </p:nvSpPr>
        <p:spPr>
          <a:xfrm>
            <a:off x="7162800" y="0"/>
            <a:ext cx="1981200" cy="1477963"/>
          </a:xfrm>
          <a:prstGeom prst="rect">
            <a:avLst/>
          </a:prstGeom>
          <a:solidFill>
            <a:schemeClr val="accent4">
              <a:lumMod val="40000"/>
              <a:lumOff val="60000"/>
            </a:schemeClr>
          </a:solidFill>
        </p:spPr>
        <p:txBody>
          <a:bodyPr>
            <a:spAutoFit/>
          </a:bodyPr>
          <a:lstStyle/>
          <a:p>
            <a:pPr>
              <a:defRPr/>
            </a:pPr>
            <a:r>
              <a:rPr lang="en-US" b="1" u="sng" dirty="0"/>
              <a:t>Generalization</a:t>
            </a:r>
          </a:p>
          <a:p>
            <a:pPr>
              <a:defRPr/>
            </a:pPr>
            <a:r>
              <a:rPr lang="en-US" dirty="0"/>
              <a:t>If the test feature vector can be correctly classified</a:t>
            </a:r>
          </a:p>
        </p:txBody>
      </p:sp>
      <p:sp>
        <p:nvSpPr>
          <p:cNvPr id="24" name="Oval 23"/>
          <p:cNvSpPr/>
          <p:nvPr/>
        </p:nvSpPr>
        <p:spPr>
          <a:xfrm>
            <a:off x="4648200" y="49530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4800600" y="45720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4953000" y="4114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Flowchart: Or 27"/>
          <p:cNvSpPr/>
          <p:nvPr/>
        </p:nvSpPr>
        <p:spPr>
          <a:xfrm>
            <a:off x="6096000" y="2895600"/>
            <a:ext cx="228600" cy="152400"/>
          </a:xfrm>
          <a:prstGeom prst="flowChar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Flowchart: Or 28"/>
          <p:cNvSpPr/>
          <p:nvPr/>
        </p:nvSpPr>
        <p:spPr>
          <a:xfrm>
            <a:off x="6248400" y="2209800"/>
            <a:ext cx="228600" cy="152400"/>
          </a:xfrm>
          <a:prstGeom prst="flowChar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Flowchart: Or 29"/>
          <p:cNvSpPr/>
          <p:nvPr/>
        </p:nvSpPr>
        <p:spPr>
          <a:xfrm>
            <a:off x="6858000" y="3048000"/>
            <a:ext cx="228600" cy="152400"/>
          </a:xfrm>
          <a:prstGeom prst="flowChar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Flowchart: Or 30"/>
          <p:cNvSpPr/>
          <p:nvPr/>
        </p:nvSpPr>
        <p:spPr>
          <a:xfrm>
            <a:off x="6781800" y="3581400"/>
            <a:ext cx="228600" cy="152400"/>
          </a:xfrm>
          <a:prstGeom prst="flowChar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Flowchart: Or 31"/>
          <p:cNvSpPr/>
          <p:nvPr/>
        </p:nvSpPr>
        <p:spPr>
          <a:xfrm>
            <a:off x="6705600" y="2590800"/>
            <a:ext cx="228600" cy="152400"/>
          </a:xfrm>
          <a:prstGeom prst="flowChar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lowchart: Or 32"/>
          <p:cNvSpPr/>
          <p:nvPr/>
        </p:nvSpPr>
        <p:spPr>
          <a:xfrm>
            <a:off x="5181600" y="5181600"/>
            <a:ext cx="228600" cy="152400"/>
          </a:xfrm>
          <a:prstGeom prst="flowChar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lowchart: Or 33"/>
          <p:cNvSpPr/>
          <p:nvPr/>
        </p:nvSpPr>
        <p:spPr>
          <a:xfrm>
            <a:off x="3733800" y="5410200"/>
            <a:ext cx="228600" cy="152400"/>
          </a:xfrm>
          <a:prstGeom prst="flowChar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Flowchart: Or 34"/>
          <p:cNvSpPr/>
          <p:nvPr/>
        </p:nvSpPr>
        <p:spPr>
          <a:xfrm>
            <a:off x="7010400" y="4191000"/>
            <a:ext cx="228600" cy="152400"/>
          </a:xfrm>
          <a:prstGeom prst="flowChar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lowchart: Or 35"/>
          <p:cNvSpPr/>
          <p:nvPr/>
        </p:nvSpPr>
        <p:spPr>
          <a:xfrm>
            <a:off x="5410200" y="1752600"/>
            <a:ext cx="228600" cy="152400"/>
          </a:xfrm>
          <a:prstGeom prst="flowChar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lowchart: Or 36"/>
          <p:cNvSpPr/>
          <p:nvPr/>
        </p:nvSpPr>
        <p:spPr>
          <a:xfrm>
            <a:off x="3505200" y="1981200"/>
            <a:ext cx="228600" cy="152400"/>
          </a:xfrm>
          <a:prstGeom prst="flowChar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Flowchart: Or 37"/>
          <p:cNvSpPr/>
          <p:nvPr/>
        </p:nvSpPr>
        <p:spPr>
          <a:xfrm>
            <a:off x="2438400" y="4267200"/>
            <a:ext cx="228600" cy="152400"/>
          </a:xfrm>
          <a:prstGeom prst="flowChar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Flowchart: Or 38"/>
          <p:cNvSpPr/>
          <p:nvPr/>
        </p:nvSpPr>
        <p:spPr>
          <a:xfrm>
            <a:off x="2895600" y="4876800"/>
            <a:ext cx="228600" cy="152400"/>
          </a:xfrm>
          <a:prstGeom prst="flowChar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Flowchart: Or 39"/>
          <p:cNvSpPr/>
          <p:nvPr/>
        </p:nvSpPr>
        <p:spPr>
          <a:xfrm>
            <a:off x="5791200" y="2590800"/>
            <a:ext cx="228600" cy="152400"/>
          </a:xfrm>
          <a:prstGeom prst="flowChar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Flowchart: Or 40"/>
          <p:cNvSpPr/>
          <p:nvPr/>
        </p:nvSpPr>
        <p:spPr>
          <a:xfrm>
            <a:off x="2590800" y="2743200"/>
            <a:ext cx="228600" cy="152400"/>
          </a:xfrm>
          <a:prstGeom prst="flowChar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Flowchart: Or 41"/>
          <p:cNvSpPr/>
          <p:nvPr/>
        </p:nvSpPr>
        <p:spPr>
          <a:xfrm>
            <a:off x="6096000" y="3657600"/>
            <a:ext cx="228600" cy="152400"/>
          </a:xfrm>
          <a:prstGeom prst="flowChar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3048000" y="37338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676400" y="3429000"/>
            <a:ext cx="914400" cy="646331"/>
          </a:xfrm>
          <a:prstGeom prst="rect">
            <a:avLst/>
          </a:prstGeom>
          <a:noFill/>
        </p:spPr>
        <p:txBody>
          <a:bodyPr wrap="square" rtlCol="0">
            <a:spAutoFit/>
          </a:bodyPr>
          <a:lstStyle/>
          <a:p>
            <a:r>
              <a:rPr lang="en-US" dirty="0" smtClean="0"/>
              <a:t>Test vector</a:t>
            </a:r>
            <a:endParaRPr lang="en-US" dirty="0"/>
          </a:p>
        </p:txBody>
      </p:sp>
      <p:cxnSp>
        <p:nvCxnSpPr>
          <p:cNvPr id="49" name="Straight Arrow Connector 48"/>
          <p:cNvCxnSpPr>
            <a:endCxn id="46" idx="2"/>
          </p:cNvCxnSpPr>
          <p:nvPr/>
        </p:nvCxnSpPr>
        <p:spPr>
          <a:xfrm>
            <a:off x="2362200" y="3505200"/>
            <a:ext cx="6858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0" y="2590800"/>
            <a:ext cx="1828800" cy="923330"/>
          </a:xfrm>
          <a:prstGeom prst="rect">
            <a:avLst/>
          </a:prstGeom>
          <a:solidFill>
            <a:schemeClr val="accent4">
              <a:lumMod val="40000"/>
              <a:lumOff val="60000"/>
            </a:schemeClr>
          </a:solidFill>
          <a:ln>
            <a:solidFill>
              <a:schemeClr val="tx1"/>
            </a:solidFill>
          </a:ln>
        </p:spPr>
        <p:txBody>
          <a:bodyPr wrap="square" rtlCol="0">
            <a:spAutoFit/>
          </a:bodyPr>
          <a:lstStyle/>
          <a:p>
            <a:r>
              <a:rPr lang="en-US" dirty="0" smtClean="0">
                <a:solidFill>
                  <a:srgbClr val="FF0000"/>
                </a:solidFill>
              </a:rPr>
              <a:t>K-NN performs poorly in these situations</a:t>
            </a:r>
            <a:endParaRPr lang="en-US" dirty="0">
              <a:solidFill>
                <a:srgbClr val="FF0000"/>
              </a:solidFill>
            </a:endParaRPr>
          </a:p>
        </p:txBody>
      </p:sp>
      <p:sp>
        <p:nvSpPr>
          <p:cNvPr id="50" name="Date Placeholder 49"/>
          <p:cNvSpPr>
            <a:spLocks noGrp="1"/>
          </p:cNvSpPr>
          <p:nvPr>
            <p:ph type="dt" sz="half" idx="10"/>
          </p:nvPr>
        </p:nvSpPr>
        <p:spPr/>
        <p:txBody>
          <a:bodyPr/>
          <a:lstStyle/>
          <a:p>
            <a:r>
              <a:rPr lang="en-US" smtClean="0"/>
              <a:t>October 25, 2016</a:t>
            </a:r>
            <a:endParaRPr lang="en-US"/>
          </a:p>
        </p:txBody>
      </p:sp>
      <p:sp>
        <p:nvSpPr>
          <p:cNvPr id="51" name="Footer Placeholder 50"/>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3200" dirty="0" smtClean="0"/>
              <a:t>Data is linearly separable in higher dimensional space (Cover’s Theorem)</a:t>
            </a:r>
            <a:endParaRPr lang="en-US" sz="3200" dirty="0"/>
          </a:p>
        </p:txBody>
      </p:sp>
      <p:sp>
        <p:nvSpPr>
          <p:cNvPr id="30723" name="Content Placeholder 2"/>
          <p:cNvSpPr>
            <a:spLocks noGrp="1"/>
          </p:cNvSpPr>
          <p:nvPr>
            <p:ph idx="1"/>
          </p:nvPr>
        </p:nvSpPr>
        <p:spPr>
          <a:xfrm>
            <a:off x="1435100" y="1447800"/>
            <a:ext cx="3822700" cy="1981200"/>
          </a:xfrm>
          <a:solidFill>
            <a:schemeClr val="accent4">
              <a:lumMod val="20000"/>
              <a:lumOff val="80000"/>
            </a:schemeClr>
          </a:solidFill>
        </p:spPr>
        <p:txBody>
          <a:bodyPr/>
          <a:lstStyle/>
          <a:p>
            <a:r>
              <a:rPr lang="en-US" dirty="0" smtClean="0">
                <a:sym typeface="Symbol"/>
              </a:rPr>
              <a:t>Example </a:t>
            </a:r>
          </a:p>
          <a:p>
            <a:r>
              <a:rPr lang="en-US" sz="2400" b="1" dirty="0" smtClean="0">
                <a:solidFill>
                  <a:srgbClr val="C00000"/>
                </a:solidFill>
                <a:sym typeface="Symbol"/>
              </a:rPr>
              <a:t></a:t>
            </a:r>
            <a:r>
              <a:rPr lang="en-US" sz="2400" b="1" baseline="-25000" dirty="0" smtClean="0">
                <a:solidFill>
                  <a:srgbClr val="C00000"/>
                </a:solidFill>
              </a:rPr>
              <a:t>1</a:t>
            </a:r>
            <a:r>
              <a:rPr lang="en-US" sz="2400" b="1" dirty="0" smtClean="0">
                <a:solidFill>
                  <a:srgbClr val="C00000"/>
                </a:solidFill>
              </a:rPr>
              <a:t>(x)= x</a:t>
            </a:r>
            <a:r>
              <a:rPr lang="en-US" sz="2400" b="1" baseline="-25000" dirty="0" smtClean="0">
                <a:solidFill>
                  <a:srgbClr val="C00000"/>
                </a:solidFill>
              </a:rPr>
              <a:t>1</a:t>
            </a:r>
            <a:r>
              <a:rPr lang="en-US" sz="2400" b="1" baseline="30000" dirty="0" smtClean="0">
                <a:solidFill>
                  <a:srgbClr val="C00000"/>
                </a:solidFill>
              </a:rPr>
              <a:t>2</a:t>
            </a:r>
          </a:p>
          <a:p>
            <a:r>
              <a:rPr lang="en-US" sz="2400" b="1" dirty="0" smtClean="0">
                <a:solidFill>
                  <a:srgbClr val="C00000"/>
                </a:solidFill>
                <a:sym typeface="Symbol"/>
              </a:rPr>
              <a:t></a:t>
            </a:r>
            <a:r>
              <a:rPr lang="en-US" sz="2400" b="1" baseline="-25000" dirty="0" smtClean="0">
                <a:solidFill>
                  <a:srgbClr val="C00000"/>
                </a:solidFill>
              </a:rPr>
              <a:t>2</a:t>
            </a:r>
            <a:r>
              <a:rPr lang="en-US" sz="2400" b="1" dirty="0" smtClean="0">
                <a:solidFill>
                  <a:srgbClr val="C00000"/>
                </a:solidFill>
              </a:rPr>
              <a:t>(x)= x</a:t>
            </a:r>
            <a:r>
              <a:rPr lang="en-US" sz="2400" b="1" baseline="-25000" dirty="0" smtClean="0">
                <a:solidFill>
                  <a:srgbClr val="C00000"/>
                </a:solidFill>
              </a:rPr>
              <a:t>2</a:t>
            </a:r>
            <a:r>
              <a:rPr lang="en-US" sz="2400" b="1" baseline="30000" dirty="0" smtClean="0">
                <a:solidFill>
                  <a:srgbClr val="C00000"/>
                </a:solidFill>
              </a:rPr>
              <a:t>2</a:t>
            </a:r>
          </a:p>
          <a:p>
            <a:r>
              <a:rPr lang="en-US" sz="2400" b="1" dirty="0" smtClean="0">
                <a:solidFill>
                  <a:srgbClr val="C00000"/>
                </a:solidFill>
                <a:sym typeface="Symbol"/>
              </a:rPr>
              <a:t></a:t>
            </a:r>
            <a:r>
              <a:rPr lang="en-US" sz="2400" b="1" baseline="-25000" dirty="0" smtClean="0">
                <a:solidFill>
                  <a:srgbClr val="C00000"/>
                </a:solidFill>
              </a:rPr>
              <a:t>3</a:t>
            </a:r>
            <a:r>
              <a:rPr lang="en-US" sz="2400" b="1" dirty="0" smtClean="0">
                <a:solidFill>
                  <a:srgbClr val="C00000"/>
                </a:solidFill>
              </a:rPr>
              <a:t>(x)= </a:t>
            </a:r>
            <a:r>
              <a:rPr lang="en-US" sz="2400" b="1" dirty="0" smtClean="0">
                <a:solidFill>
                  <a:srgbClr val="C00000"/>
                </a:solidFill>
                <a:sym typeface="Symbol"/>
              </a:rPr>
              <a:t>(2</a:t>
            </a:r>
            <a:r>
              <a:rPr lang="en-US" sz="2400" b="1" dirty="0" smtClean="0">
                <a:solidFill>
                  <a:srgbClr val="C00000"/>
                </a:solidFill>
              </a:rPr>
              <a:t>x</a:t>
            </a:r>
            <a:r>
              <a:rPr lang="en-US" sz="2400" b="1" baseline="-25000" dirty="0" smtClean="0">
                <a:solidFill>
                  <a:srgbClr val="C00000"/>
                </a:solidFill>
              </a:rPr>
              <a:t>1</a:t>
            </a:r>
            <a:r>
              <a:rPr lang="en-US" sz="2400" b="1" dirty="0" smtClean="0">
                <a:solidFill>
                  <a:srgbClr val="C00000"/>
                </a:solidFill>
              </a:rPr>
              <a:t>x</a:t>
            </a:r>
            <a:r>
              <a:rPr lang="en-US" sz="2400" b="1" baseline="-25000" dirty="0" smtClean="0">
                <a:solidFill>
                  <a:srgbClr val="C00000"/>
                </a:solidFill>
              </a:rPr>
              <a:t>2</a:t>
            </a:r>
            <a:r>
              <a:rPr lang="en-US" sz="2400" b="1" dirty="0" smtClean="0">
                <a:solidFill>
                  <a:srgbClr val="C00000"/>
                </a:solidFill>
              </a:rPr>
              <a:t>)</a:t>
            </a:r>
            <a:endParaRPr lang="en-US" b="1" baseline="30000" dirty="0" smtClean="0">
              <a:solidFill>
                <a:srgbClr val="C00000"/>
              </a:solidFill>
            </a:endParaRPr>
          </a:p>
          <a:p>
            <a:endParaRPr lang="en-US" baseline="30000" dirty="0" smtClean="0"/>
          </a:p>
          <a:p>
            <a:endParaRPr lang="en-US" baseline="30000" dirty="0" smtClean="0"/>
          </a:p>
        </p:txBody>
      </p:sp>
      <p:sp>
        <p:nvSpPr>
          <p:cNvPr id="4" name="Slide Number Placeholder 3"/>
          <p:cNvSpPr>
            <a:spLocks noGrp="1"/>
          </p:cNvSpPr>
          <p:nvPr>
            <p:ph type="sldNum" sz="quarter" idx="12"/>
          </p:nvPr>
        </p:nvSpPr>
        <p:spPr/>
        <p:txBody>
          <a:bodyPr/>
          <a:lstStyle/>
          <a:p>
            <a:pPr>
              <a:defRPr/>
            </a:pPr>
            <a:fld id="{516F558B-813E-4516-B7D7-EDD056A9922D}" type="slidenum">
              <a:rPr lang="en-US" smtClean="0"/>
              <a:pPr>
                <a:defRPr/>
              </a:pPr>
              <a:t>27</a:t>
            </a:fld>
            <a:endParaRPr lang="en-US"/>
          </a:p>
        </p:txBody>
      </p:sp>
      <p:grpSp>
        <p:nvGrpSpPr>
          <p:cNvPr id="3" name="Group 5"/>
          <p:cNvGrpSpPr/>
          <p:nvPr/>
        </p:nvGrpSpPr>
        <p:grpSpPr>
          <a:xfrm>
            <a:off x="838200" y="3276600"/>
            <a:ext cx="7977188" cy="3327400"/>
            <a:chOff x="447675" y="2311400"/>
            <a:chExt cx="7977188" cy="3327400"/>
          </a:xfrm>
        </p:grpSpPr>
        <p:sp>
          <p:nvSpPr>
            <p:cNvPr id="7" name="Line 42"/>
            <p:cNvSpPr>
              <a:spLocks noChangeShapeType="1"/>
            </p:cNvSpPr>
            <p:nvPr/>
          </p:nvSpPr>
          <p:spPr bwMode="auto">
            <a:xfrm flipV="1">
              <a:off x="2068513" y="2559050"/>
              <a:ext cx="0" cy="3041650"/>
            </a:xfrm>
            <a:prstGeom prst="line">
              <a:avLst/>
            </a:prstGeom>
            <a:noFill/>
            <a:ln w="25400">
              <a:solidFill>
                <a:schemeClr val="tx1"/>
              </a:solidFill>
              <a:round/>
              <a:headEnd/>
              <a:tailEnd type="triangle" w="med" len="med"/>
            </a:ln>
            <a:effectLst/>
          </p:spPr>
          <p:txBody>
            <a:bodyPr/>
            <a:lstStyle/>
            <a:p>
              <a:endParaRPr lang="en-US"/>
            </a:p>
          </p:txBody>
        </p:sp>
        <p:sp>
          <p:nvSpPr>
            <p:cNvPr id="8" name="Line 43"/>
            <p:cNvSpPr>
              <a:spLocks noChangeShapeType="1"/>
            </p:cNvSpPr>
            <p:nvPr/>
          </p:nvSpPr>
          <p:spPr bwMode="auto">
            <a:xfrm flipV="1">
              <a:off x="447675" y="4170363"/>
              <a:ext cx="3319463" cy="0"/>
            </a:xfrm>
            <a:prstGeom prst="line">
              <a:avLst/>
            </a:prstGeom>
            <a:noFill/>
            <a:ln w="25400">
              <a:solidFill>
                <a:schemeClr val="tx1"/>
              </a:solidFill>
              <a:round/>
              <a:headEnd/>
              <a:tailEnd type="triangle" w="med" len="med"/>
            </a:ln>
            <a:effectLst/>
          </p:spPr>
          <p:txBody>
            <a:bodyPr/>
            <a:lstStyle/>
            <a:p>
              <a:endParaRPr lang="en-US"/>
            </a:p>
          </p:txBody>
        </p:sp>
        <p:sp>
          <p:nvSpPr>
            <p:cNvPr id="9" name="AutoShape 44"/>
            <p:cNvSpPr>
              <a:spLocks noChangeArrowheads="1"/>
            </p:cNvSpPr>
            <p:nvPr/>
          </p:nvSpPr>
          <p:spPr bwMode="auto">
            <a:xfrm>
              <a:off x="2098675" y="3390900"/>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en-US"/>
            </a:p>
          </p:txBody>
        </p:sp>
        <p:sp>
          <p:nvSpPr>
            <p:cNvPr id="10" name="AutoShape 45"/>
            <p:cNvSpPr>
              <a:spLocks noChangeArrowheads="1"/>
            </p:cNvSpPr>
            <p:nvPr/>
          </p:nvSpPr>
          <p:spPr bwMode="auto">
            <a:xfrm>
              <a:off x="1524000" y="37480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en-US"/>
            </a:p>
          </p:txBody>
        </p:sp>
        <p:sp>
          <p:nvSpPr>
            <p:cNvPr id="11" name="AutoShape 46"/>
            <p:cNvSpPr>
              <a:spLocks noChangeArrowheads="1"/>
            </p:cNvSpPr>
            <p:nvPr/>
          </p:nvSpPr>
          <p:spPr bwMode="auto">
            <a:xfrm>
              <a:off x="1676400" y="42941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en-US"/>
            </a:p>
          </p:txBody>
        </p:sp>
        <p:sp>
          <p:nvSpPr>
            <p:cNvPr id="12" name="AutoShape 47"/>
            <p:cNvSpPr>
              <a:spLocks noChangeArrowheads="1"/>
            </p:cNvSpPr>
            <p:nvPr/>
          </p:nvSpPr>
          <p:spPr bwMode="auto">
            <a:xfrm>
              <a:off x="2209800" y="477043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en-US"/>
            </a:p>
          </p:txBody>
        </p:sp>
        <p:sp>
          <p:nvSpPr>
            <p:cNvPr id="13" name="AutoShape 48"/>
            <p:cNvSpPr>
              <a:spLocks noChangeArrowheads="1"/>
            </p:cNvSpPr>
            <p:nvPr/>
          </p:nvSpPr>
          <p:spPr bwMode="auto">
            <a:xfrm>
              <a:off x="1790700" y="343693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en-US"/>
            </a:p>
          </p:txBody>
        </p:sp>
        <p:sp>
          <p:nvSpPr>
            <p:cNvPr id="14" name="AutoShape 49"/>
            <p:cNvSpPr>
              <a:spLocks noChangeArrowheads="1"/>
            </p:cNvSpPr>
            <p:nvPr/>
          </p:nvSpPr>
          <p:spPr bwMode="auto">
            <a:xfrm>
              <a:off x="1295400" y="40655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en-US"/>
            </a:p>
          </p:txBody>
        </p:sp>
        <p:sp>
          <p:nvSpPr>
            <p:cNvPr id="15" name="AutoShape 50"/>
            <p:cNvSpPr>
              <a:spLocks noChangeArrowheads="1"/>
            </p:cNvSpPr>
            <p:nvPr/>
          </p:nvSpPr>
          <p:spPr bwMode="auto">
            <a:xfrm>
              <a:off x="1714500" y="480853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en-US"/>
            </a:p>
          </p:txBody>
        </p:sp>
        <p:sp>
          <p:nvSpPr>
            <p:cNvPr id="16" name="AutoShape 51"/>
            <p:cNvSpPr>
              <a:spLocks noChangeArrowheads="1"/>
            </p:cNvSpPr>
            <p:nvPr/>
          </p:nvSpPr>
          <p:spPr bwMode="auto">
            <a:xfrm>
              <a:off x="2209800" y="38369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en-US"/>
            </a:p>
          </p:txBody>
        </p:sp>
        <p:sp>
          <p:nvSpPr>
            <p:cNvPr id="17" name="AutoShape 52"/>
            <p:cNvSpPr>
              <a:spLocks noChangeArrowheads="1"/>
            </p:cNvSpPr>
            <p:nvPr/>
          </p:nvSpPr>
          <p:spPr bwMode="auto">
            <a:xfrm>
              <a:off x="3111500" y="38242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en-US"/>
            </a:p>
          </p:txBody>
        </p:sp>
        <p:sp>
          <p:nvSpPr>
            <p:cNvPr id="18" name="AutoShape 53"/>
            <p:cNvSpPr>
              <a:spLocks noChangeArrowheads="1"/>
            </p:cNvSpPr>
            <p:nvPr/>
          </p:nvSpPr>
          <p:spPr bwMode="auto">
            <a:xfrm>
              <a:off x="2971800" y="50371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en-US"/>
            </a:p>
          </p:txBody>
        </p:sp>
        <p:sp>
          <p:nvSpPr>
            <p:cNvPr id="19" name="AutoShape 54"/>
            <p:cNvSpPr>
              <a:spLocks noChangeArrowheads="1"/>
            </p:cNvSpPr>
            <p:nvPr/>
          </p:nvSpPr>
          <p:spPr bwMode="auto">
            <a:xfrm>
              <a:off x="723900" y="39512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en-US"/>
            </a:p>
          </p:txBody>
        </p:sp>
        <p:sp>
          <p:nvSpPr>
            <p:cNvPr id="20" name="AutoShape 55"/>
            <p:cNvSpPr>
              <a:spLocks noChangeArrowheads="1"/>
            </p:cNvSpPr>
            <p:nvPr/>
          </p:nvSpPr>
          <p:spPr bwMode="auto">
            <a:xfrm>
              <a:off x="2235200" y="54054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en-US"/>
            </a:p>
          </p:txBody>
        </p:sp>
        <p:sp>
          <p:nvSpPr>
            <p:cNvPr id="21" name="AutoShape 56"/>
            <p:cNvSpPr>
              <a:spLocks noChangeArrowheads="1"/>
            </p:cNvSpPr>
            <p:nvPr/>
          </p:nvSpPr>
          <p:spPr bwMode="auto">
            <a:xfrm>
              <a:off x="3200400" y="45608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en-US"/>
            </a:p>
          </p:txBody>
        </p:sp>
        <p:sp>
          <p:nvSpPr>
            <p:cNvPr id="22" name="AutoShape 57"/>
            <p:cNvSpPr>
              <a:spLocks noChangeArrowheads="1"/>
            </p:cNvSpPr>
            <p:nvPr/>
          </p:nvSpPr>
          <p:spPr bwMode="auto">
            <a:xfrm>
              <a:off x="1263650" y="51006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en-US"/>
            </a:p>
          </p:txBody>
        </p:sp>
        <p:sp>
          <p:nvSpPr>
            <p:cNvPr id="23" name="AutoShape 58"/>
            <p:cNvSpPr>
              <a:spLocks noChangeArrowheads="1"/>
            </p:cNvSpPr>
            <p:nvPr/>
          </p:nvSpPr>
          <p:spPr bwMode="auto">
            <a:xfrm>
              <a:off x="952500" y="46180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en-US"/>
            </a:p>
          </p:txBody>
        </p:sp>
        <p:sp>
          <p:nvSpPr>
            <p:cNvPr id="24" name="AutoShape 59"/>
            <p:cNvSpPr>
              <a:spLocks noChangeArrowheads="1"/>
            </p:cNvSpPr>
            <p:nvPr/>
          </p:nvSpPr>
          <p:spPr bwMode="auto">
            <a:xfrm>
              <a:off x="1009650" y="30940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en-US"/>
            </a:p>
          </p:txBody>
        </p:sp>
        <p:sp>
          <p:nvSpPr>
            <p:cNvPr id="25" name="AutoShape 61"/>
            <p:cNvSpPr>
              <a:spLocks noChangeArrowheads="1"/>
            </p:cNvSpPr>
            <p:nvPr/>
          </p:nvSpPr>
          <p:spPr bwMode="auto">
            <a:xfrm>
              <a:off x="2505075" y="4229100"/>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en-US"/>
            </a:p>
          </p:txBody>
        </p:sp>
        <p:sp>
          <p:nvSpPr>
            <p:cNvPr id="26" name="AutoShape 62"/>
            <p:cNvSpPr>
              <a:spLocks noChangeArrowheads="1"/>
            </p:cNvSpPr>
            <p:nvPr/>
          </p:nvSpPr>
          <p:spPr bwMode="auto">
            <a:xfrm>
              <a:off x="2124075" y="4362450"/>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en-US"/>
            </a:p>
          </p:txBody>
        </p:sp>
        <p:sp>
          <p:nvSpPr>
            <p:cNvPr id="27" name="AutoShape 63"/>
            <p:cNvSpPr>
              <a:spLocks noChangeArrowheads="1"/>
            </p:cNvSpPr>
            <p:nvPr/>
          </p:nvSpPr>
          <p:spPr bwMode="auto">
            <a:xfrm>
              <a:off x="2409825" y="3124200"/>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en-US"/>
            </a:p>
          </p:txBody>
        </p:sp>
        <p:sp>
          <p:nvSpPr>
            <p:cNvPr id="28" name="Oval 66"/>
            <p:cNvSpPr>
              <a:spLocks noChangeArrowheads="1"/>
            </p:cNvSpPr>
            <p:nvPr/>
          </p:nvSpPr>
          <p:spPr bwMode="auto">
            <a:xfrm>
              <a:off x="1114425" y="3209925"/>
              <a:ext cx="1885950" cy="1905000"/>
            </a:xfrm>
            <a:prstGeom prst="ellipse">
              <a:avLst/>
            </a:prstGeom>
            <a:noFill/>
            <a:ln w="15875" algn="ctr">
              <a:solidFill>
                <a:schemeClr val="tx2"/>
              </a:solidFill>
              <a:prstDash val="sysDot"/>
              <a:round/>
              <a:headEnd/>
              <a:tailEnd/>
            </a:ln>
            <a:effectLst/>
          </p:spPr>
          <p:txBody>
            <a:bodyPr wrap="none" anchor="ctr"/>
            <a:lstStyle/>
            <a:p>
              <a:endParaRPr lang="en-US"/>
            </a:p>
          </p:txBody>
        </p:sp>
        <p:sp>
          <p:nvSpPr>
            <p:cNvPr id="29" name="AutoShape 67"/>
            <p:cNvSpPr>
              <a:spLocks noChangeArrowheads="1"/>
            </p:cNvSpPr>
            <p:nvPr/>
          </p:nvSpPr>
          <p:spPr bwMode="auto">
            <a:xfrm>
              <a:off x="1162050" y="32464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en-US"/>
            </a:p>
          </p:txBody>
        </p:sp>
        <p:sp>
          <p:nvSpPr>
            <p:cNvPr id="30" name="AutoShape 68"/>
            <p:cNvSpPr>
              <a:spLocks noChangeArrowheads="1"/>
            </p:cNvSpPr>
            <p:nvPr/>
          </p:nvSpPr>
          <p:spPr bwMode="auto">
            <a:xfrm>
              <a:off x="3086100" y="32273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en-US"/>
            </a:p>
          </p:txBody>
        </p:sp>
        <p:sp>
          <p:nvSpPr>
            <p:cNvPr id="31" name="Line 69"/>
            <p:cNvSpPr>
              <a:spLocks noChangeShapeType="1"/>
            </p:cNvSpPr>
            <p:nvPr/>
          </p:nvSpPr>
          <p:spPr bwMode="auto">
            <a:xfrm flipH="1" flipV="1">
              <a:off x="6107113" y="2311400"/>
              <a:ext cx="0" cy="2070100"/>
            </a:xfrm>
            <a:prstGeom prst="line">
              <a:avLst/>
            </a:prstGeom>
            <a:noFill/>
            <a:ln w="25400">
              <a:solidFill>
                <a:schemeClr val="tx1"/>
              </a:solidFill>
              <a:round/>
              <a:headEnd/>
              <a:tailEnd type="triangle" w="med" len="med"/>
            </a:ln>
            <a:effectLst/>
          </p:spPr>
          <p:txBody>
            <a:bodyPr/>
            <a:lstStyle/>
            <a:p>
              <a:endParaRPr lang="en-US"/>
            </a:p>
          </p:txBody>
        </p:sp>
        <p:sp>
          <p:nvSpPr>
            <p:cNvPr id="32" name="Line 70"/>
            <p:cNvSpPr>
              <a:spLocks noChangeShapeType="1"/>
            </p:cNvSpPr>
            <p:nvPr/>
          </p:nvSpPr>
          <p:spPr bwMode="auto">
            <a:xfrm>
              <a:off x="6076950" y="4398963"/>
              <a:ext cx="2347913" cy="0"/>
            </a:xfrm>
            <a:prstGeom prst="line">
              <a:avLst/>
            </a:prstGeom>
            <a:noFill/>
            <a:ln w="25400">
              <a:solidFill>
                <a:schemeClr val="tx1"/>
              </a:solidFill>
              <a:round/>
              <a:headEnd/>
              <a:tailEnd type="triangle" w="med" len="med"/>
            </a:ln>
            <a:effectLst/>
          </p:spPr>
          <p:txBody>
            <a:bodyPr/>
            <a:lstStyle/>
            <a:p>
              <a:endParaRPr lang="en-US"/>
            </a:p>
          </p:txBody>
        </p:sp>
        <p:sp>
          <p:nvSpPr>
            <p:cNvPr id="33" name="AutoShape 71"/>
            <p:cNvSpPr>
              <a:spLocks noChangeArrowheads="1"/>
            </p:cNvSpPr>
            <p:nvPr/>
          </p:nvSpPr>
          <p:spPr bwMode="auto">
            <a:xfrm>
              <a:off x="6375400" y="3762375"/>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en-US"/>
            </a:p>
          </p:txBody>
        </p:sp>
        <p:sp>
          <p:nvSpPr>
            <p:cNvPr id="34" name="AutoShape 72"/>
            <p:cNvSpPr>
              <a:spLocks noChangeArrowheads="1"/>
            </p:cNvSpPr>
            <p:nvPr/>
          </p:nvSpPr>
          <p:spPr bwMode="auto">
            <a:xfrm>
              <a:off x="5800725" y="4119563"/>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en-US"/>
            </a:p>
          </p:txBody>
        </p:sp>
        <p:sp>
          <p:nvSpPr>
            <p:cNvPr id="35" name="AutoShape 73"/>
            <p:cNvSpPr>
              <a:spLocks noChangeArrowheads="1"/>
            </p:cNvSpPr>
            <p:nvPr/>
          </p:nvSpPr>
          <p:spPr bwMode="auto">
            <a:xfrm>
              <a:off x="6181725" y="46751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en-US"/>
            </a:p>
          </p:txBody>
        </p:sp>
        <p:sp>
          <p:nvSpPr>
            <p:cNvPr id="36" name="AutoShape 74"/>
            <p:cNvSpPr>
              <a:spLocks noChangeArrowheads="1"/>
            </p:cNvSpPr>
            <p:nvPr/>
          </p:nvSpPr>
          <p:spPr bwMode="auto">
            <a:xfrm>
              <a:off x="7000875" y="46751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en-US"/>
            </a:p>
          </p:txBody>
        </p:sp>
        <p:sp>
          <p:nvSpPr>
            <p:cNvPr id="37" name="AutoShape 75"/>
            <p:cNvSpPr>
              <a:spLocks noChangeArrowheads="1"/>
            </p:cNvSpPr>
            <p:nvPr/>
          </p:nvSpPr>
          <p:spPr bwMode="auto">
            <a:xfrm>
              <a:off x="6067425" y="3808413"/>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en-US"/>
            </a:p>
          </p:txBody>
        </p:sp>
        <p:sp>
          <p:nvSpPr>
            <p:cNvPr id="38" name="AutoShape 76"/>
            <p:cNvSpPr>
              <a:spLocks noChangeArrowheads="1"/>
            </p:cNvSpPr>
            <p:nvPr/>
          </p:nvSpPr>
          <p:spPr bwMode="auto">
            <a:xfrm>
              <a:off x="6276975" y="408463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en-US"/>
            </a:p>
          </p:txBody>
        </p:sp>
        <p:sp>
          <p:nvSpPr>
            <p:cNvPr id="39" name="AutoShape 77"/>
            <p:cNvSpPr>
              <a:spLocks noChangeArrowheads="1"/>
            </p:cNvSpPr>
            <p:nvPr/>
          </p:nvSpPr>
          <p:spPr bwMode="auto">
            <a:xfrm>
              <a:off x="6505575" y="47132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en-US"/>
            </a:p>
          </p:txBody>
        </p:sp>
        <p:sp>
          <p:nvSpPr>
            <p:cNvPr id="40" name="AutoShape 78"/>
            <p:cNvSpPr>
              <a:spLocks noChangeArrowheads="1"/>
            </p:cNvSpPr>
            <p:nvPr/>
          </p:nvSpPr>
          <p:spPr bwMode="auto">
            <a:xfrm>
              <a:off x="6486525" y="4208463"/>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en-US"/>
            </a:p>
          </p:txBody>
        </p:sp>
        <p:sp>
          <p:nvSpPr>
            <p:cNvPr id="41" name="AutoShape 79"/>
            <p:cNvSpPr>
              <a:spLocks noChangeArrowheads="1"/>
            </p:cNvSpPr>
            <p:nvPr/>
          </p:nvSpPr>
          <p:spPr bwMode="auto">
            <a:xfrm>
              <a:off x="8093075" y="38433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en-US"/>
            </a:p>
          </p:txBody>
        </p:sp>
        <p:sp>
          <p:nvSpPr>
            <p:cNvPr id="42" name="AutoShape 80"/>
            <p:cNvSpPr>
              <a:spLocks noChangeArrowheads="1"/>
            </p:cNvSpPr>
            <p:nvPr/>
          </p:nvSpPr>
          <p:spPr bwMode="auto">
            <a:xfrm>
              <a:off x="7953375" y="50561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en-US"/>
            </a:p>
          </p:txBody>
        </p:sp>
        <p:sp>
          <p:nvSpPr>
            <p:cNvPr id="43" name="AutoShape 81"/>
            <p:cNvSpPr>
              <a:spLocks noChangeArrowheads="1"/>
            </p:cNvSpPr>
            <p:nvPr/>
          </p:nvSpPr>
          <p:spPr bwMode="auto">
            <a:xfrm>
              <a:off x="7477125" y="28082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en-US"/>
            </a:p>
          </p:txBody>
        </p:sp>
        <p:sp>
          <p:nvSpPr>
            <p:cNvPr id="44" name="AutoShape 82"/>
            <p:cNvSpPr>
              <a:spLocks noChangeArrowheads="1"/>
            </p:cNvSpPr>
            <p:nvPr/>
          </p:nvSpPr>
          <p:spPr bwMode="auto">
            <a:xfrm>
              <a:off x="7483475" y="40719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en-US"/>
            </a:p>
          </p:txBody>
        </p:sp>
        <p:sp>
          <p:nvSpPr>
            <p:cNvPr id="45" name="AutoShape 83"/>
            <p:cNvSpPr>
              <a:spLocks noChangeArrowheads="1"/>
            </p:cNvSpPr>
            <p:nvPr/>
          </p:nvSpPr>
          <p:spPr bwMode="auto">
            <a:xfrm>
              <a:off x="8181975" y="45799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en-US"/>
            </a:p>
          </p:txBody>
        </p:sp>
        <p:sp>
          <p:nvSpPr>
            <p:cNvPr id="46" name="AutoShape 84"/>
            <p:cNvSpPr>
              <a:spLocks noChangeArrowheads="1"/>
            </p:cNvSpPr>
            <p:nvPr/>
          </p:nvSpPr>
          <p:spPr bwMode="auto">
            <a:xfrm>
              <a:off x="7007225" y="35194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en-US"/>
            </a:p>
          </p:txBody>
        </p:sp>
        <p:sp>
          <p:nvSpPr>
            <p:cNvPr id="47" name="AutoShape 85"/>
            <p:cNvSpPr>
              <a:spLocks noChangeArrowheads="1"/>
            </p:cNvSpPr>
            <p:nvPr/>
          </p:nvSpPr>
          <p:spPr bwMode="auto">
            <a:xfrm>
              <a:off x="7610475" y="47513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en-US"/>
            </a:p>
          </p:txBody>
        </p:sp>
        <p:sp>
          <p:nvSpPr>
            <p:cNvPr id="48" name="AutoShape 86"/>
            <p:cNvSpPr>
              <a:spLocks noChangeArrowheads="1"/>
            </p:cNvSpPr>
            <p:nvPr/>
          </p:nvSpPr>
          <p:spPr bwMode="auto">
            <a:xfrm>
              <a:off x="7400925" y="30178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en-US"/>
            </a:p>
          </p:txBody>
        </p:sp>
        <p:sp>
          <p:nvSpPr>
            <p:cNvPr id="49" name="AutoShape 87"/>
            <p:cNvSpPr>
              <a:spLocks noChangeArrowheads="1"/>
            </p:cNvSpPr>
            <p:nvPr/>
          </p:nvSpPr>
          <p:spPr bwMode="auto">
            <a:xfrm>
              <a:off x="6010275" y="4524375"/>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en-US"/>
            </a:p>
          </p:txBody>
        </p:sp>
        <p:sp>
          <p:nvSpPr>
            <p:cNvPr id="50" name="AutoShape 88"/>
            <p:cNvSpPr>
              <a:spLocks noChangeArrowheads="1"/>
            </p:cNvSpPr>
            <p:nvPr/>
          </p:nvSpPr>
          <p:spPr bwMode="auto">
            <a:xfrm>
              <a:off x="5629275" y="4657725"/>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en-US"/>
            </a:p>
          </p:txBody>
        </p:sp>
        <p:sp>
          <p:nvSpPr>
            <p:cNvPr id="51" name="AutoShape 89"/>
            <p:cNvSpPr>
              <a:spLocks noChangeArrowheads="1"/>
            </p:cNvSpPr>
            <p:nvPr/>
          </p:nvSpPr>
          <p:spPr bwMode="auto">
            <a:xfrm>
              <a:off x="7391400" y="3143250"/>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en-US"/>
            </a:p>
          </p:txBody>
        </p:sp>
        <p:sp>
          <p:nvSpPr>
            <p:cNvPr id="52" name="AutoShape 91"/>
            <p:cNvSpPr>
              <a:spLocks noChangeArrowheads="1"/>
            </p:cNvSpPr>
            <p:nvPr/>
          </p:nvSpPr>
          <p:spPr bwMode="auto">
            <a:xfrm>
              <a:off x="6943725" y="26749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en-US"/>
            </a:p>
          </p:txBody>
        </p:sp>
        <p:sp>
          <p:nvSpPr>
            <p:cNvPr id="53" name="AutoShape 92"/>
            <p:cNvSpPr>
              <a:spLocks noChangeArrowheads="1"/>
            </p:cNvSpPr>
            <p:nvPr/>
          </p:nvSpPr>
          <p:spPr bwMode="auto">
            <a:xfrm>
              <a:off x="8067675" y="32464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en-US"/>
            </a:p>
          </p:txBody>
        </p:sp>
        <p:sp>
          <p:nvSpPr>
            <p:cNvPr id="54" name="Line 93"/>
            <p:cNvSpPr>
              <a:spLocks noChangeShapeType="1"/>
            </p:cNvSpPr>
            <p:nvPr/>
          </p:nvSpPr>
          <p:spPr bwMode="auto">
            <a:xfrm flipH="1">
              <a:off x="4859338" y="4400550"/>
              <a:ext cx="1238250" cy="996950"/>
            </a:xfrm>
            <a:prstGeom prst="line">
              <a:avLst/>
            </a:prstGeom>
            <a:noFill/>
            <a:ln w="25400">
              <a:solidFill>
                <a:schemeClr val="tx1"/>
              </a:solidFill>
              <a:round/>
              <a:headEnd/>
              <a:tailEnd type="triangle" w="med" len="med"/>
            </a:ln>
            <a:effectLst/>
          </p:spPr>
          <p:txBody>
            <a:bodyPr/>
            <a:lstStyle/>
            <a:p>
              <a:endParaRPr lang="en-US"/>
            </a:p>
          </p:txBody>
        </p:sp>
        <p:sp>
          <p:nvSpPr>
            <p:cNvPr id="55" name="Line 94"/>
            <p:cNvSpPr>
              <a:spLocks noChangeShapeType="1"/>
            </p:cNvSpPr>
            <p:nvPr/>
          </p:nvSpPr>
          <p:spPr bwMode="auto">
            <a:xfrm>
              <a:off x="6096000" y="3048000"/>
              <a:ext cx="1447800" cy="1333500"/>
            </a:xfrm>
            <a:prstGeom prst="line">
              <a:avLst/>
            </a:prstGeom>
            <a:noFill/>
            <a:ln w="15875">
              <a:solidFill>
                <a:schemeClr val="tx2"/>
              </a:solidFill>
              <a:prstDash val="sysDot"/>
              <a:round/>
              <a:headEnd/>
              <a:tailEnd/>
            </a:ln>
            <a:effectLst/>
          </p:spPr>
          <p:txBody>
            <a:bodyPr/>
            <a:lstStyle/>
            <a:p>
              <a:endParaRPr lang="en-US"/>
            </a:p>
          </p:txBody>
        </p:sp>
        <p:sp>
          <p:nvSpPr>
            <p:cNvPr id="56" name="Line 95"/>
            <p:cNvSpPr>
              <a:spLocks noChangeShapeType="1"/>
            </p:cNvSpPr>
            <p:nvPr/>
          </p:nvSpPr>
          <p:spPr bwMode="auto">
            <a:xfrm flipV="1">
              <a:off x="6324600" y="4419600"/>
              <a:ext cx="1219200" cy="1219200"/>
            </a:xfrm>
            <a:prstGeom prst="line">
              <a:avLst/>
            </a:prstGeom>
            <a:noFill/>
            <a:ln w="15875">
              <a:solidFill>
                <a:schemeClr val="tx2"/>
              </a:solidFill>
              <a:prstDash val="sysDot"/>
              <a:round/>
              <a:headEnd/>
              <a:tailEnd/>
            </a:ln>
            <a:effectLst/>
          </p:spPr>
          <p:txBody>
            <a:bodyPr/>
            <a:lstStyle/>
            <a:p>
              <a:endParaRPr lang="en-US"/>
            </a:p>
          </p:txBody>
        </p:sp>
        <p:sp>
          <p:nvSpPr>
            <p:cNvPr id="57" name="Line 96"/>
            <p:cNvSpPr>
              <a:spLocks noChangeShapeType="1"/>
            </p:cNvSpPr>
            <p:nvPr/>
          </p:nvSpPr>
          <p:spPr bwMode="auto">
            <a:xfrm flipV="1">
              <a:off x="4629150" y="3086100"/>
              <a:ext cx="1466850" cy="838200"/>
            </a:xfrm>
            <a:prstGeom prst="line">
              <a:avLst/>
            </a:prstGeom>
            <a:noFill/>
            <a:ln w="15875">
              <a:solidFill>
                <a:schemeClr val="tx2"/>
              </a:solidFill>
              <a:prstDash val="sysDot"/>
              <a:round/>
              <a:headEnd/>
              <a:tailEnd/>
            </a:ln>
            <a:effectLst/>
          </p:spPr>
          <p:txBody>
            <a:bodyPr/>
            <a:lstStyle/>
            <a:p>
              <a:endParaRPr lang="en-US"/>
            </a:p>
          </p:txBody>
        </p:sp>
        <p:sp>
          <p:nvSpPr>
            <p:cNvPr id="58" name="Line 97"/>
            <p:cNvSpPr>
              <a:spLocks noChangeShapeType="1"/>
            </p:cNvSpPr>
            <p:nvPr/>
          </p:nvSpPr>
          <p:spPr bwMode="auto">
            <a:xfrm>
              <a:off x="4610100" y="3924300"/>
              <a:ext cx="1714500" cy="1695450"/>
            </a:xfrm>
            <a:prstGeom prst="line">
              <a:avLst/>
            </a:prstGeom>
            <a:noFill/>
            <a:ln w="15875">
              <a:solidFill>
                <a:schemeClr val="tx2"/>
              </a:solidFill>
              <a:prstDash val="sysDot"/>
              <a:round/>
              <a:headEnd/>
              <a:tailEnd/>
            </a:ln>
            <a:effectLst/>
          </p:spPr>
          <p:txBody>
            <a:bodyPr/>
            <a:lstStyle/>
            <a:p>
              <a:endParaRPr lang="en-US"/>
            </a:p>
          </p:txBody>
        </p:sp>
        <p:sp>
          <p:nvSpPr>
            <p:cNvPr id="59" name="AutoShape 98"/>
            <p:cNvSpPr>
              <a:spLocks noChangeArrowheads="1"/>
            </p:cNvSpPr>
            <p:nvPr/>
          </p:nvSpPr>
          <p:spPr bwMode="auto">
            <a:xfrm>
              <a:off x="3590925" y="2486025"/>
              <a:ext cx="1638300" cy="457200"/>
            </a:xfrm>
            <a:prstGeom prst="curvedDownArrow">
              <a:avLst>
                <a:gd name="adj1" fmla="val 71667"/>
                <a:gd name="adj2" fmla="val 143333"/>
                <a:gd name="adj3" fmla="val 33333"/>
              </a:avLst>
            </a:prstGeom>
            <a:solidFill>
              <a:srgbClr val="008000"/>
            </a:solidFill>
            <a:ln w="9525">
              <a:solidFill>
                <a:srgbClr val="008000"/>
              </a:solidFill>
              <a:miter lim="800000"/>
              <a:headEnd/>
              <a:tailEnd/>
            </a:ln>
            <a:effectLst/>
          </p:spPr>
          <p:txBody>
            <a:bodyPr wrap="none" anchor="ctr"/>
            <a:lstStyle/>
            <a:p>
              <a:endParaRPr lang="en-US"/>
            </a:p>
          </p:txBody>
        </p:sp>
        <p:sp>
          <p:nvSpPr>
            <p:cNvPr id="60" name="Text Box 99"/>
            <p:cNvSpPr txBox="1">
              <a:spLocks noChangeArrowheads="1"/>
            </p:cNvSpPr>
            <p:nvPr/>
          </p:nvSpPr>
          <p:spPr bwMode="auto">
            <a:xfrm>
              <a:off x="3590925" y="2886075"/>
              <a:ext cx="1679575" cy="396875"/>
            </a:xfrm>
            <a:prstGeom prst="rect">
              <a:avLst/>
            </a:prstGeom>
            <a:noFill/>
            <a:ln w="9525" algn="ctr">
              <a:noFill/>
              <a:miter lim="800000"/>
              <a:headEnd/>
              <a:tailEnd/>
            </a:ln>
            <a:effectLst/>
          </p:spPr>
          <p:txBody>
            <a:bodyPr>
              <a:spAutoFit/>
            </a:bodyPr>
            <a:lstStyle/>
            <a:p>
              <a:pPr>
                <a:spcBef>
                  <a:spcPct val="50000"/>
                </a:spcBef>
              </a:pPr>
              <a:r>
                <a:rPr lang="el-GR" sz="2000">
                  <a:cs typeface="Times New Roman" pitchFamily="18" charset="0"/>
                </a:rPr>
                <a:t>Φ</a:t>
              </a:r>
              <a:r>
                <a:rPr lang="en-US" sz="2000">
                  <a:cs typeface="Times New Roman" pitchFamily="18" charset="0"/>
                </a:rPr>
                <a:t>:  </a:t>
              </a:r>
              <a:r>
                <a:rPr lang="en-US" sz="2000" b="1">
                  <a:cs typeface="Times New Roman" pitchFamily="18" charset="0"/>
                </a:rPr>
                <a:t>x</a:t>
              </a:r>
              <a:r>
                <a:rPr lang="en-US" sz="2000" b="1" baseline="-25000">
                  <a:cs typeface="Times New Roman" pitchFamily="18" charset="0"/>
                </a:rPr>
                <a:t> </a:t>
              </a:r>
              <a:r>
                <a:rPr lang="en-US" sz="2000" b="1">
                  <a:cs typeface="Times New Roman" pitchFamily="18" charset="0"/>
                </a:rPr>
                <a:t>→</a:t>
              </a:r>
              <a:r>
                <a:rPr lang="en-US" sz="2000">
                  <a:cs typeface="Times New Roman" pitchFamily="18" charset="0"/>
                </a:rPr>
                <a:t> </a:t>
              </a:r>
              <a:r>
                <a:rPr lang="el-GR" sz="2000" b="1">
                  <a:cs typeface="Times New Roman" pitchFamily="18" charset="0"/>
                </a:rPr>
                <a:t>φ</a:t>
              </a:r>
              <a:r>
                <a:rPr lang="en-US" sz="2000">
                  <a:cs typeface="Times New Roman" pitchFamily="18" charset="0"/>
                </a:rPr>
                <a:t>(</a:t>
              </a:r>
              <a:r>
                <a:rPr lang="en-US" sz="2000" b="1">
                  <a:cs typeface="Times New Roman" pitchFamily="18" charset="0"/>
                </a:rPr>
                <a:t>x</a:t>
              </a:r>
              <a:r>
                <a:rPr lang="en-US" sz="2000">
                  <a:cs typeface="Times New Roman" pitchFamily="18" charset="0"/>
                </a:rPr>
                <a:t>)</a:t>
              </a:r>
            </a:p>
          </p:txBody>
        </p:sp>
      </p:grpSp>
      <p:sp>
        <p:nvSpPr>
          <p:cNvPr id="61" name="TextBox 60"/>
          <p:cNvSpPr txBox="1"/>
          <p:nvPr/>
        </p:nvSpPr>
        <p:spPr>
          <a:xfrm>
            <a:off x="6019800" y="1828800"/>
            <a:ext cx="1828800" cy="646331"/>
          </a:xfrm>
          <a:prstGeom prst="rect">
            <a:avLst/>
          </a:prstGeom>
          <a:solidFill>
            <a:schemeClr val="accent4">
              <a:lumMod val="20000"/>
              <a:lumOff val="80000"/>
            </a:schemeClr>
          </a:solidFill>
        </p:spPr>
        <p:txBody>
          <a:bodyPr wrap="square" rtlCol="0">
            <a:spAutoFit/>
          </a:bodyPr>
          <a:lstStyle/>
          <a:p>
            <a:r>
              <a:rPr lang="en-US" dirty="0" smtClean="0"/>
              <a:t>Where x =&lt;x1,x2&gt;</a:t>
            </a:r>
            <a:endParaRPr lang="en-US" dirty="0"/>
          </a:p>
        </p:txBody>
      </p:sp>
      <p:sp>
        <p:nvSpPr>
          <p:cNvPr id="62" name="TextBox 61"/>
          <p:cNvSpPr txBox="1"/>
          <p:nvPr/>
        </p:nvSpPr>
        <p:spPr>
          <a:xfrm>
            <a:off x="228600" y="6488668"/>
            <a:ext cx="8534400" cy="369332"/>
          </a:xfrm>
          <a:prstGeom prst="rect">
            <a:avLst/>
          </a:prstGeom>
          <a:solidFill>
            <a:schemeClr val="accent4">
              <a:lumMod val="20000"/>
              <a:lumOff val="80000"/>
            </a:schemeClr>
          </a:solidFill>
        </p:spPr>
        <p:txBody>
          <a:bodyPr wrap="square" rtlCol="0">
            <a:spAutoFit/>
          </a:bodyPr>
          <a:lstStyle/>
          <a:p>
            <a:r>
              <a:rPr lang="en-US" b="1" dirty="0" smtClean="0"/>
              <a:t>Figure Source:        www.cs.utexas.edu/~mooney/cs391L/slides/svm.ppt‎</a:t>
            </a:r>
            <a:endParaRPr lang="en-US" b="1" dirty="0"/>
          </a:p>
        </p:txBody>
      </p:sp>
      <p:sp>
        <p:nvSpPr>
          <p:cNvPr id="63" name="Date Placeholder 62"/>
          <p:cNvSpPr>
            <a:spLocks noGrp="1"/>
          </p:cNvSpPr>
          <p:nvPr>
            <p:ph type="dt" sz="half" idx="10"/>
          </p:nvPr>
        </p:nvSpPr>
        <p:spPr/>
        <p:txBody>
          <a:bodyPr/>
          <a:lstStyle/>
          <a:p>
            <a:r>
              <a:rPr lang="en-US" smtClean="0"/>
              <a:t>October 25, 2016</a:t>
            </a:r>
            <a:endParaRPr lang="en-US"/>
          </a:p>
        </p:txBody>
      </p:sp>
      <p:sp>
        <p:nvSpPr>
          <p:cNvPr id="64" name="Footer Placeholder 63"/>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 Layer </a:t>
            </a:r>
            <a:r>
              <a:rPr lang="en-US" dirty="0" err="1" smtClean="0"/>
              <a:t>Perceptrons</a:t>
            </a:r>
            <a:endParaRPr lang="en-US" dirty="0"/>
          </a:p>
        </p:txBody>
      </p:sp>
      <p:sp>
        <p:nvSpPr>
          <p:cNvPr id="3" name="Content Placeholder 2"/>
          <p:cNvSpPr>
            <a:spLocks noGrp="1"/>
          </p:cNvSpPr>
          <p:nvPr>
            <p:ph idx="1"/>
          </p:nvPr>
        </p:nvSpPr>
        <p:spPr/>
        <p:txBody>
          <a:bodyPr/>
          <a:lstStyle/>
          <a:p>
            <a:r>
              <a:rPr lang="en-US" dirty="0" smtClean="0"/>
              <a:t>These are acyclic directed graphs.</a:t>
            </a:r>
          </a:p>
          <a:p>
            <a:r>
              <a:rPr lang="en-US" dirty="0" smtClean="0"/>
              <a:t>MLP is a </a:t>
            </a:r>
            <a:r>
              <a:rPr lang="en-US" dirty="0" err="1" smtClean="0"/>
              <a:t>feedforward</a:t>
            </a:r>
            <a:r>
              <a:rPr lang="en-US" dirty="0" smtClean="0"/>
              <a:t> neural network.</a:t>
            </a:r>
          </a:p>
          <a:p>
            <a:r>
              <a:rPr lang="en-US" dirty="0" smtClean="0"/>
              <a:t>Can handle non linearly separable data.</a:t>
            </a:r>
          </a:p>
          <a:p>
            <a:r>
              <a:rPr lang="en-US" dirty="0" smtClean="0"/>
              <a:t>Have different hidden layers of neurons which process the data.</a:t>
            </a:r>
          </a:p>
          <a:p>
            <a:r>
              <a:rPr lang="en-US" dirty="0" smtClean="0"/>
              <a:t>Training is through weight learning.</a:t>
            </a:r>
          </a:p>
          <a:p>
            <a:r>
              <a:rPr lang="en-US" dirty="0" err="1" smtClean="0"/>
              <a:t>i</a:t>
            </a:r>
            <a:r>
              <a:rPr lang="en-US" baseline="30000" dirty="0" err="1" smtClean="0"/>
              <a:t>th</a:t>
            </a:r>
            <a:r>
              <a:rPr lang="en-US" dirty="0" smtClean="0"/>
              <a:t> layer passes information to i+1</a:t>
            </a:r>
            <a:r>
              <a:rPr lang="en-US" baseline="30000" dirty="0" smtClean="0"/>
              <a:t>th</a:t>
            </a:r>
            <a:r>
              <a:rPr lang="en-US" dirty="0" smtClean="0"/>
              <a:t> layer </a:t>
            </a:r>
          </a:p>
        </p:txBody>
      </p:sp>
      <p:sp>
        <p:nvSpPr>
          <p:cNvPr id="4" name="Slide Number Placeholder 3"/>
          <p:cNvSpPr>
            <a:spLocks noGrp="1"/>
          </p:cNvSpPr>
          <p:nvPr>
            <p:ph type="sldNum" sz="quarter" idx="12"/>
          </p:nvPr>
        </p:nvSpPr>
        <p:spPr/>
        <p:txBody>
          <a:bodyPr/>
          <a:lstStyle/>
          <a:p>
            <a:pPr>
              <a:defRPr/>
            </a:pPr>
            <a:fld id="{EB17649F-52DC-43F9-AFEF-DC752481AF0E}" type="slidenum">
              <a:rPr lang="en-US" smtClean="0"/>
              <a:pPr>
                <a:defRPr/>
              </a:pPr>
              <a:t>28</a:t>
            </a:fld>
            <a:endParaRPr lang="en-US" dirty="0"/>
          </a:p>
        </p:txBody>
      </p:sp>
      <p:sp>
        <p:nvSpPr>
          <p:cNvPr id="5" name="Date Placeholder 4"/>
          <p:cNvSpPr>
            <a:spLocks noGrp="1"/>
          </p:cNvSpPr>
          <p:nvPr>
            <p:ph type="dt" sz="half" idx="10"/>
          </p:nvPr>
        </p:nvSpPr>
        <p:spPr/>
        <p:txBody>
          <a:bodyPr/>
          <a:lstStyle/>
          <a:p>
            <a:r>
              <a:rPr lang="en-US" smtClean="0"/>
              <a:t>October 25, 2016</a:t>
            </a:r>
            <a:endParaRPr lang="en-US"/>
          </a:p>
        </p:txBody>
      </p:sp>
      <p:sp>
        <p:nvSpPr>
          <p:cNvPr id="6" name="Footer Placeholder 5"/>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MLP</a:t>
            </a:r>
            <a:endParaRPr lang="en-US" dirty="0"/>
          </a:p>
        </p:txBody>
      </p:sp>
      <p:sp>
        <p:nvSpPr>
          <p:cNvPr id="4" name="Slide Number Placeholder 3"/>
          <p:cNvSpPr>
            <a:spLocks noGrp="1"/>
          </p:cNvSpPr>
          <p:nvPr>
            <p:ph type="sldNum" sz="quarter" idx="12"/>
          </p:nvPr>
        </p:nvSpPr>
        <p:spPr/>
        <p:txBody>
          <a:bodyPr/>
          <a:lstStyle/>
          <a:p>
            <a:pPr>
              <a:defRPr/>
            </a:pPr>
            <a:fld id="{EB17649F-52DC-43F9-AFEF-DC752481AF0E}" type="slidenum">
              <a:rPr lang="en-US" smtClean="0"/>
              <a:pPr>
                <a:defRPr/>
              </a:pPr>
              <a:t>29</a:t>
            </a:fld>
            <a:endParaRPr lang="en-US" dirty="0"/>
          </a:p>
        </p:txBody>
      </p:sp>
      <p:pic>
        <p:nvPicPr>
          <p:cNvPr id="1026" name="Picture 2" descr="https://camo.githubusercontent.com/bc2b995c09ec2db49d7b0888065b559481173d59/687474703a2f2f6e696b6f6c61797061766c6f762e6769746875622e696f2f4d4c504e657572616c4e65742f696d616765732f35303070782d4172746966696369616c5f6e657572616c5f6e6574776f726b2e706e67"/>
          <p:cNvPicPr>
            <a:picLocks noChangeAspect="1" noChangeArrowheads="1"/>
          </p:cNvPicPr>
          <p:nvPr/>
        </p:nvPicPr>
        <p:blipFill>
          <a:blip r:embed="rId2" cstate="print"/>
          <a:srcRect/>
          <a:stretch>
            <a:fillRect/>
          </a:stretch>
        </p:blipFill>
        <p:spPr bwMode="auto">
          <a:xfrm>
            <a:off x="2286000" y="1981200"/>
            <a:ext cx="4762500" cy="4248151"/>
          </a:xfrm>
          <a:prstGeom prst="rect">
            <a:avLst/>
          </a:prstGeom>
          <a:noFill/>
        </p:spPr>
      </p:pic>
      <p:sp>
        <p:nvSpPr>
          <p:cNvPr id="5" name="Date Placeholder 4"/>
          <p:cNvSpPr>
            <a:spLocks noGrp="1"/>
          </p:cNvSpPr>
          <p:nvPr>
            <p:ph type="dt" sz="half" idx="10"/>
          </p:nvPr>
        </p:nvSpPr>
        <p:spPr/>
        <p:txBody>
          <a:bodyPr/>
          <a:lstStyle/>
          <a:p>
            <a:r>
              <a:rPr lang="en-US" smtClean="0"/>
              <a:t>October 25, 2016</a:t>
            </a:r>
            <a:endParaRPr lang="en-US"/>
          </a:p>
        </p:txBody>
      </p:sp>
      <p:sp>
        <p:nvSpPr>
          <p:cNvPr id="6" name="Footer Placeholder 5"/>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Lazy Learning</a:t>
            </a:r>
            <a:endParaRPr lang="en-US" dirty="0"/>
          </a:p>
        </p:txBody>
      </p:sp>
      <p:sp>
        <p:nvSpPr>
          <p:cNvPr id="3" name="Content Placeholder 2"/>
          <p:cNvSpPr>
            <a:spLocks noGrp="1"/>
          </p:cNvSpPr>
          <p:nvPr>
            <p:ph idx="1"/>
          </p:nvPr>
        </p:nvSpPr>
        <p:spPr/>
        <p:txBody>
          <a:bodyPr/>
          <a:lstStyle/>
          <a:p>
            <a:r>
              <a:rPr lang="en-US" dirty="0" smtClean="0"/>
              <a:t>These methods are sometimes referred to as “lazy” learning methods because they delay processing until a new instance must be classified.</a:t>
            </a:r>
          </a:p>
          <a:p>
            <a:r>
              <a:rPr lang="en-US" dirty="0" smtClean="0"/>
              <a:t>The target function is not estimated once for the entire input (instance) space.</a:t>
            </a:r>
          </a:p>
          <a:p>
            <a:r>
              <a:rPr lang="en-US" dirty="0" smtClean="0"/>
              <a:t>The target label or class of the new instance is computed locally or differently when it comes.</a:t>
            </a:r>
            <a:endParaRPr lang="en-US" dirty="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4953000" y="2438400"/>
            <a:ext cx="1447800" cy="2667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chemeClr val="tx2">
                    <a:satMod val="130000"/>
                  </a:schemeClr>
                </a:solidFill>
              </a:rPr>
              <a:t>Radial Basis Functions Neural Network (RBFNN) Architecture</a:t>
            </a:r>
            <a:endParaRPr lang="en-US" dirty="0">
              <a:solidFill>
                <a:schemeClr val="tx2">
                  <a:satMod val="130000"/>
                </a:schemeClr>
              </a:solidFill>
            </a:endParaRPr>
          </a:p>
        </p:txBody>
      </p:sp>
      <p:sp>
        <p:nvSpPr>
          <p:cNvPr id="73" name="Slide Number Placeholder 72"/>
          <p:cNvSpPr>
            <a:spLocks noGrp="1"/>
          </p:cNvSpPr>
          <p:nvPr>
            <p:ph type="sldNum" sz="quarter" idx="12"/>
          </p:nvPr>
        </p:nvSpPr>
        <p:spPr/>
        <p:txBody>
          <a:bodyPr/>
          <a:lstStyle/>
          <a:p>
            <a:pPr>
              <a:defRPr/>
            </a:pPr>
            <a:fld id="{8C6BA9E2-C1A5-4630-8685-EA7A024B4933}" type="slidenum">
              <a:rPr lang="en-US"/>
              <a:pPr>
                <a:defRPr/>
              </a:pPr>
              <a:t>30</a:t>
            </a:fld>
            <a:endParaRPr lang="en-US"/>
          </a:p>
        </p:txBody>
      </p:sp>
      <p:sp>
        <p:nvSpPr>
          <p:cNvPr id="32772" name="Rectangle 6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pSp>
        <p:nvGrpSpPr>
          <p:cNvPr id="3" name="Group 3"/>
          <p:cNvGrpSpPr>
            <a:grpSpLocks noChangeAspect="1"/>
          </p:cNvGrpSpPr>
          <p:nvPr/>
        </p:nvGrpSpPr>
        <p:grpSpPr bwMode="auto">
          <a:xfrm>
            <a:off x="1143000" y="2058988"/>
            <a:ext cx="7453313" cy="4441825"/>
            <a:chOff x="7053" y="9748"/>
            <a:chExt cx="4155" cy="2476"/>
          </a:xfrm>
        </p:grpSpPr>
        <p:sp>
          <p:nvSpPr>
            <p:cNvPr id="32776" name="AutoShape 68"/>
            <p:cNvSpPr>
              <a:spLocks noChangeAspect="1" noChangeArrowheads="1" noTextEdit="1"/>
            </p:cNvSpPr>
            <p:nvPr/>
          </p:nvSpPr>
          <p:spPr bwMode="auto">
            <a:xfrm>
              <a:off x="7053" y="9790"/>
              <a:ext cx="4155" cy="2434"/>
            </a:xfrm>
            <a:prstGeom prst="rect">
              <a:avLst/>
            </a:prstGeom>
            <a:noFill/>
            <a:ln w="9525">
              <a:noFill/>
              <a:miter lim="800000"/>
              <a:headEnd/>
              <a:tailEnd/>
            </a:ln>
          </p:spPr>
          <p:txBody>
            <a:bodyPr/>
            <a:lstStyle/>
            <a:p>
              <a:endParaRPr lang="en-US"/>
            </a:p>
          </p:txBody>
        </p:sp>
        <p:sp>
          <p:nvSpPr>
            <p:cNvPr id="32777" name="Oval 67"/>
            <p:cNvSpPr>
              <a:spLocks noChangeArrowheads="1"/>
            </p:cNvSpPr>
            <p:nvPr/>
          </p:nvSpPr>
          <p:spPr bwMode="auto">
            <a:xfrm>
              <a:off x="7899" y="10533"/>
              <a:ext cx="179" cy="162"/>
            </a:xfrm>
            <a:prstGeom prst="ellipse">
              <a:avLst/>
            </a:prstGeom>
            <a:solidFill>
              <a:srgbClr val="FFFFFF"/>
            </a:solidFill>
            <a:ln w="9525">
              <a:solidFill>
                <a:srgbClr val="000000"/>
              </a:solidFill>
              <a:round/>
              <a:headEnd/>
              <a:tailEnd/>
            </a:ln>
          </p:spPr>
          <p:txBody>
            <a:bodyPr/>
            <a:lstStyle/>
            <a:p>
              <a:endParaRPr lang="en-US"/>
            </a:p>
          </p:txBody>
        </p:sp>
        <p:sp>
          <p:nvSpPr>
            <p:cNvPr id="32778" name="Oval 66"/>
            <p:cNvSpPr>
              <a:spLocks noChangeArrowheads="1"/>
            </p:cNvSpPr>
            <p:nvPr/>
          </p:nvSpPr>
          <p:spPr bwMode="auto">
            <a:xfrm>
              <a:off x="7896" y="11044"/>
              <a:ext cx="179" cy="162"/>
            </a:xfrm>
            <a:prstGeom prst="ellipse">
              <a:avLst/>
            </a:prstGeom>
            <a:solidFill>
              <a:srgbClr val="FFFFFF"/>
            </a:solidFill>
            <a:ln w="9525">
              <a:solidFill>
                <a:srgbClr val="000000"/>
              </a:solidFill>
              <a:round/>
              <a:headEnd/>
              <a:tailEnd/>
            </a:ln>
          </p:spPr>
          <p:txBody>
            <a:bodyPr/>
            <a:lstStyle/>
            <a:p>
              <a:endParaRPr lang="en-US"/>
            </a:p>
          </p:txBody>
        </p:sp>
        <p:sp>
          <p:nvSpPr>
            <p:cNvPr id="32779" name="Oval 65"/>
            <p:cNvSpPr>
              <a:spLocks noChangeArrowheads="1"/>
            </p:cNvSpPr>
            <p:nvPr/>
          </p:nvSpPr>
          <p:spPr bwMode="auto">
            <a:xfrm>
              <a:off x="8996" y="10692"/>
              <a:ext cx="179" cy="162"/>
            </a:xfrm>
            <a:prstGeom prst="ellipse">
              <a:avLst/>
            </a:prstGeom>
            <a:solidFill>
              <a:srgbClr val="FFFFFF"/>
            </a:solidFill>
            <a:ln w="9525">
              <a:solidFill>
                <a:srgbClr val="000000"/>
              </a:solidFill>
              <a:round/>
              <a:headEnd/>
              <a:tailEnd/>
            </a:ln>
          </p:spPr>
          <p:txBody>
            <a:bodyPr/>
            <a:lstStyle/>
            <a:p>
              <a:endParaRPr lang="en-US"/>
            </a:p>
          </p:txBody>
        </p:sp>
        <p:sp>
          <p:nvSpPr>
            <p:cNvPr id="32780" name="Oval 64"/>
            <p:cNvSpPr>
              <a:spLocks noChangeArrowheads="1"/>
            </p:cNvSpPr>
            <p:nvPr/>
          </p:nvSpPr>
          <p:spPr bwMode="auto">
            <a:xfrm>
              <a:off x="8996" y="11019"/>
              <a:ext cx="179" cy="162"/>
            </a:xfrm>
            <a:prstGeom prst="ellipse">
              <a:avLst/>
            </a:prstGeom>
            <a:solidFill>
              <a:srgbClr val="FFFFFF"/>
            </a:solidFill>
            <a:ln w="9525">
              <a:solidFill>
                <a:srgbClr val="000000"/>
              </a:solidFill>
              <a:round/>
              <a:headEnd/>
              <a:tailEnd/>
            </a:ln>
          </p:spPr>
          <p:txBody>
            <a:bodyPr/>
            <a:lstStyle/>
            <a:p>
              <a:endParaRPr lang="en-US"/>
            </a:p>
          </p:txBody>
        </p:sp>
        <p:sp>
          <p:nvSpPr>
            <p:cNvPr id="32781" name="Oval 63"/>
            <p:cNvSpPr>
              <a:spLocks noChangeArrowheads="1"/>
            </p:cNvSpPr>
            <p:nvPr/>
          </p:nvSpPr>
          <p:spPr bwMode="auto">
            <a:xfrm>
              <a:off x="9022" y="11283"/>
              <a:ext cx="179" cy="162"/>
            </a:xfrm>
            <a:prstGeom prst="ellipse">
              <a:avLst/>
            </a:prstGeom>
            <a:solidFill>
              <a:srgbClr val="FFFFFF"/>
            </a:solidFill>
            <a:ln w="9525">
              <a:solidFill>
                <a:srgbClr val="000000"/>
              </a:solidFill>
              <a:round/>
              <a:headEnd/>
              <a:tailEnd/>
            </a:ln>
          </p:spPr>
          <p:txBody>
            <a:bodyPr/>
            <a:lstStyle/>
            <a:p>
              <a:endParaRPr lang="en-US"/>
            </a:p>
          </p:txBody>
        </p:sp>
        <p:sp>
          <p:nvSpPr>
            <p:cNvPr id="32782" name="Oval 62"/>
            <p:cNvSpPr>
              <a:spLocks noChangeArrowheads="1"/>
            </p:cNvSpPr>
            <p:nvPr/>
          </p:nvSpPr>
          <p:spPr bwMode="auto">
            <a:xfrm>
              <a:off x="8970" y="10095"/>
              <a:ext cx="179" cy="162"/>
            </a:xfrm>
            <a:prstGeom prst="ellipse">
              <a:avLst/>
            </a:prstGeom>
            <a:solidFill>
              <a:srgbClr val="FFFFFF"/>
            </a:solidFill>
            <a:ln w="9525">
              <a:solidFill>
                <a:srgbClr val="000000"/>
              </a:solidFill>
              <a:round/>
              <a:headEnd/>
              <a:tailEnd/>
            </a:ln>
          </p:spPr>
          <p:txBody>
            <a:bodyPr/>
            <a:lstStyle/>
            <a:p>
              <a:endParaRPr lang="en-US"/>
            </a:p>
          </p:txBody>
        </p:sp>
        <p:sp>
          <p:nvSpPr>
            <p:cNvPr id="32783" name="Oval 61"/>
            <p:cNvSpPr>
              <a:spLocks noChangeArrowheads="1"/>
            </p:cNvSpPr>
            <p:nvPr/>
          </p:nvSpPr>
          <p:spPr bwMode="auto">
            <a:xfrm>
              <a:off x="10028" y="10938"/>
              <a:ext cx="179" cy="162"/>
            </a:xfrm>
            <a:prstGeom prst="ellipse">
              <a:avLst/>
            </a:prstGeom>
            <a:solidFill>
              <a:srgbClr val="FFFFFF"/>
            </a:solidFill>
            <a:ln w="9525">
              <a:solidFill>
                <a:srgbClr val="000000"/>
              </a:solidFill>
              <a:round/>
              <a:headEnd/>
              <a:tailEnd/>
            </a:ln>
          </p:spPr>
          <p:txBody>
            <a:bodyPr/>
            <a:lstStyle/>
            <a:p>
              <a:endParaRPr lang="en-US"/>
            </a:p>
          </p:txBody>
        </p:sp>
        <p:sp>
          <p:nvSpPr>
            <p:cNvPr id="32784" name="Oval 60"/>
            <p:cNvSpPr>
              <a:spLocks noChangeArrowheads="1"/>
            </p:cNvSpPr>
            <p:nvPr/>
          </p:nvSpPr>
          <p:spPr bwMode="auto">
            <a:xfrm>
              <a:off x="10002" y="10287"/>
              <a:ext cx="179" cy="162"/>
            </a:xfrm>
            <a:prstGeom prst="ellipse">
              <a:avLst/>
            </a:prstGeom>
            <a:solidFill>
              <a:srgbClr val="FFFFFF"/>
            </a:solidFill>
            <a:ln w="9525">
              <a:solidFill>
                <a:srgbClr val="000000"/>
              </a:solidFill>
              <a:round/>
              <a:headEnd/>
              <a:tailEnd/>
            </a:ln>
          </p:spPr>
          <p:txBody>
            <a:bodyPr/>
            <a:lstStyle/>
            <a:p>
              <a:endParaRPr lang="en-US"/>
            </a:p>
          </p:txBody>
        </p:sp>
        <p:cxnSp>
          <p:nvCxnSpPr>
            <p:cNvPr id="32785" name="AutoShape 59"/>
            <p:cNvCxnSpPr>
              <a:cxnSpLocks noChangeShapeType="1"/>
            </p:cNvCxnSpPr>
            <p:nvPr/>
          </p:nvCxnSpPr>
          <p:spPr bwMode="auto">
            <a:xfrm flipV="1">
              <a:off x="8078" y="10176"/>
              <a:ext cx="892" cy="438"/>
            </a:xfrm>
            <a:prstGeom prst="straightConnector1">
              <a:avLst/>
            </a:prstGeom>
            <a:noFill/>
            <a:ln w="9525">
              <a:solidFill>
                <a:srgbClr val="000000"/>
              </a:solidFill>
              <a:round/>
              <a:headEnd/>
              <a:tailEnd type="triangle" w="med" len="med"/>
            </a:ln>
          </p:spPr>
        </p:cxnSp>
        <p:cxnSp>
          <p:nvCxnSpPr>
            <p:cNvPr id="32786" name="AutoShape 58"/>
            <p:cNvCxnSpPr>
              <a:cxnSpLocks noChangeShapeType="1"/>
            </p:cNvCxnSpPr>
            <p:nvPr/>
          </p:nvCxnSpPr>
          <p:spPr bwMode="auto">
            <a:xfrm flipV="1">
              <a:off x="8078" y="10369"/>
              <a:ext cx="890" cy="245"/>
            </a:xfrm>
            <a:prstGeom prst="straightConnector1">
              <a:avLst/>
            </a:prstGeom>
            <a:noFill/>
            <a:ln w="9525">
              <a:solidFill>
                <a:srgbClr val="000000"/>
              </a:solidFill>
              <a:round/>
              <a:headEnd/>
              <a:tailEnd type="triangle" w="med" len="med"/>
            </a:ln>
          </p:spPr>
        </p:cxnSp>
        <p:cxnSp>
          <p:nvCxnSpPr>
            <p:cNvPr id="32787" name="AutoShape 57"/>
            <p:cNvCxnSpPr>
              <a:cxnSpLocks noChangeShapeType="1"/>
            </p:cNvCxnSpPr>
            <p:nvPr/>
          </p:nvCxnSpPr>
          <p:spPr bwMode="auto">
            <a:xfrm>
              <a:off x="8078" y="10614"/>
              <a:ext cx="918" cy="159"/>
            </a:xfrm>
            <a:prstGeom prst="straightConnector1">
              <a:avLst/>
            </a:prstGeom>
            <a:noFill/>
            <a:ln w="9525">
              <a:solidFill>
                <a:srgbClr val="000000"/>
              </a:solidFill>
              <a:round/>
              <a:headEnd/>
              <a:tailEnd type="triangle" w="med" len="med"/>
            </a:ln>
          </p:spPr>
        </p:cxnSp>
        <p:cxnSp>
          <p:nvCxnSpPr>
            <p:cNvPr id="32788" name="AutoShape 56"/>
            <p:cNvCxnSpPr>
              <a:cxnSpLocks noChangeShapeType="1"/>
            </p:cNvCxnSpPr>
            <p:nvPr/>
          </p:nvCxnSpPr>
          <p:spPr bwMode="auto">
            <a:xfrm>
              <a:off x="8078" y="10614"/>
              <a:ext cx="944" cy="429"/>
            </a:xfrm>
            <a:prstGeom prst="straightConnector1">
              <a:avLst/>
            </a:prstGeom>
            <a:noFill/>
            <a:ln w="9525">
              <a:solidFill>
                <a:srgbClr val="000000"/>
              </a:solidFill>
              <a:round/>
              <a:headEnd/>
              <a:tailEnd type="triangle" w="med" len="med"/>
            </a:ln>
          </p:spPr>
        </p:cxnSp>
        <p:cxnSp>
          <p:nvCxnSpPr>
            <p:cNvPr id="32789" name="AutoShape 55"/>
            <p:cNvCxnSpPr>
              <a:cxnSpLocks noChangeShapeType="1"/>
            </p:cNvCxnSpPr>
            <p:nvPr/>
          </p:nvCxnSpPr>
          <p:spPr bwMode="auto">
            <a:xfrm>
              <a:off x="8078" y="10614"/>
              <a:ext cx="970" cy="693"/>
            </a:xfrm>
            <a:prstGeom prst="straightConnector1">
              <a:avLst/>
            </a:prstGeom>
            <a:noFill/>
            <a:ln w="9525">
              <a:solidFill>
                <a:srgbClr val="000000"/>
              </a:solidFill>
              <a:round/>
              <a:headEnd/>
              <a:tailEnd type="triangle" w="med" len="med"/>
            </a:ln>
          </p:spPr>
        </p:cxnSp>
        <p:cxnSp>
          <p:nvCxnSpPr>
            <p:cNvPr id="32790" name="AutoShape 54"/>
            <p:cNvCxnSpPr>
              <a:cxnSpLocks noChangeShapeType="1"/>
            </p:cNvCxnSpPr>
            <p:nvPr/>
          </p:nvCxnSpPr>
          <p:spPr bwMode="auto">
            <a:xfrm flipV="1">
              <a:off x="8075" y="10176"/>
              <a:ext cx="895" cy="949"/>
            </a:xfrm>
            <a:prstGeom prst="straightConnector1">
              <a:avLst/>
            </a:prstGeom>
            <a:noFill/>
            <a:ln w="9525">
              <a:solidFill>
                <a:srgbClr val="000000"/>
              </a:solidFill>
              <a:round/>
              <a:headEnd/>
              <a:tailEnd type="triangle" w="med" len="med"/>
            </a:ln>
          </p:spPr>
        </p:cxnSp>
        <p:cxnSp>
          <p:nvCxnSpPr>
            <p:cNvPr id="32791" name="AutoShape 53"/>
            <p:cNvCxnSpPr>
              <a:cxnSpLocks noChangeShapeType="1"/>
            </p:cNvCxnSpPr>
            <p:nvPr/>
          </p:nvCxnSpPr>
          <p:spPr bwMode="auto">
            <a:xfrm flipV="1">
              <a:off x="8075" y="10369"/>
              <a:ext cx="893" cy="756"/>
            </a:xfrm>
            <a:prstGeom prst="straightConnector1">
              <a:avLst/>
            </a:prstGeom>
            <a:noFill/>
            <a:ln w="9525">
              <a:solidFill>
                <a:srgbClr val="000000"/>
              </a:solidFill>
              <a:round/>
              <a:headEnd/>
              <a:tailEnd type="triangle" w="med" len="med"/>
            </a:ln>
          </p:spPr>
        </p:cxnSp>
        <p:cxnSp>
          <p:nvCxnSpPr>
            <p:cNvPr id="32792" name="AutoShape 52"/>
            <p:cNvCxnSpPr>
              <a:cxnSpLocks noChangeShapeType="1"/>
            </p:cNvCxnSpPr>
            <p:nvPr/>
          </p:nvCxnSpPr>
          <p:spPr bwMode="auto">
            <a:xfrm flipV="1">
              <a:off x="8075" y="10773"/>
              <a:ext cx="921" cy="352"/>
            </a:xfrm>
            <a:prstGeom prst="straightConnector1">
              <a:avLst/>
            </a:prstGeom>
            <a:noFill/>
            <a:ln w="9525">
              <a:solidFill>
                <a:srgbClr val="000000"/>
              </a:solidFill>
              <a:round/>
              <a:headEnd/>
              <a:tailEnd type="triangle" w="med" len="med"/>
            </a:ln>
          </p:spPr>
        </p:cxnSp>
        <p:cxnSp>
          <p:nvCxnSpPr>
            <p:cNvPr id="32793" name="AutoShape 51"/>
            <p:cNvCxnSpPr>
              <a:cxnSpLocks noChangeShapeType="1"/>
            </p:cNvCxnSpPr>
            <p:nvPr/>
          </p:nvCxnSpPr>
          <p:spPr bwMode="auto">
            <a:xfrm flipV="1">
              <a:off x="8075" y="11043"/>
              <a:ext cx="947" cy="82"/>
            </a:xfrm>
            <a:prstGeom prst="straightConnector1">
              <a:avLst/>
            </a:prstGeom>
            <a:noFill/>
            <a:ln w="9525">
              <a:solidFill>
                <a:srgbClr val="000000"/>
              </a:solidFill>
              <a:round/>
              <a:headEnd/>
              <a:tailEnd type="triangle" w="med" len="med"/>
            </a:ln>
          </p:spPr>
        </p:cxnSp>
        <p:cxnSp>
          <p:nvCxnSpPr>
            <p:cNvPr id="32794" name="AutoShape 50"/>
            <p:cNvCxnSpPr>
              <a:cxnSpLocks noChangeShapeType="1"/>
            </p:cNvCxnSpPr>
            <p:nvPr/>
          </p:nvCxnSpPr>
          <p:spPr bwMode="auto">
            <a:xfrm>
              <a:off x="8075" y="11125"/>
              <a:ext cx="973" cy="182"/>
            </a:xfrm>
            <a:prstGeom prst="straightConnector1">
              <a:avLst/>
            </a:prstGeom>
            <a:noFill/>
            <a:ln w="9525">
              <a:solidFill>
                <a:srgbClr val="000000"/>
              </a:solidFill>
              <a:round/>
              <a:headEnd/>
              <a:tailEnd type="triangle" w="med" len="med"/>
            </a:ln>
          </p:spPr>
        </p:cxnSp>
        <p:cxnSp>
          <p:nvCxnSpPr>
            <p:cNvPr id="32795" name="AutoShape 49"/>
            <p:cNvCxnSpPr>
              <a:cxnSpLocks noChangeShapeType="1"/>
            </p:cNvCxnSpPr>
            <p:nvPr/>
          </p:nvCxnSpPr>
          <p:spPr bwMode="auto">
            <a:xfrm flipV="1">
              <a:off x="9201" y="10368"/>
              <a:ext cx="801" cy="996"/>
            </a:xfrm>
            <a:prstGeom prst="straightConnector1">
              <a:avLst/>
            </a:prstGeom>
            <a:noFill/>
            <a:ln w="9525">
              <a:solidFill>
                <a:srgbClr val="000000"/>
              </a:solidFill>
              <a:round/>
              <a:headEnd/>
              <a:tailEnd type="triangle" w="med" len="med"/>
            </a:ln>
          </p:spPr>
        </p:cxnSp>
        <p:cxnSp>
          <p:nvCxnSpPr>
            <p:cNvPr id="32796" name="AutoShape 48"/>
            <p:cNvCxnSpPr>
              <a:cxnSpLocks noChangeShapeType="1"/>
            </p:cNvCxnSpPr>
            <p:nvPr/>
          </p:nvCxnSpPr>
          <p:spPr bwMode="auto">
            <a:xfrm flipV="1">
              <a:off x="9175" y="10368"/>
              <a:ext cx="827" cy="732"/>
            </a:xfrm>
            <a:prstGeom prst="straightConnector1">
              <a:avLst/>
            </a:prstGeom>
            <a:noFill/>
            <a:ln w="9525">
              <a:solidFill>
                <a:srgbClr val="000000"/>
              </a:solidFill>
              <a:round/>
              <a:headEnd/>
              <a:tailEnd type="triangle" w="med" len="med"/>
            </a:ln>
          </p:spPr>
        </p:cxnSp>
        <p:cxnSp>
          <p:nvCxnSpPr>
            <p:cNvPr id="32797" name="AutoShape 47"/>
            <p:cNvCxnSpPr>
              <a:cxnSpLocks noChangeShapeType="1"/>
            </p:cNvCxnSpPr>
            <p:nvPr/>
          </p:nvCxnSpPr>
          <p:spPr bwMode="auto">
            <a:xfrm flipV="1">
              <a:off x="9175" y="10368"/>
              <a:ext cx="827" cy="405"/>
            </a:xfrm>
            <a:prstGeom prst="straightConnector1">
              <a:avLst/>
            </a:prstGeom>
            <a:noFill/>
            <a:ln w="9525">
              <a:solidFill>
                <a:srgbClr val="000000"/>
              </a:solidFill>
              <a:round/>
              <a:headEnd/>
              <a:tailEnd type="triangle" w="med" len="med"/>
            </a:ln>
          </p:spPr>
        </p:cxnSp>
        <p:cxnSp>
          <p:nvCxnSpPr>
            <p:cNvPr id="32798" name="AutoShape 46"/>
            <p:cNvCxnSpPr>
              <a:cxnSpLocks noChangeShapeType="1"/>
            </p:cNvCxnSpPr>
            <p:nvPr/>
          </p:nvCxnSpPr>
          <p:spPr bwMode="auto">
            <a:xfrm flipV="1">
              <a:off x="9147" y="10368"/>
              <a:ext cx="855" cy="1"/>
            </a:xfrm>
            <a:prstGeom prst="straightConnector1">
              <a:avLst/>
            </a:prstGeom>
            <a:noFill/>
            <a:ln w="9525">
              <a:solidFill>
                <a:srgbClr val="000000"/>
              </a:solidFill>
              <a:round/>
              <a:headEnd/>
              <a:tailEnd type="triangle" w="med" len="med"/>
            </a:ln>
          </p:spPr>
        </p:cxnSp>
        <p:cxnSp>
          <p:nvCxnSpPr>
            <p:cNvPr id="32799" name="AutoShape 45"/>
            <p:cNvCxnSpPr>
              <a:cxnSpLocks noChangeShapeType="1"/>
            </p:cNvCxnSpPr>
            <p:nvPr/>
          </p:nvCxnSpPr>
          <p:spPr bwMode="auto">
            <a:xfrm>
              <a:off x="9149" y="10176"/>
              <a:ext cx="853" cy="192"/>
            </a:xfrm>
            <a:prstGeom prst="straightConnector1">
              <a:avLst/>
            </a:prstGeom>
            <a:noFill/>
            <a:ln w="9525">
              <a:solidFill>
                <a:srgbClr val="000000"/>
              </a:solidFill>
              <a:round/>
              <a:headEnd/>
              <a:tailEnd type="triangle" w="med" len="med"/>
            </a:ln>
          </p:spPr>
        </p:cxnSp>
        <p:cxnSp>
          <p:nvCxnSpPr>
            <p:cNvPr id="32800" name="AutoShape 44"/>
            <p:cNvCxnSpPr>
              <a:cxnSpLocks noChangeShapeType="1"/>
            </p:cNvCxnSpPr>
            <p:nvPr/>
          </p:nvCxnSpPr>
          <p:spPr bwMode="auto">
            <a:xfrm flipV="1">
              <a:off x="9175" y="11019"/>
              <a:ext cx="853" cy="402"/>
            </a:xfrm>
            <a:prstGeom prst="straightConnector1">
              <a:avLst/>
            </a:prstGeom>
            <a:noFill/>
            <a:ln w="9525">
              <a:solidFill>
                <a:srgbClr val="000000"/>
              </a:solidFill>
              <a:round/>
              <a:headEnd/>
              <a:tailEnd type="triangle" w="med" len="med"/>
            </a:ln>
          </p:spPr>
        </p:cxnSp>
        <p:cxnSp>
          <p:nvCxnSpPr>
            <p:cNvPr id="32801" name="AutoShape 43"/>
            <p:cNvCxnSpPr>
              <a:cxnSpLocks noChangeShapeType="1"/>
            </p:cNvCxnSpPr>
            <p:nvPr/>
          </p:nvCxnSpPr>
          <p:spPr bwMode="auto">
            <a:xfrm flipV="1">
              <a:off x="9175" y="10692"/>
              <a:ext cx="853" cy="408"/>
            </a:xfrm>
            <a:prstGeom prst="straightConnector1">
              <a:avLst/>
            </a:prstGeom>
            <a:noFill/>
            <a:ln w="9525">
              <a:solidFill>
                <a:srgbClr val="000000"/>
              </a:solidFill>
              <a:round/>
              <a:headEnd/>
              <a:tailEnd type="triangle" w="med" len="med"/>
            </a:ln>
          </p:spPr>
        </p:cxnSp>
        <p:cxnSp>
          <p:nvCxnSpPr>
            <p:cNvPr id="32802" name="AutoShape 42"/>
            <p:cNvCxnSpPr>
              <a:cxnSpLocks noChangeShapeType="1"/>
            </p:cNvCxnSpPr>
            <p:nvPr/>
          </p:nvCxnSpPr>
          <p:spPr bwMode="auto">
            <a:xfrm flipV="1">
              <a:off x="9175" y="10692"/>
              <a:ext cx="853" cy="81"/>
            </a:xfrm>
            <a:prstGeom prst="straightConnector1">
              <a:avLst/>
            </a:prstGeom>
            <a:noFill/>
            <a:ln w="9525">
              <a:solidFill>
                <a:srgbClr val="000000"/>
              </a:solidFill>
              <a:round/>
              <a:headEnd/>
              <a:tailEnd type="triangle" w="med" len="med"/>
            </a:ln>
          </p:spPr>
        </p:cxnSp>
        <p:cxnSp>
          <p:nvCxnSpPr>
            <p:cNvPr id="32803" name="AutoShape 41"/>
            <p:cNvCxnSpPr>
              <a:cxnSpLocks noChangeShapeType="1"/>
            </p:cNvCxnSpPr>
            <p:nvPr/>
          </p:nvCxnSpPr>
          <p:spPr bwMode="auto">
            <a:xfrm>
              <a:off x="9147" y="10369"/>
              <a:ext cx="881" cy="323"/>
            </a:xfrm>
            <a:prstGeom prst="straightConnector1">
              <a:avLst/>
            </a:prstGeom>
            <a:noFill/>
            <a:ln w="9525">
              <a:solidFill>
                <a:srgbClr val="000000"/>
              </a:solidFill>
              <a:round/>
              <a:headEnd/>
              <a:tailEnd type="triangle" w="med" len="med"/>
            </a:ln>
          </p:spPr>
        </p:cxnSp>
        <p:cxnSp>
          <p:nvCxnSpPr>
            <p:cNvPr id="32804" name="AutoShape 40"/>
            <p:cNvCxnSpPr>
              <a:cxnSpLocks noChangeShapeType="1"/>
            </p:cNvCxnSpPr>
            <p:nvPr/>
          </p:nvCxnSpPr>
          <p:spPr bwMode="auto">
            <a:xfrm>
              <a:off x="9149" y="10176"/>
              <a:ext cx="879" cy="516"/>
            </a:xfrm>
            <a:prstGeom prst="straightConnector1">
              <a:avLst/>
            </a:prstGeom>
            <a:noFill/>
            <a:ln w="9525">
              <a:solidFill>
                <a:srgbClr val="000000"/>
              </a:solidFill>
              <a:round/>
              <a:headEnd/>
              <a:tailEnd type="triangle" w="med" len="med"/>
            </a:ln>
          </p:spPr>
        </p:cxnSp>
        <p:cxnSp>
          <p:nvCxnSpPr>
            <p:cNvPr id="32805" name="AutoShape 39"/>
            <p:cNvCxnSpPr>
              <a:cxnSpLocks noChangeShapeType="1"/>
            </p:cNvCxnSpPr>
            <p:nvPr/>
          </p:nvCxnSpPr>
          <p:spPr bwMode="auto">
            <a:xfrm>
              <a:off x="9149" y="10176"/>
              <a:ext cx="879" cy="843"/>
            </a:xfrm>
            <a:prstGeom prst="straightConnector1">
              <a:avLst/>
            </a:prstGeom>
            <a:noFill/>
            <a:ln w="9525">
              <a:solidFill>
                <a:srgbClr val="000000"/>
              </a:solidFill>
              <a:round/>
              <a:headEnd/>
              <a:tailEnd type="triangle" w="med" len="med"/>
            </a:ln>
          </p:spPr>
        </p:cxnSp>
        <p:cxnSp>
          <p:nvCxnSpPr>
            <p:cNvPr id="32806" name="AutoShape 38"/>
            <p:cNvCxnSpPr>
              <a:cxnSpLocks noChangeShapeType="1"/>
            </p:cNvCxnSpPr>
            <p:nvPr/>
          </p:nvCxnSpPr>
          <p:spPr bwMode="auto">
            <a:xfrm>
              <a:off x="9121" y="10426"/>
              <a:ext cx="907" cy="593"/>
            </a:xfrm>
            <a:prstGeom prst="straightConnector1">
              <a:avLst/>
            </a:prstGeom>
            <a:noFill/>
            <a:ln w="9525">
              <a:solidFill>
                <a:srgbClr val="000000"/>
              </a:solidFill>
              <a:round/>
              <a:headEnd/>
              <a:tailEnd type="triangle" w="med" len="med"/>
            </a:ln>
          </p:spPr>
        </p:cxnSp>
        <p:cxnSp>
          <p:nvCxnSpPr>
            <p:cNvPr id="32807" name="AutoShape 37"/>
            <p:cNvCxnSpPr>
              <a:cxnSpLocks noChangeShapeType="1"/>
            </p:cNvCxnSpPr>
            <p:nvPr/>
          </p:nvCxnSpPr>
          <p:spPr bwMode="auto">
            <a:xfrm>
              <a:off x="9175" y="10773"/>
              <a:ext cx="879" cy="303"/>
            </a:xfrm>
            <a:prstGeom prst="straightConnector1">
              <a:avLst/>
            </a:prstGeom>
            <a:noFill/>
            <a:ln w="9525">
              <a:solidFill>
                <a:srgbClr val="000000"/>
              </a:solidFill>
              <a:round/>
              <a:headEnd/>
              <a:tailEnd type="triangle" w="med" len="med"/>
            </a:ln>
          </p:spPr>
        </p:cxnSp>
        <p:cxnSp>
          <p:nvCxnSpPr>
            <p:cNvPr id="32808" name="AutoShape 36"/>
            <p:cNvCxnSpPr>
              <a:cxnSpLocks noChangeShapeType="1"/>
            </p:cNvCxnSpPr>
            <p:nvPr/>
          </p:nvCxnSpPr>
          <p:spPr bwMode="auto">
            <a:xfrm flipV="1">
              <a:off x="9175" y="11076"/>
              <a:ext cx="879" cy="24"/>
            </a:xfrm>
            <a:prstGeom prst="straightConnector1">
              <a:avLst/>
            </a:prstGeom>
            <a:noFill/>
            <a:ln w="9525">
              <a:solidFill>
                <a:srgbClr val="000000"/>
              </a:solidFill>
              <a:round/>
              <a:headEnd/>
              <a:tailEnd type="triangle" w="med" len="med"/>
            </a:ln>
          </p:spPr>
        </p:cxnSp>
        <p:cxnSp>
          <p:nvCxnSpPr>
            <p:cNvPr id="32809" name="AutoShape 35"/>
            <p:cNvCxnSpPr>
              <a:cxnSpLocks noChangeShapeType="1"/>
            </p:cNvCxnSpPr>
            <p:nvPr/>
          </p:nvCxnSpPr>
          <p:spPr bwMode="auto">
            <a:xfrm flipV="1">
              <a:off x="9175" y="10692"/>
              <a:ext cx="853" cy="729"/>
            </a:xfrm>
            <a:prstGeom prst="straightConnector1">
              <a:avLst/>
            </a:prstGeom>
            <a:noFill/>
            <a:ln w="9525">
              <a:solidFill>
                <a:srgbClr val="000000"/>
              </a:solidFill>
              <a:round/>
              <a:headEnd/>
              <a:tailEnd type="triangle" w="med" len="med"/>
            </a:ln>
          </p:spPr>
        </p:cxnSp>
        <p:cxnSp>
          <p:nvCxnSpPr>
            <p:cNvPr id="32810" name="AutoShape 34"/>
            <p:cNvCxnSpPr>
              <a:cxnSpLocks noChangeShapeType="1"/>
            </p:cNvCxnSpPr>
            <p:nvPr/>
          </p:nvCxnSpPr>
          <p:spPr bwMode="auto">
            <a:xfrm>
              <a:off x="10181" y="10368"/>
              <a:ext cx="480" cy="1"/>
            </a:xfrm>
            <a:prstGeom prst="straightConnector1">
              <a:avLst/>
            </a:prstGeom>
            <a:noFill/>
            <a:ln w="9525">
              <a:solidFill>
                <a:srgbClr val="000000"/>
              </a:solidFill>
              <a:round/>
              <a:headEnd/>
              <a:tailEnd type="triangle" w="med" len="med"/>
            </a:ln>
          </p:spPr>
        </p:cxnSp>
        <p:sp>
          <p:nvSpPr>
            <p:cNvPr id="32811" name="Text Box 33"/>
            <p:cNvSpPr txBox="1">
              <a:spLocks noChangeArrowheads="1"/>
            </p:cNvSpPr>
            <p:nvPr/>
          </p:nvSpPr>
          <p:spPr bwMode="auto">
            <a:xfrm>
              <a:off x="7354" y="10450"/>
              <a:ext cx="302" cy="330"/>
            </a:xfrm>
            <a:prstGeom prst="rect">
              <a:avLst/>
            </a:prstGeom>
            <a:solidFill>
              <a:srgbClr val="FFFFFF"/>
            </a:solidFill>
            <a:ln w="9525">
              <a:noFill/>
              <a:miter lim="800000"/>
              <a:headEnd/>
              <a:tailEnd/>
            </a:ln>
          </p:spPr>
          <p:txBody>
            <a:bodyPr lIns="0" tIns="0" rIns="0" bIns="0" anchor="ctr"/>
            <a:lstStyle/>
            <a:p>
              <a:pPr algn="ctr"/>
              <a:r>
                <a:rPr lang="en-US" sz="2800">
                  <a:latin typeface="Comic Sans MS" pitchFamily="66" charset="0"/>
                  <a:cs typeface="Times New Roman" pitchFamily="18" charset="0"/>
                </a:rPr>
                <a:t>x</a:t>
              </a:r>
              <a:r>
                <a:rPr lang="en-US" sz="2800" baseline="-30000">
                  <a:cs typeface="Times New Roman" pitchFamily="18" charset="0"/>
                </a:rPr>
                <a:t>2</a:t>
              </a:r>
              <a:endParaRPr lang="en-US" sz="5400">
                <a:latin typeface="Gill Sans MT" pitchFamily="34" charset="0"/>
              </a:endParaRPr>
            </a:p>
          </p:txBody>
        </p:sp>
        <p:sp>
          <p:nvSpPr>
            <p:cNvPr id="32812" name="Text Box 32"/>
            <p:cNvSpPr txBox="1">
              <a:spLocks noChangeArrowheads="1"/>
            </p:cNvSpPr>
            <p:nvPr/>
          </p:nvSpPr>
          <p:spPr bwMode="auto">
            <a:xfrm>
              <a:off x="7294" y="10977"/>
              <a:ext cx="416" cy="330"/>
            </a:xfrm>
            <a:prstGeom prst="rect">
              <a:avLst/>
            </a:prstGeom>
            <a:solidFill>
              <a:srgbClr val="FFFFFF"/>
            </a:solidFill>
            <a:ln w="9525">
              <a:noFill/>
              <a:miter lim="800000"/>
              <a:headEnd/>
              <a:tailEnd/>
            </a:ln>
          </p:spPr>
          <p:txBody>
            <a:bodyPr lIns="0" tIns="0" rIns="0" bIns="0" anchor="ctr"/>
            <a:lstStyle/>
            <a:p>
              <a:pPr algn="ctr"/>
              <a:r>
                <a:rPr lang="en-US" sz="2800">
                  <a:latin typeface="Comic Sans MS" pitchFamily="66" charset="0"/>
                  <a:cs typeface="Times New Roman" pitchFamily="18" charset="0"/>
                </a:rPr>
                <a:t>x</a:t>
              </a:r>
              <a:r>
                <a:rPr lang="en-US" sz="2800" baseline="-30000">
                  <a:cs typeface="Times New Roman" pitchFamily="18" charset="0"/>
                </a:rPr>
                <a:t>d</a:t>
              </a:r>
              <a:endParaRPr lang="en-US" sz="5400">
                <a:latin typeface="Gill Sans MT" pitchFamily="34" charset="0"/>
              </a:endParaRPr>
            </a:p>
          </p:txBody>
        </p:sp>
        <p:sp>
          <p:nvSpPr>
            <p:cNvPr id="32813" name="Text Box 31"/>
            <p:cNvSpPr txBox="1">
              <a:spLocks noChangeArrowheads="1"/>
            </p:cNvSpPr>
            <p:nvPr/>
          </p:nvSpPr>
          <p:spPr bwMode="auto">
            <a:xfrm>
              <a:off x="8715" y="11445"/>
              <a:ext cx="990" cy="494"/>
            </a:xfrm>
            <a:prstGeom prst="rect">
              <a:avLst/>
            </a:prstGeom>
            <a:solidFill>
              <a:srgbClr val="FFFFFF"/>
            </a:solidFill>
            <a:ln w="9525">
              <a:noFill/>
              <a:miter lim="800000"/>
              <a:headEnd/>
              <a:tailEnd/>
            </a:ln>
          </p:spPr>
          <p:txBody>
            <a:bodyPr lIns="0" tIns="0" rIns="0" bIns="0" anchor="ctr"/>
            <a:lstStyle/>
            <a:p>
              <a:pPr algn="ctr"/>
              <a:r>
                <a:rPr lang="en-US" sz="2000">
                  <a:latin typeface="Gill Sans MT" pitchFamily="34" charset="0"/>
                  <a:cs typeface="Times New Roman" pitchFamily="18" charset="0"/>
                </a:rPr>
                <a:t>Hidden               Layer</a:t>
              </a:r>
              <a:endParaRPr lang="en-US" sz="4400">
                <a:latin typeface="Gill Sans MT" pitchFamily="34" charset="0"/>
              </a:endParaRPr>
            </a:p>
          </p:txBody>
        </p:sp>
        <p:sp>
          <p:nvSpPr>
            <p:cNvPr id="32814" name="Text Box 30"/>
            <p:cNvSpPr txBox="1">
              <a:spLocks noChangeArrowheads="1"/>
            </p:cNvSpPr>
            <p:nvPr/>
          </p:nvSpPr>
          <p:spPr bwMode="auto">
            <a:xfrm>
              <a:off x="7758" y="11389"/>
              <a:ext cx="588" cy="550"/>
            </a:xfrm>
            <a:prstGeom prst="rect">
              <a:avLst/>
            </a:prstGeom>
            <a:solidFill>
              <a:srgbClr val="FFFFFF"/>
            </a:solidFill>
            <a:ln w="9525">
              <a:noFill/>
              <a:miter lim="800000"/>
              <a:headEnd/>
              <a:tailEnd/>
            </a:ln>
          </p:spPr>
          <p:txBody>
            <a:bodyPr lIns="0" tIns="0" rIns="0" bIns="0" anchor="ctr"/>
            <a:lstStyle/>
            <a:p>
              <a:pPr algn="ctr"/>
              <a:r>
                <a:rPr lang="en-US" sz="2000">
                  <a:latin typeface="Gill Sans MT" pitchFamily="34" charset="0"/>
                  <a:cs typeface="Times New Roman" pitchFamily="18" charset="0"/>
                </a:rPr>
                <a:t>Input Layer</a:t>
              </a:r>
              <a:endParaRPr lang="en-US" sz="4400">
                <a:latin typeface="Gill Sans MT" pitchFamily="34" charset="0"/>
              </a:endParaRPr>
            </a:p>
          </p:txBody>
        </p:sp>
        <p:sp>
          <p:nvSpPr>
            <p:cNvPr id="32815" name="Text Box 29"/>
            <p:cNvSpPr txBox="1">
              <a:spLocks noChangeArrowheads="1"/>
            </p:cNvSpPr>
            <p:nvPr/>
          </p:nvSpPr>
          <p:spPr bwMode="auto">
            <a:xfrm>
              <a:off x="9817" y="11531"/>
              <a:ext cx="686" cy="332"/>
            </a:xfrm>
            <a:prstGeom prst="rect">
              <a:avLst/>
            </a:prstGeom>
            <a:solidFill>
              <a:srgbClr val="FFFFFF"/>
            </a:solidFill>
            <a:ln w="9525">
              <a:noFill/>
              <a:miter lim="800000"/>
              <a:headEnd/>
              <a:tailEnd/>
            </a:ln>
          </p:spPr>
          <p:txBody>
            <a:bodyPr lIns="0" tIns="0" rIns="0" bIns="0" anchor="ctr"/>
            <a:lstStyle/>
            <a:p>
              <a:pPr algn="ctr"/>
              <a:r>
                <a:rPr lang="en-US" sz="2000" dirty="0">
                  <a:latin typeface="Gill Sans MT" pitchFamily="34" charset="0"/>
                  <a:cs typeface="Times New Roman" pitchFamily="18" charset="0"/>
                </a:rPr>
                <a:t>Output Layer</a:t>
              </a:r>
              <a:endParaRPr lang="en-US" sz="4400" dirty="0">
                <a:latin typeface="Gill Sans MT" pitchFamily="34" charset="0"/>
              </a:endParaRPr>
            </a:p>
          </p:txBody>
        </p:sp>
        <p:cxnSp>
          <p:nvCxnSpPr>
            <p:cNvPr id="32816" name="AutoShape 28"/>
            <p:cNvCxnSpPr>
              <a:cxnSpLocks noChangeShapeType="1"/>
            </p:cNvCxnSpPr>
            <p:nvPr/>
          </p:nvCxnSpPr>
          <p:spPr bwMode="auto">
            <a:xfrm>
              <a:off x="10207" y="11043"/>
              <a:ext cx="480" cy="1"/>
            </a:xfrm>
            <a:prstGeom prst="straightConnector1">
              <a:avLst/>
            </a:prstGeom>
            <a:noFill/>
            <a:ln w="9525">
              <a:solidFill>
                <a:srgbClr val="000000"/>
              </a:solidFill>
              <a:round/>
              <a:headEnd/>
              <a:tailEnd type="triangle" w="med" len="med"/>
            </a:ln>
          </p:spPr>
        </p:cxnSp>
        <p:cxnSp>
          <p:nvCxnSpPr>
            <p:cNvPr id="32817" name="AutoShape 27"/>
            <p:cNvCxnSpPr>
              <a:cxnSpLocks noChangeShapeType="1"/>
            </p:cNvCxnSpPr>
            <p:nvPr/>
          </p:nvCxnSpPr>
          <p:spPr bwMode="auto">
            <a:xfrm>
              <a:off x="10207" y="10691"/>
              <a:ext cx="480" cy="1"/>
            </a:xfrm>
            <a:prstGeom prst="straightConnector1">
              <a:avLst/>
            </a:prstGeom>
            <a:noFill/>
            <a:ln w="9525">
              <a:solidFill>
                <a:srgbClr val="000000"/>
              </a:solidFill>
              <a:round/>
              <a:headEnd/>
              <a:tailEnd type="triangle" w="med" len="med"/>
            </a:ln>
          </p:spPr>
        </p:cxnSp>
        <p:cxnSp>
          <p:nvCxnSpPr>
            <p:cNvPr id="32818" name="AutoShape 25"/>
            <p:cNvCxnSpPr>
              <a:cxnSpLocks noChangeShapeType="1"/>
            </p:cNvCxnSpPr>
            <p:nvPr/>
          </p:nvCxnSpPr>
          <p:spPr bwMode="auto">
            <a:xfrm>
              <a:off x="9048" y="10450"/>
              <a:ext cx="1" cy="243"/>
            </a:xfrm>
            <a:prstGeom prst="straightConnector1">
              <a:avLst/>
            </a:prstGeom>
            <a:noFill/>
            <a:ln w="9525">
              <a:solidFill>
                <a:srgbClr val="000000"/>
              </a:solidFill>
              <a:prstDash val="sysDot"/>
              <a:round/>
              <a:headEnd/>
              <a:tailEnd/>
            </a:ln>
          </p:spPr>
        </p:cxnSp>
        <p:cxnSp>
          <p:nvCxnSpPr>
            <p:cNvPr id="32819" name="AutoShape 24"/>
            <p:cNvCxnSpPr>
              <a:cxnSpLocks noChangeShapeType="1"/>
            </p:cNvCxnSpPr>
            <p:nvPr/>
          </p:nvCxnSpPr>
          <p:spPr bwMode="auto">
            <a:xfrm>
              <a:off x="10092" y="10449"/>
              <a:ext cx="1" cy="212"/>
            </a:xfrm>
            <a:prstGeom prst="straightConnector1">
              <a:avLst/>
            </a:prstGeom>
            <a:noFill/>
            <a:ln w="9525">
              <a:solidFill>
                <a:srgbClr val="000000"/>
              </a:solidFill>
              <a:prstDash val="sysDot"/>
              <a:round/>
              <a:headEnd/>
              <a:tailEnd/>
            </a:ln>
          </p:spPr>
        </p:cxnSp>
        <p:cxnSp>
          <p:nvCxnSpPr>
            <p:cNvPr id="32820" name="AutoShape 23"/>
            <p:cNvCxnSpPr>
              <a:cxnSpLocks noChangeShapeType="1"/>
            </p:cNvCxnSpPr>
            <p:nvPr/>
          </p:nvCxnSpPr>
          <p:spPr bwMode="auto">
            <a:xfrm>
              <a:off x="8026" y="10695"/>
              <a:ext cx="1" cy="243"/>
            </a:xfrm>
            <a:prstGeom prst="straightConnector1">
              <a:avLst/>
            </a:prstGeom>
            <a:noFill/>
            <a:ln w="9525">
              <a:solidFill>
                <a:srgbClr val="000000"/>
              </a:solidFill>
              <a:prstDash val="sysDot"/>
              <a:round/>
              <a:headEnd/>
              <a:tailEnd/>
            </a:ln>
          </p:spPr>
        </p:cxnSp>
        <p:sp>
          <p:nvSpPr>
            <p:cNvPr id="32821" name="Oval 22"/>
            <p:cNvSpPr>
              <a:spLocks noChangeArrowheads="1"/>
            </p:cNvSpPr>
            <p:nvPr/>
          </p:nvSpPr>
          <p:spPr bwMode="auto">
            <a:xfrm>
              <a:off x="8968" y="10288"/>
              <a:ext cx="179" cy="162"/>
            </a:xfrm>
            <a:prstGeom prst="ellipse">
              <a:avLst/>
            </a:prstGeom>
            <a:solidFill>
              <a:srgbClr val="FFFFFF"/>
            </a:solidFill>
            <a:ln w="9525">
              <a:solidFill>
                <a:srgbClr val="000000"/>
              </a:solidFill>
              <a:round/>
              <a:headEnd/>
              <a:tailEnd/>
            </a:ln>
          </p:spPr>
          <p:txBody>
            <a:bodyPr/>
            <a:lstStyle/>
            <a:p>
              <a:endParaRPr lang="en-US"/>
            </a:p>
          </p:txBody>
        </p:sp>
        <p:sp>
          <p:nvSpPr>
            <p:cNvPr id="32822" name="Oval 21"/>
            <p:cNvSpPr>
              <a:spLocks noChangeArrowheads="1"/>
            </p:cNvSpPr>
            <p:nvPr/>
          </p:nvSpPr>
          <p:spPr bwMode="auto">
            <a:xfrm>
              <a:off x="10028" y="10611"/>
              <a:ext cx="179" cy="162"/>
            </a:xfrm>
            <a:prstGeom prst="ellipse">
              <a:avLst/>
            </a:prstGeom>
            <a:solidFill>
              <a:srgbClr val="FFFFFF"/>
            </a:solidFill>
            <a:ln w="9525">
              <a:solidFill>
                <a:srgbClr val="000000"/>
              </a:solidFill>
              <a:round/>
              <a:headEnd/>
              <a:tailEnd/>
            </a:ln>
          </p:spPr>
          <p:txBody>
            <a:bodyPr/>
            <a:lstStyle/>
            <a:p>
              <a:endParaRPr lang="en-US"/>
            </a:p>
          </p:txBody>
        </p:sp>
        <p:sp>
          <p:nvSpPr>
            <p:cNvPr id="32823" name="Oval 20"/>
            <p:cNvSpPr>
              <a:spLocks noChangeArrowheads="1"/>
            </p:cNvSpPr>
            <p:nvPr/>
          </p:nvSpPr>
          <p:spPr bwMode="auto">
            <a:xfrm>
              <a:off x="7896" y="10288"/>
              <a:ext cx="179" cy="162"/>
            </a:xfrm>
            <a:prstGeom prst="ellipse">
              <a:avLst/>
            </a:prstGeom>
            <a:solidFill>
              <a:srgbClr val="FFFFFF"/>
            </a:solidFill>
            <a:ln w="9525">
              <a:solidFill>
                <a:srgbClr val="000000"/>
              </a:solidFill>
              <a:round/>
              <a:headEnd/>
              <a:tailEnd/>
            </a:ln>
          </p:spPr>
          <p:txBody>
            <a:bodyPr/>
            <a:lstStyle/>
            <a:p>
              <a:endParaRPr lang="en-US"/>
            </a:p>
          </p:txBody>
        </p:sp>
        <p:cxnSp>
          <p:nvCxnSpPr>
            <p:cNvPr id="32824" name="AutoShape 19"/>
            <p:cNvCxnSpPr>
              <a:cxnSpLocks noChangeShapeType="1"/>
            </p:cNvCxnSpPr>
            <p:nvPr/>
          </p:nvCxnSpPr>
          <p:spPr bwMode="auto">
            <a:xfrm>
              <a:off x="8075" y="10369"/>
              <a:ext cx="973" cy="938"/>
            </a:xfrm>
            <a:prstGeom prst="straightConnector1">
              <a:avLst/>
            </a:prstGeom>
            <a:noFill/>
            <a:ln w="9525">
              <a:solidFill>
                <a:srgbClr val="000000"/>
              </a:solidFill>
              <a:round/>
              <a:headEnd/>
              <a:tailEnd type="triangle" w="med" len="med"/>
            </a:ln>
          </p:spPr>
        </p:cxnSp>
        <p:cxnSp>
          <p:nvCxnSpPr>
            <p:cNvPr id="32825" name="AutoShape 18"/>
            <p:cNvCxnSpPr>
              <a:cxnSpLocks noChangeShapeType="1"/>
            </p:cNvCxnSpPr>
            <p:nvPr/>
          </p:nvCxnSpPr>
          <p:spPr bwMode="auto">
            <a:xfrm>
              <a:off x="8075" y="10369"/>
              <a:ext cx="947" cy="674"/>
            </a:xfrm>
            <a:prstGeom prst="straightConnector1">
              <a:avLst/>
            </a:prstGeom>
            <a:noFill/>
            <a:ln w="9525">
              <a:solidFill>
                <a:srgbClr val="000000"/>
              </a:solidFill>
              <a:round/>
              <a:headEnd/>
              <a:tailEnd type="triangle" w="med" len="med"/>
            </a:ln>
          </p:spPr>
        </p:cxnSp>
        <p:cxnSp>
          <p:nvCxnSpPr>
            <p:cNvPr id="32826" name="AutoShape 17"/>
            <p:cNvCxnSpPr>
              <a:cxnSpLocks noChangeShapeType="1"/>
            </p:cNvCxnSpPr>
            <p:nvPr/>
          </p:nvCxnSpPr>
          <p:spPr bwMode="auto">
            <a:xfrm>
              <a:off x="8075" y="10369"/>
              <a:ext cx="921" cy="404"/>
            </a:xfrm>
            <a:prstGeom prst="straightConnector1">
              <a:avLst/>
            </a:prstGeom>
            <a:noFill/>
            <a:ln w="9525">
              <a:solidFill>
                <a:srgbClr val="000000"/>
              </a:solidFill>
              <a:round/>
              <a:headEnd/>
              <a:tailEnd type="triangle" w="med" len="med"/>
            </a:ln>
          </p:spPr>
        </p:cxnSp>
        <p:cxnSp>
          <p:nvCxnSpPr>
            <p:cNvPr id="32827" name="AutoShape 16"/>
            <p:cNvCxnSpPr>
              <a:cxnSpLocks noChangeShapeType="1"/>
            </p:cNvCxnSpPr>
            <p:nvPr/>
          </p:nvCxnSpPr>
          <p:spPr bwMode="auto">
            <a:xfrm>
              <a:off x="8075" y="10369"/>
              <a:ext cx="893" cy="1"/>
            </a:xfrm>
            <a:prstGeom prst="straightConnector1">
              <a:avLst/>
            </a:prstGeom>
            <a:noFill/>
            <a:ln w="9525">
              <a:solidFill>
                <a:srgbClr val="000000"/>
              </a:solidFill>
              <a:round/>
              <a:headEnd/>
              <a:tailEnd type="triangle" w="med" len="med"/>
            </a:ln>
          </p:spPr>
        </p:cxnSp>
        <p:cxnSp>
          <p:nvCxnSpPr>
            <p:cNvPr id="32828" name="AutoShape 15"/>
            <p:cNvCxnSpPr>
              <a:cxnSpLocks noChangeShapeType="1"/>
            </p:cNvCxnSpPr>
            <p:nvPr/>
          </p:nvCxnSpPr>
          <p:spPr bwMode="auto">
            <a:xfrm flipV="1">
              <a:off x="8075" y="10176"/>
              <a:ext cx="895" cy="193"/>
            </a:xfrm>
            <a:prstGeom prst="straightConnector1">
              <a:avLst/>
            </a:prstGeom>
            <a:noFill/>
            <a:ln w="9525">
              <a:solidFill>
                <a:srgbClr val="000000"/>
              </a:solidFill>
              <a:round/>
              <a:headEnd/>
              <a:tailEnd type="triangle" w="med" len="med"/>
            </a:ln>
          </p:spPr>
        </p:cxnSp>
        <p:sp>
          <p:nvSpPr>
            <p:cNvPr id="32829" name="Text Box 14"/>
            <p:cNvSpPr txBox="1">
              <a:spLocks noChangeArrowheads="1"/>
            </p:cNvSpPr>
            <p:nvPr/>
          </p:nvSpPr>
          <p:spPr bwMode="auto">
            <a:xfrm>
              <a:off x="7294" y="10176"/>
              <a:ext cx="416" cy="274"/>
            </a:xfrm>
            <a:prstGeom prst="rect">
              <a:avLst/>
            </a:prstGeom>
            <a:solidFill>
              <a:srgbClr val="FFFFFF"/>
            </a:solidFill>
            <a:ln w="9525">
              <a:noFill/>
              <a:miter lim="800000"/>
              <a:headEnd/>
              <a:tailEnd/>
            </a:ln>
          </p:spPr>
          <p:txBody>
            <a:bodyPr lIns="0" tIns="0" rIns="0" bIns="0" anchor="ctr"/>
            <a:lstStyle/>
            <a:p>
              <a:pPr algn="ctr"/>
              <a:r>
                <a:rPr lang="en-US" sz="2800">
                  <a:latin typeface="Comic Sans MS" pitchFamily="66" charset="0"/>
                  <a:cs typeface="Times New Roman" pitchFamily="18" charset="0"/>
                </a:rPr>
                <a:t>x</a:t>
              </a:r>
              <a:r>
                <a:rPr lang="en-US" sz="2800" baseline="-30000">
                  <a:cs typeface="Times New Roman" pitchFamily="18" charset="0"/>
                </a:rPr>
                <a:t>1</a:t>
              </a:r>
              <a:endParaRPr lang="en-US" sz="5400">
                <a:latin typeface="Gill Sans MT" pitchFamily="34" charset="0"/>
              </a:endParaRPr>
            </a:p>
          </p:txBody>
        </p:sp>
        <p:sp>
          <p:nvSpPr>
            <p:cNvPr id="32830" name="AutoShape 13"/>
            <p:cNvSpPr>
              <a:spLocks noChangeArrowheads="1"/>
            </p:cNvSpPr>
            <p:nvPr/>
          </p:nvSpPr>
          <p:spPr bwMode="auto">
            <a:xfrm>
              <a:off x="7354" y="10176"/>
              <a:ext cx="302" cy="1213"/>
            </a:xfrm>
            <a:prstGeom prst="bracketPair">
              <a:avLst>
                <a:gd name="adj" fmla="val 16667"/>
              </a:avLst>
            </a:prstGeom>
            <a:noFill/>
            <a:ln w="9525">
              <a:solidFill>
                <a:srgbClr val="000000"/>
              </a:solidFill>
              <a:round/>
              <a:headEnd/>
              <a:tailEnd/>
            </a:ln>
          </p:spPr>
          <p:txBody>
            <a:bodyPr/>
            <a:lstStyle/>
            <a:p>
              <a:endParaRPr lang="en-US"/>
            </a:p>
          </p:txBody>
        </p:sp>
        <p:cxnSp>
          <p:nvCxnSpPr>
            <p:cNvPr id="32831" name="AutoShape 12"/>
            <p:cNvCxnSpPr>
              <a:cxnSpLocks noChangeShapeType="1"/>
            </p:cNvCxnSpPr>
            <p:nvPr/>
          </p:nvCxnSpPr>
          <p:spPr bwMode="auto">
            <a:xfrm>
              <a:off x="7675" y="10367"/>
              <a:ext cx="221" cy="1"/>
            </a:xfrm>
            <a:prstGeom prst="straightConnector1">
              <a:avLst/>
            </a:prstGeom>
            <a:noFill/>
            <a:ln w="9525">
              <a:solidFill>
                <a:srgbClr val="000000"/>
              </a:solidFill>
              <a:round/>
              <a:headEnd/>
              <a:tailEnd type="triangle" w="med" len="med"/>
            </a:ln>
          </p:spPr>
        </p:cxnSp>
        <p:cxnSp>
          <p:nvCxnSpPr>
            <p:cNvPr id="32832" name="AutoShape 11"/>
            <p:cNvCxnSpPr>
              <a:cxnSpLocks noChangeShapeType="1"/>
            </p:cNvCxnSpPr>
            <p:nvPr/>
          </p:nvCxnSpPr>
          <p:spPr bwMode="auto">
            <a:xfrm>
              <a:off x="7678" y="10660"/>
              <a:ext cx="221" cy="1"/>
            </a:xfrm>
            <a:prstGeom prst="straightConnector1">
              <a:avLst/>
            </a:prstGeom>
            <a:noFill/>
            <a:ln w="9525">
              <a:solidFill>
                <a:srgbClr val="000000"/>
              </a:solidFill>
              <a:round/>
              <a:headEnd/>
              <a:tailEnd type="triangle" w="med" len="med"/>
            </a:ln>
          </p:spPr>
        </p:cxnSp>
        <p:cxnSp>
          <p:nvCxnSpPr>
            <p:cNvPr id="32833" name="AutoShape 10"/>
            <p:cNvCxnSpPr>
              <a:cxnSpLocks noChangeShapeType="1"/>
            </p:cNvCxnSpPr>
            <p:nvPr/>
          </p:nvCxnSpPr>
          <p:spPr bwMode="auto">
            <a:xfrm>
              <a:off x="7656" y="11125"/>
              <a:ext cx="221" cy="1"/>
            </a:xfrm>
            <a:prstGeom prst="straightConnector1">
              <a:avLst/>
            </a:prstGeom>
            <a:noFill/>
            <a:ln w="9525">
              <a:solidFill>
                <a:srgbClr val="000000"/>
              </a:solidFill>
              <a:round/>
              <a:headEnd/>
              <a:tailEnd type="triangle" w="med" len="med"/>
            </a:ln>
          </p:spPr>
        </p:cxnSp>
        <p:sp>
          <p:nvSpPr>
            <p:cNvPr id="32834" name="Freeform 9"/>
            <p:cNvSpPr>
              <a:spLocks/>
            </p:cNvSpPr>
            <p:nvPr/>
          </p:nvSpPr>
          <p:spPr bwMode="auto">
            <a:xfrm>
              <a:off x="8997" y="10095"/>
              <a:ext cx="124" cy="87"/>
            </a:xfrm>
            <a:custGeom>
              <a:avLst/>
              <a:gdLst>
                <a:gd name="T0" fmla="*/ 0 w 350"/>
                <a:gd name="T1" fmla="*/ 0 h 188"/>
                <a:gd name="T2" fmla="*/ 0 w 350"/>
                <a:gd name="T3" fmla="*/ 0 h 188"/>
                <a:gd name="T4" fmla="*/ 0 w 350"/>
                <a:gd name="T5" fmla="*/ 0 h 188"/>
                <a:gd name="T6" fmla="*/ 0 w 350"/>
                <a:gd name="T7" fmla="*/ 0 h 188"/>
                <a:gd name="T8" fmla="*/ 0 w 350"/>
                <a:gd name="T9" fmla="*/ 0 h 188"/>
                <a:gd name="T10" fmla="*/ 0 60000 65536"/>
                <a:gd name="T11" fmla="*/ 0 60000 65536"/>
                <a:gd name="T12" fmla="*/ 0 60000 65536"/>
                <a:gd name="T13" fmla="*/ 0 60000 65536"/>
                <a:gd name="T14" fmla="*/ 0 60000 65536"/>
                <a:gd name="T15" fmla="*/ 0 w 350"/>
                <a:gd name="T16" fmla="*/ 0 h 188"/>
                <a:gd name="T17" fmla="*/ 350 w 350"/>
                <a:gd name="T18" fmla="*/ 188 h 188"/>
              </a:gdLst>
              <a:ahLst/>
              <a:cxnLst>
                <a:cxn ang="T10">
                  <a:pos x="T0" y="T1"/>
                </a:cxn>
                <a:cxn ang="T11">
                  <a:pos x="T2" y="T3"/>
                </a:cxn>
                <a:cxn ang="T12">
                  <a:pos x="T4" y="T5"/>
                </a:cxn>
                <a:cxn ang="T13">
                  <a:pos x="T6" y="T7"/>
                </a:cxn>
                <a:cxn ang="T14">
                  <a:pos x="T8" y="T9"/>
                </a:cxn>
              </a:cxnLst>
              <a:rect l="T15" t="T16" r="T17" b="T18"/>
              <a:pathLst>
                <a:path w="350" h="188">
                  <a:moveTo>
                    <a:pt x="0" y="188"/>
                  </a:moveTo>
                  <a:cubicBezTo>
                    <a:pt x="42" y="167"/>
                    <a:pt x="84" y="147"/>
                    <a:pt x="113" y="116"/>
                  </a:cubicBezTo>
                  <a:cubicBezTo>
                    <a:pt x="142" y="85"/>
                    <a:pt x="154" y="0"/>
                    <a:pt x="173" y="3"/>
                  </a:cubicBezTo>
                  <a:cubicBezTo>
                    <a:pt x="192" y="6"/>
                    <a:pt x="196" y="103"/>
                    <a:pt x="225" y="134"/>
                  </a:cubicBezTo>
                  <a:cubicBezTo>
                    <a:pt x="254" y="165"/>
                    <a:pt x="334" y="179"/>
                    <a:pt x="350" y="188"/>
                  </a:cubicBezTo>
                </a:path>
              </a:pathLst>
            </a:custGeom>
            <a:noFill/>
            <a:ln w="9525">
              <a:solidFill>
                <a:srgbClr val="000000"/>
              </a:solidFill>
              <a:round/>
              <a:headEnd/>
              <a:tailEnd/>
            </a:ln>
          </p:spPr>
          <p:txBody>
            <a:bodyPr/>
            <a:lstStyle/>
            <a:p>
              <a:endParaRPr lang="en-US"/>
            </a:p>
          </p:txBody>
        </p:sp>
        <p:sp>
          <p:nvSpPr>
            <p:cNvPr id="32835" name="Freeform 8"/>
            <p:cNvSpPr>
              <a:spLocks/>
            </p:cNvSpPr>
            <p:nvPr/>
          </p:nvSpPr>
          <p:spPr bwMode="auto">
            <a:xfrm>
              <a:off x="8997" y="10280"/>
              <a:ext cx="124" cy="87"/>
            </a:xfrm>
            <a:custGeom>
              <a:avLst/>
              <a:gdLst>
                <a:gd name="T0" fmla="*/ 0 w 350"/>
                <a:gd name="T1" fmla="*/ 0 h 188"/>
                <a:gd name="T2" fmla="*/ 0 w 350"/>
                <a:gd name="T3" fmla="*/ 0 h 188"/>
                <a:gd name="T4" fmla="*/ 0 w 350"/>
                <a:gd name="T5" fmla="*/ 0 h 188"/>
                <a:gd name="T6" fmla="*/ 0 w 350"/>
                <a:gd name="T7" fmla="*/ 0 h 188"/>
                <a:gd name="T8" fmla="*/ 0 w 350"/>
                <a:gd name="T9" fmla="*/ 0 h 188"/>
                <a:gd name="T10" fmla="*/ 0 60000 65536"/>
                <a:gd name="T11" fmla="*/ 0 60000 65536"/>
                <a:gd name="T12" fmla="*/ 0 60000 65536"/>
                <a:gd name="T13" fmla="*/ 0 60000 65536"/>
                <a:gd name="T14" fmla="*/ 0 60000 65536"/>
                <a:gd name="T15" fmla="*/ 0 w 350"/>
                <a:gd name="T16" fmla="*/ 0 h 188"/>
                <a:gd name="T17" fmla="*/ 350 w 350"/>
                <a:gd name="T18" fmla="*/ 188 h 188"/>
              </a:gdLst>
              <a:ahLst/>
              <a:cxnLst>
                <a:cxn ang="T10">
                  <a:pos x="T0" y="T1"/>
                </a:cxn>
                <a:cxn ang="T11">
                  <a:pos x="T2" y="T3"/>
                </a:cxn>
                <a:cxn ang="T12">
                  <a:pos x="T4" y="T5"/>
                </a:cxn>
                <a:cxn ang="T13">
                  <a:pos x="T6" y="T7"/>
                </a:cxn>
                <a:cxn ang="T14">
                  <a:pos x="T8" y="T9"/>
                </a:cxn>
              </a:cxnLst>
              <a:rect l="T15" t="T16" r="T17" b="T18"/>
              <a:pathLst>
                <a:path w="350" h="188">
                  <a:moveTo>
                    <a:pt x="0" y="188"/>
                  </a:moveTo>
                  <a:cubicBezTo>
                    <a:pt x="42" y="167"/>
                    <a:pt x="84" y="147"/>
                    <a:pt x="113" y="116"/>
                  </a:cubicBezTo>
                  <a:cubicBezTo>
                    <a:pt x="142" y="85"/>
                    <a:pt x="154" y="0"/>
                    <a:pt x="173" y="3"/>
                  </a:cubicBezTo>
                  <a:cubicBezTo>
                    <a:pt x="192" y="6"/>
                    <a:pt x="196" y="103"/>
                    <a:pt x="225" y="134"/>
                  </a:cubicBezTo>
                  <a:cubicBezTo>
                    <a:pt x="254" y="165"/>
                    <a:pt x="334" y="179"/>
                    <a:pt x="350" y="188"/>
                  </a:cubicBezTo>
                </a:path>
              </a:pathLst>
            </a:custGeom>
            <a:noFill/>
            <a:ln w="9525">
              <a:solidFill>
                <a:srgbClr val="000000"/>
              </a:solidFill>
              <a:round/>
              <a:headEnd/>
              <a:tailEnd/>
            </a:ln>
          </p:spPr>
          <p:txBody>
            <a:bodyPr/>
            <a:lstStyle/>
            <a:p>
              <a:endParaRPr lang="en-US"/>
            </a:p>
          </p:txBody>
        </p:sp>
        <p:sp>
          <p:nvSpPr>
            <p:cNvPr id="32836" name="Freeform 7"/>
            <p:cNvSpPr>
              <a:spLocks/>
            </p:cNvSpPr>
            <p:nvPr/>
          </p:nvSpPr>
          <p:spPr bwMode="auto">
            <a:xfrm>
              <a:off x="9025" y="10695"/>
              <a:ext cx="124" cy="87"/>
            </a:xfrm>
            <a:custGeom>
              <a:avLst/>
              <a:gdLst>
                <a:gd name="T0" fmla="*/ 0 w 350"/>
                <a:gd name="T1" fmla="*/ 0 h 188"/>
                <a:gd name="T2" fmla="*/ 0 w 350"/>
                <a:gd name="T3" fmla="*/ 0 h 188"/>
                <a:gd name="T4" fmla="*/ 0 w 350"/>
                <a:gd name="T5" fmla="*/ 0 h 188"/>
                <a:gd name="T6" fmla="*/ 0 w 350"/>
                <a:gd name="T7" fmla="*/ 0 h 188"/>
                <a:gd name="T8" fmla="*/ 0 w 350"/>
                <a:gd name="T9" fmla="*/ 0 h 188"/>
                <a:gd name="T10" fmla="*/ 0 60000 65536"/>
                <a:gd name="T11" fmla="*/ 0 60000 65536"/>
                <a:gd name="T12" fmla="*/ 0 60000 65536"/>
                <a:gd name="T13" fmla="*/ 0 60000 65536"/>
                <a:gd name="T14" fmla="*/ 0 60000 65536"/>
                <a:gd name="T15" fmla="*/ 0 w 350"/>
                <a:gd name="T16" fmla="*/ 0 h 188"/>
                <a:gd name="T17" fmla="*/ 350 w 350"/>
                <a:gd name="T18" fmla="*/ 188 h 188"/>
              </a:gdLst>
              <a:ahLst/>
              <a:cxnLst>
                <a:cxn ang="T10">
                  <a:pos x="T0" y="T1"/>
                </a:cxn>
                <a:cxn ang="T11">
                  <a:pos x="T2" y="T3"/>
                </a:cxn>
                <a:cxn ang="T12">
                  <a:pos x="T4" y="T5"/>
                </a:cxn>
                <a:cxn ang="T13">
                  <a:pos x="T6" y="T7"/>
                </a:cxn>
                <a:cxn ang="T14">
                  <a:pos x="T8" y="T9"/>
                </a:cxn>
              </a:cxnLst>
              <a:rect l="T15" t="T16" r="T17" b="T18"/>
              <a:pathLst>
                <a:path w="350" h="188">
                  <a:moveTo>
                    <a:pt x="0" y="188"/>
                  </a:moveTo>
                  <a:cubicBezTo>
                    <a:pt x="42" y="167"/>
                    <a:pt x="84" y="147"/>
                    <a:pt x="113" y="116"/>
                  </a:cubicBezTo>
                  <a:cubicBezTo>
                    <a:pt x="142" y="85"/>
                    <a:pt x="154" y="0"/>
                    <a:pt x="173" y="3"/>
                  </a:cubicBezTo>
                  <a:cubicBezTo>
                    <a:pt x="192" y="6"/>
                    <a:pt x="196" y="103"/>
                    <a:pt x="225" y="134"/>
                  </a:cubicBezTo>
                  <a:cubicBezTo>
                    <a:pt x="254" y="165"/>
                    <a:pt x="334" y="179"/>
                    <a:pt x="350" y="188"/>
                  </a:cubicBezTo>
                </a:path>
              </a:pathLst>
            </a:custGeom>
            <a:noFill/>
            <a:ln w="9525">
              <a:solidFill>
                <a:srgbClr val="000000"/>
              </a:solidFill>
              <a:round/>
              <a:headEnd/>
              <a:tailEnd/>
            </a:ln>
          </p:spPr>
          <p:txBody>
            <a:bodyPr/>
            <a:lstStyle/>
            <a:p>
              <a:endParaRPr lang="en-US"/>
            </a:p>
          </p:txBody>
        </p:sp>
        <p:sp>
          <p:nvSpPr>
            <p:cNvPr id="32837" name="Freeform 6"/>
            <p:cNvSpPr>
              <a:spLocks/>
            </p:cNvSpPr>
            <p:nvPr/>
          </p:nvSpPr>
          <p:spPr bwMode="auto">
            <a:xfrm>
              <a:off x="9048" y="11019"/>
              <a:ext cx="124" cy="87"/>
            </a:xfrm>
            <a:custGeom>
              <a:avLst/>
              <a:gdLst>
                <a:gd name="T0" fmla="*/ 0 w 350"/>
                <a:gd name="T1" fmla="*/ 0 h 188"/>
                <a:gd name="T2" fmla="*/ 0 w 350"/>
                <a:gd name="T3" fmla="*/ 0 h 188"/>
                <a:gd name="T4" fmla="*/ 0 w 350"/>
                <a:gd name="T5" fmla="*/ 0 h 188"/>
                <a:gd name="T6" fmla="*/ 0 w 350"/>
                <a:gd name="T7" fmla="*/ 0 h 188"/>
                <a:gd name="T8" fmla="*/ 0 w 350"/>
                <a:gd name="T9" fmla="*/ 0 h 188"/>
                <a:gd name="T10" fmla="*/ 0 60000 65536"/>
                <a:gd name="T11" fmla="*/ 0 60000 65536"/>
                <a:gd name="T12" fmla="*/ 0 60000 65536"/>
                <a:gd name="T13" fmla="*/ 0 60000 65536"/>
                <a:gd name="T14" fmla="*/ 0 60000 65536"/>
                <a:gd name="T15" fmla="*/ 0 w 350"/>
                <a:gd name="T16" fmla="*/ 0 h 188"/>
                <a:gd name="T17" fmla="*/ 350 w 350"/>
                <a:gd name="T18" fmla="*/ 188 h 188"/>
              </a:gdLst>
              <a:ahLst/>
              <a:cxnLst>
                <a:cxn ang="T10">
                  <a:pos x="T0" y="T1"/>
                </a:cxn>
                <a:cxn ang="T11">
                  <a:pos x="T2" y="T3"/>
                </a:cxn>
                <a:cxn ang="T12">
                  <a:pos x="T4" y="T5"/>
                </a:cxn>
                <a:cxn ang="T13">
                  <a:pos x="T6" y="T7"/>
                </a:cxn>
                <a:cxn ang="T14">
                  <a:pos x="T8" y="T9"/>
                </a:cxn>
              </a:cxnLst>
              <a:rect l="T15" t="T16" r="T17" b="T18"/>
              <a:pathLst>
                <a:path w="350" h="188">
                  <a:moveTo>
                    <a:pt x="0" y="188"/>
                  </a:moveTo>
                  <a:cubicBezTo>
                    <a:pt x="42" y="167"/>
                    <a:pt x="84" y="147"/>
                    <a:pt x="113" y="116"/>
                  </a:cubicBezTo>
                  <a:cubicBezTo>
                    <a:pt x="142" y="85"/>
                    <a:pt x="154" y="0"/>
                    <a:pt x="173" y="3"/>
                  </a:cubicBezTo>
                  <a:cubicBezTo>
                    <a:pt x="192" y="6"/>
                    <a:pt x="196" y="103"/>
                    <a:pt x="225" y="134"/>
                  </a:cubicBezTo>
                  <a:cubicBezTo>
                    <a:pt x="254" y="165"/>
                    <a:pt x="334" y="179"/>
                    <a:pt x="350" y="188"/>
                  </a:cubicBezTo>
                </a:path>
              </a:pathLst>
            </a:custGeom>
            <a:noFill/>
            <a:ln w="9525">
              <a:solidFill>
                <a:srgbClr val="000000"/>
              </a:solidFill>
              <a:round/>
              <a:headEnd/>
              <a:tailEnd/>
            </a:ln>
          </p:spPr>
          <p:txBody>
            <a:bodyPr/>
            <a:lstStyle/>
            <a:p>
              <a:endParaRPr lang="en-US"/>
            </a:p>
          </p:txBody>
        </p:sp>
        <p:sp>
          <p:nvSpPr>
            <p:cNvPr id="32838" name="Freeform 5"/>
            <p:cNvSpPr>
              <a:spLocks/>
            </p:cNvSpPr>
            <p:nvPr/>
          </p:nvSpPr>
          <p:spPr bwMode="auto">
            <a:xfrm>
              <a:off x="9025" y="11283"/>
              <a:ext cx="124" cy="87"/>
            </a:xfrm>
            <a:custGeom>
              <a:avLst/>
              <a:gdLst>
                <a:gd name="T0" fmla="*/ 0 w 350"/>
                <a:gd name="T1" fmla="*/ 0 h 188"/>
                <a:gd name="T2" fmla="*/ 0 w 350"/>
                <a:gd name="T3" fmla="*/ 0 h 188"/>
                <a:gd name="T4" fmla="*/ 0 w 350"/>
                <a:gd name="T5" fmla="*/ 0 h 188"/>
                <a:gd name="T6" fmla="*/ 0 w 350"/>
                <a:gd name="T7" fmla="*/ 0 h 188"/>
                <a:gd name="T8" fmla="*/ 0 w 350"/>
                <a:gd name="T9" fmla="*/ 0 h 188"/>
                <a:gd name="T10" fmla="*/ 0 60000 65536"/>
                <a:gd name="T11" fmla="*/ 0 60000 65536"/>
                <a:gd name="T12" fmla="*/ 0 60000 65536"/>
                <a:gd name="T13" fmla="*/ 0 60000 65536"/>
                <a:gd name="T14" fmla="*/ 0 60000 65536"/>
                <a:gd name="T15" fmla="*/ 0 w 350"/>
                <a:gd name="T16" fmla="*/ 0 h 188"/>
                <a:gd name="T17" fmla="*/ 350 w 350"/>
                <a:gd name="T18" fmla="*/ 188 h 188"/>
              </a:gdLst>
              <a:ahLst/>
              <a:cxnLst>
                <a:cxn ang="T10">
                  <a:pos x="T0" y="T1"/>
                </a:cxn>
                <a:cxn ang="T11">
                  <a:pos x="T2" y="T3"/>
                </a:cxn>
                <a:cxn ang="T12">
                  <a:pos x="T4" y="T5"/>
                </a:cxn>
                <a:cxn ang="T13">
                  <a:pos x="T6" y="T7"/>
                </a:cxn>
                <a:cxn ang="T14">
                  <a:pos x="T8" y="T9"/>
                </a:cxn>
              </a:cxnLst>
              <a:rect l="T15" t="T16" r="T17" b="T18"/>
              <a:pathLst>
                <a:path w="350" h="188">
                  <a:moveTo>
                    <a:pt x="0" y="188"/>
                  </a:moveTo>
                  <a:cubicBezTo>
                    <a:pt x="42" y="167"/>
                    <a:pt x="84" y="147"/>
                    <a:pt x="113" y="116"/>
                  </a:cubicBezTo>
                  <a:cubicBezTo>
                    <a:pt x="142" y="85"/>
                    <a:pt x="154" y="0"/>
                    <a:pt x="173" y="3"/>
                  </a:cubicBezTo>
                  <a:cubicBezTo>
                    <a:pt x="192" y="6"/>
                    <a:pt x="196" y="103"/>
                    <a:pt x="225" y="134"/>
                  </a:cubicBezTo>
                  <a:cubicBezTo>
                    <a:pt x="254" y="165"/>
                    <a:pt x="334" y="179"/>
                    <a:pt x="350" y="188"/>
                  </a:cubicBezTo>
                </a:path>
              </a:pathLst>
            </a:custGeom>
            <a:noFill/>
            <a:ln w="9525">
              <a:solidFill>
                <a:srgbClr val="000000"/>
              </a:solidFill>
              <a:round/>
              <a:headEnd/>
              <a:tailEnd/>
            </a:ln>
          </p:spPr>
          <p:txBody>
            <a:bodyPr/>
            <a:lstStyle/>
            <a:p>
              <a:endParaRPr lang="en-US"/>
            </a:p>
          </p:txBody>
        </p:sp>
        <p:sp>
          <p:nvSpPr>
            <p:cNvPr id="32839" name="Text Box 4"/>
            <p:cNvSpPr txBox="1">
              <a:spLocks noChangeArrowheads="1"/>
            </p:cNvSpPr>
            <p:nvPr/>
          </p:nvSpPr>
          <p:spPr bwMode="auto">
            <a:xfrm>
              <a:off x="7063" y="9877"/>
              <a:ext cx="1015" cy="218"/>
            </a:xfrm>
            <a:prstGeom prst="rect">
              <a:avLst/>
            </a:prstGeom>
            <a:solidFill>
              <a:srgbClr val="FFFFFF"/>
            </a:solidFill>
            <a:ln w="9525">
              <a:noFill/>
              <a:miter lim="800000"/>
              <a:headEnd/>
              <a:tailEnd/>
            </a:ln>
          </p:spPr>
          <p:txBody>
            <a:bodyPr lIns="0" tIns="0" rIns="0" bIns="0"/>
            <a:lstStyle/>
            <a:p>
              <a:pPr algn="ctr"/>
              <a:r>
                <a:rPr lang="en-US" sz="2000">
                  <a:latin typeface="Gill Sans MT" pitchFamily="34" charset="0"/>
                  <a:cs typeface="Times New Roman" pitchFamily="18" charset="0"/>
                </a:rPr>
                <a:t>input vector</a:t>
              </a:r>
              <a:endParaRPr lang="en-US" sz="5400">
                <a:latin typeface="Gill Sans MT" pitchFamily="34" charset="0"/>
              </a:endParaRPr>
            </a:p>
          </p:txBody>
        </p:sp>
        <p:sp>
          <p:nvSpPr>
            <p:cNvPr id="32840" name="Text Box 4"/>
            <p:cNvSpPr txBox="1">
              <a:spLocks noChangeArrowheads="1"/>
            </p:cNvSpPr>
            <p:nvPr/>
          </p:nvSpPr>
          <p:spPr bwMode="auto">
            <a:xfrm>
              <a:off x="9007" y="9748"/>
              <a:ext cx="718" cy="218"/>
            </a:xfrm>
            <a:prstGeom prst="rect">
              <a:avLst/>
            </a:prstGeom>
            <a:solidFill>
              <a:srgbClr val="FFFFFF"/>
            </a:solidFill>
            <a:ln w="9525">
              <a:noFill/>
              <a:miter lim="800000"/>
              <a:headEnd/>
              <a:tailEnd/>
            </a:ln>
          </p:spPr>
          <p:txBody>
            <a:bodyPr lIns="0" tIns="0" rIns="0" bIns="0"/>
            <a:lstStyle/>
            <a:p>
              <a:pPr algn="ctr"/>
              <a:r>
                <a:rPr lang="en-US" sz="2000">
                  <a:latin typeface="Gill Sans MT" pitchFamily="34" charset="0"/>
                </a:rPr>
                <a:t>RBFU</a:t>
              </a:r>
            </a:p>
          </p:txBody>
        </p:sp>
      </p:grpSp>
      <p:cxnSp>
        <p:nvCxnSpPr>
          <p:cNvPr id="72" name="Straight Arrow Connector 71"/>
          <p:cNvCxnSpPr>
            <a:stCxn id="32840" idx="2"/>
            <a:endCxn id="32834" idx="4"/>
          </p:cNvCxnSpPr>
          <p:nvPr/>
        </p:nvCxnSpPr>
        <p:spPr>
          <a:xfrm flipH="1">
            <a:off x="4852988" y="2447925"/>
            <a:ext cx="438150" cy="388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2840" idx="2"/>
            <a:endCxn id="32821" idx="6"/>
          </p:cNvCxnSpPr>
          <p:nvPr/>
        </p:nvCxnSpPr>
        <p:spPr>
          <a:xfrm flipH="1">
            <a:off x="4899025" y="2447925"/>
            <a:ext cx="392113"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629400" y="2286000"/>
            <a:ext cx="1295400" cy="381000"/>
          </a:xfrm>
          <a:prstGeom prst="rect">
            <a:avLst/>
          </a:prstGeom>
          <a:noFill/>
        </p:spPr>
        <p:txBody>
          <a:bodyPr wrap="square" rtlCol="0">
            <a:spAutoFit/>
          </a:bodyPr>
          <a:lstStyle/>
          <a:p>
            <a:r>
              <a:rPr lang="en-US" dirty="0" smtClean="0"/>
              <a:t>Weights</a:t>
            </a:r>
            <a:endParaRPr lang="en-US" dirty="0"/>
          </a:p>
        </p:txBody>
      </p:sp>
      <p:sp>
        <p:nvSpPr>
          <p:cNvPr id="77" name="Date Placeholder 76"/>
          <p:cNvSpPr>
            <a:spLocks noGrp="1"/>
          </p:cNvSpPr>
          <p:nvPr>
            <p:ph type="dt" sz="half" idx="10"/>
          </p:nvPr>
        </p:nvSpPr>
        <p:spPr/>
        <p:txBody>
          <a:bodyPr/>
          <a:lstStyle/>
          <a:p>
            <a:r>
              <a:rPr lang="en-US" smtClean="0"/>
              <a:t>October 25, 2016</a:t>
            </a:r>
            <a:endParaRPr lang="en-US"/>
          </a:p>
        </p:txBody>
      </p:sp>
      <p:sp>
        <p:nvSpPr>
          <p:cNvPr id="78" name="Footer Placeholder 77"/>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Why More neurons?</a:t>
            </a:r>
            <a:endParaRPr lang="en-US" dirty="0"/>
          </a:p>
        </p:txBody>
      </p:sp>
      <p:sp>
        <p:nvSpPr>
          <p:cNvPr id="31747" name="Content Placeholder 2"/>
          <p:cNvSpPr>
            <a:spLocks noGrp="1"/>
          </p:cNvSpPr>
          <p:nvPr>
            <p:ph idx="1"/>
          </p:nvPr>
        </p:nvSpPr>
        <p:spPr/>
        <p:txBody>
          <a:bodyPr/>
          <a:lstStyle/>
          <a:p>
            <a:r>
              <a:rPr lang="en-US" smtClean="0"/>
              <a:t>More number of classes.</a:t>
            </a:r>
          </a:p>
          <a:p>
            <a:r>
              <a:rPr lang="en-US" smtClean="0"/>
              <a:t>Large input sizes of the patterns</a:t>
            </a:r>
          </a:p>
          <a:p>
            <a:r>
              <a:rPr lang="en-US" smtClean="0"/>
              <a:t>Nonlinear separability of clusters in n-dimensional space.</a:t>
            </a:r>
          </a:p>
        </p:txBody>
      </p:sp>
      <p:sp>
        <p:nvSpPr>
          <p:cNvPr id="4" name="Slide Number Placeholder 3"/>
          <p:cNvSpPr>
            <a:spLocks noGrp="1"/>
          </p:cNvSpPr>
          <p:nvPr>
            <p:ph type="sldNum" sz="quarter" idx="12"/>
          </p:nvPr>
        </p:nvSpPr>
        <p:spPr/>
        <p:txBody>
          <a:bodyPr/>
          <a:lstStyle/>
          <a:p>
            <a:pPr>
              <a:defRPr/>
            </a:pPr>
            <a:fld id="{C091E9A8-5471-4745-A122-0C160CDA8826}" type="slidenum">
              <a:rPr lang="en-US" smtClean="0"/>
              <a:pPr>
                <a:defRPr/>
              </a:pPr>
              <a:t>31</a:t>
            </a:fld>
            <a:endParaRPr lang="en-US"/>
          </a:p>
        </p:txBody>
      </p:sp>
      <p:sp>
        <p:nvSpPr>
          <p:cNvPr id="5" name="Date Placeholder 4"/>
          <p:cNvSpPr>
            <a:spLocks noGrp="1"/>
          </p:cNvSpPr>
          <p:nvPr>
            <p:ph type="dt" sz="half" idx="10"/>
          </p:nvPr>
        </p:nvSpPr>
        <p:spPr/>
        <p:txBody>
          <a:bodyPr/>
          <a:lstStyle/>
          <a:p>
            <a:r>
              <a:rPr lang="en-US" smtClean="0"/>
              <a:t>October 25, 2016</a:t>
            </a:r>
            <a:endParaRPr lang="en-US"/>
          </a:p>
        </p:txBody>
      </p:sp>
      <p:sp>
        <p:nvSpPr>
          <p:cNvPr id="6" name="Footer Placeholder 5"/>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chemeClr val="tx2">
                    <a:satMod val="130000"/>
                  </a:schemeClr>
                </a:solidFill>
              </a:rPr>
              <a:t>RBFNN</a:t>
            </a:r>
            <a:endParaRPr lang="en-US" dirty="0">
              <a:solidFill>
                <a:schemeClr val="tx2">
                  <a:satMod val="130000"/>
                </a:schemeClr>
              </a:solidFill>
            </a:endParaRPr>
          </a:p>
        </p:txBody>
      </p:sp>
      <p:sp>
        <p:nvSpPr>
          <p:cNvPr id="33795" name="Content Placeholder 2"/>
          <p:cNvSpPr>
            <a:spLocks noGrp="1"/>
          </p:cNvSpPr>
          <p:nvPr>
            <p:ph idx="1"/>
          </p:nvPr>
        </p:nvSpPr>
        <p:spPr/>
        <p:txBody>
          <a:bodyPr/>
          <a:lstStyle/>
          <a:p>
            <a:pPr eaLnBrk="1" hangingPunct="1"/>
            <a:r>
              <a:rPr lang="en-US" smtClean="0"/>
              <a:t>They capture the training environment in terms of weights.</a:t>
            </a:r>
          </a:p>
          <a:p>
            <a:pPr eaLnBrk="1" hangingPunct="1"/>
            <a:r>
              <a:rPr lang="en-US" smtClean="0"/>
              <a:t>The radial basis functions units (RBFU) locally capture the structure of the data</a:t>
            </a:r>
          </a:p>
          <a:p>
            <a:pPr eaLnBrk="1" hangingPunct="1"/>
            <a:r>
              <a:rPr lang="en-US" smtClean="0"/>
              <a:t>Basis functions at the RBFU play an important role in transforming the nonlinearly separable high dimensional data to a space of linearly separable data.</a:t>
            </a:r>
          </a:p>
          <a:p>
            <a:pPr eaLnBrk="1" hangingPunct="1"/>
            <a:endParaRPr lang="en-US" smtClean="0"/>
          </a:p>
        </p:txBody>
      </p:sp>
      <p:sp>
        <p:nvSpPr>
          <p:cNvPr id="6" name="Slide Number Placeholder 5"/>
          <p:cNvSpPr>
            <a:spLocks noGrp="1"/>
          </p:cNvSpPr>
          <p:nvPr>
            <p:ph type="sldNum" sz="quarter" idx="12"/>
          </p:nvPr>
        </p:nvSpPr>
        <p:spPr/>
        <p:txBody>
          <a:bodyPr/>
          <a:lstStyle/>
          <a:p>
            <a:pPr>
              <a:defRPr/>
            </a:pPr>
            <a:fld id="{51EF26F8-17D9-4F8A-88A9-79A3A208B6AA}" type="slidenum">
              <a:rPr lang="en-US"/>
              <a:pPr>
                <a:defRPr/>
              </a:pPr>
              <a:t>32</a:t>
            </a:fld>
            <a:endParaRPr lang="en-US"/>
          </a:p>
        </p:txBody>
      </p:sp>
      <p:sp>
        <p:nvSpPr>
          <p:cNvPr id="5" name="Date Placeholder 4"/>
          <p:cNvSpPr>
            <a:spLocks noGrp="1"/>
          </p:cNvSpPr>
          <p:nvPr>
            <p:ph type="dt" sz="half" idx="10"/>
          </p:nvPr>
        </p:nvSpPr>
        <p:spPr/>
        <p:txBody>
          <a:bodyPr/>
          <a:lstStyle/>
          <a:p>
            <a:r>
              <a:rPr lang="en-US" smtClean="0"/>
              <a:t>October 25, 2016</a:t>
            </a:r>
            <a:endParaRPr lang="en-US"/>
          </a:p>
        </p:txBody>
      </p:sp>
      <p:sp>
        <p:nvSpPr>
          <p:cNvPr id="7" name="Footer Placeholder 6"/>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Multi Layer </a:t>
            </a:r>
            <a:r>
              <a:rPr lang="en-US" dirty="0" err="1" smtClean="0"/>
              <a:t>Perceptron</a:t>
            </a:r>
            <a:r>
              <a:rPr lang="en-US" dirty="0" smtClean="0"/>
              <a:t> Vs.  RBFNN</a:t>
            </a:r>
            <a:endParaRPr lang="en-US" dirty="0"/>
          </a:p>
        </p:txBody>
      </p:sp>
      <p:sp>
        <p:nvSpPr>
          <p:cNvPr id="4" name="Slide Number Placeholder 3"/>
          <p:cNvSpPr>
            <a:spLocks noGrp="1"/>
          </p:cNvSpPr>
          <p:nvPr>
            <p:ph type="sldNum" sz="quarter" idx="12"/>
          </p:nvPr>
        </p:nvSpPr>
        <p:spPr/>
        <p:txBody>
          <a:bodyPr/>
          <a:lstStyle/>
          <a:p>
            <a:pPr>
              <a:defRPr/>
            </a:pPr>
            <a:fld id="{761B289A-DBCA-4A90-8F69-E0CA1CB21CB0}" type="slidenum">
              <a:rPr lang="en-US" smtClean="0"/>
              <a:pPr>
                <a:defRPr/>
              </a:pPr>
              <a:t>33</a:t>
            </a:fld>
            <a:endParaRPr lang="en-US"/>
          </a:p>
        </p:txBody>
      </p:sp>
      <p:cxnSp>
        <p:nvCxnSpPr>
          <p:cNvPr id="6" name="Straight Connector 5"/>
          <p:cNvCxnSpPr/>
          <p:nvPr/>
        </p:nvCxnSpPr>
        <p:spPr>
          <a:xfrm>
            <a:off x="2971800" y="4572000"/>
            <a:ext cx="472440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3429000" y="1447800"/>
            <a:ext cx="76200" cy="34290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343400" y="2209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4495800" y="2590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4876800" y="23622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3962400" y="26670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5638800" y="23622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6096000" y="23622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5791200" y="20574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4419600" y="2971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p:cNvSpPr/>
          <p:nvPr/>
        </p:nvSpPr>
        <p:spPr>
          <a:xfrm>
            <a:off x="6400800" y="3048000"/>
            <a:ext cx="152400" cy="152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648200" y="22860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p:cNvSpPr/>
          <p:nvPr/>
        </p:nvSpPr>
        <p:spPr>
          <a:xfrm>
            <a:off x="6553200" y="3505200"/>
            <a:ext cx="152400" cy="152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5943600" y="3352800"/>
            <a:ext cx="152400" cy="152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4267200" y="3733800"/>
            <a:ext cx="152400" cy="152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4343400" y="4114800"/>
            <a:ext cx="152400" cy="152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p:cNvSpPr/>
          <p:nvPr/>
        </p:nvSpPr>
        <p:spPr>
          <a:xfrm>
            <a:off x="4953000" y="3886200"/>
            <a:ext cx="152400" cy="152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4648200" y="3886200"/>
            <a:ext cx="152400" cy="152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Rectangle 26"/>
          <p:cNvSpPr/>
          <p:nvPr/>
        </p:nvSpPr>
        <p:spPr>
          <a:xfrm>
            <a:off x="6781800" y="3200400"/>
            <a:ext cx="152400" cy="152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9" name="Straight Arrow Connector 28"/>
          <p:cNvCxnSpPr/>
          <p:nvPr/>
        </p:nvCxnSpPr>
        <p:spPr>
          <a:xfrm flipV="1">
            <a:off x="2514600" y="2209800"/>
            <a:ext cx="5410200" cy="1981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a:spLocks noChangeArrowheads="1"/>
          </p:cNvSpPr>
          <p:nvPr/>
        </p:nvSpPr>
        <p:spPr bwMode="auto">
          <a:xfrm>
            <a:off x="6019800" y="1219200"/>
            <a:ext cx="2667000" cy="646113"/>
          </a:xfrm>
          <a:prstGeom prst="rect">
            <a:avLst/>
          </a:prstGeom>
          <a:noFill/>
          <a:ln w="9525">
            <a:noFill/>
            <a:miter lim="800000"/>
            <a:headEnd/>
            <a:tailEnd/>
          </a:ln>
        </p:spPr>
        <p:txBody>
          <a:bodyPr>
            <a:spAutoFit/>
          </a:bodyPr>
          <a:lstStyle/>
          <a:p>
            <a:r>
              <a:rPr lang="en-US"/>
              <a:t>Decision Boundary : Hyperplane </a:t>
            </a:r>
          </a:p>
        </p:txBody>
      </p:sp>
      <p:sp>
        <p:nvSpPr>
          <p:cNvPr id="34" name="Oval 33"/>
          <p:cNvSpPr/>
          <p:nvPr/>
        </p:nvSpPr>
        <p:spPr>
          <a:xfrm>
            <a:off x="4114800" y="3581400"/>
            <a:ext cx="10668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Oval 34"/>
          <p:cNvSpPr/>
          <p:nvPr/>
        </p:nvSpPr>
        <p:spPr>
          <a:xfrm>
            <a:off x="5943600" y="2971800"/>
            <a:ext cx="10668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Oval 35"/>
          <p:cNvSpPr/>
          <p:nvPr/>
        </p:nvSpPr>
        <p:spPr>
          <a:xfrm>
            <a:off x="5562600" y="1981200"/>
            <a:ext cx="8382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3962400" y="2209800"/>
            <a:ext cx="1143000" cy="990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TextBox 37"/>
          <p:cNvSpPr txBox="1">
            <a:spLocks noChangeArrowheads="1"/>
          </p:cNvSpPr>
          <p:nvPr/>
        </p:nvSpPr>
        <p:spPr bwMode="auto">
          <a:xfrm>
            <a:off x="5943600" y="1219200"/>
            <a:ext cx="2667000" cy="646113"/>
          </a:xfrm>
          <a:prstGeom prst="rect">
            <a:avLst/>
          </a:prstGeom>
          <a:solidFill>
            <a:schemeClr val="bg1"/>
          </a:solidFill>
          <a:ln w="9525">
            <a:noFill/>
            <a:miter lim="800000"/>
            <a:headEnd/>
            <a:tailEnd/>
          </a:ln>
        </p:spPr>
        <p:txBody>
          <a:bodyPr>
            <a:spAutoFit/>
          </a:bodyPr>
          <a:lstStyle/>
          <a:p>
            <a:r>
              <a:rPr lang="en-US" dirty="0"/>
              <a:t>Decision Boundary : </a:t>
            </a:r>
            <a:r>
              <a:rPr lang="en-US" dirty="0" err="1"/>
              <a:t>Hypersphere</a:t>
            </a:r>
            <a:endParaRPr lang="en-US" dirty="0"/>
          </a:p>
        </p:txBody>
      </p:sp>
      <p:sp>
        <p:nvSpPr>
          <p:cNvPr id="30" name="TextBox 29"/>
          <p:cNvSpPr txBox="1"/>
          <p:nvPr/>
        </p:nvSpPr>
        <p:spPr>
          <a:xfrm>
            <a:off x="2514600" y="4953000"/>
            <a:ext cx="3810000" cy="646331"/>
          </a:xfrm>
          <a:prstGeom prst="rect">
            <a:avLst/>
          </a:prstGeom>
          <a:solidFill>
            <a:schemeClr val="accent4">
              <a:lumMod val="40000"/>
              <a:lumOff val="60000"/>
            </a:schemeClr>
          </a:solidFill>
        </p:spPr>
        <p:txBody>
          <a:bodyPr wrap="square" rtlCol="0">
            <a:spAutoFit/>
          </a:bodyPr>
          <a:lstStyle/>
          <a:p>
            <a:r>
              <a:rPr lang="en-US" dirty="0" smtClean="0"/>
              <a:t>The center of the natural cluster is the center of the hidden neuron</a:t>
            </a:r>
            <a:endParaRPr lang="en-US" dirty="0"/>
          </a:p>
        </p:txBody>
      </p:sp>
      <p:sp>
        <p:nvSpPr>
          <p:cNvPr id="31" name="TextBox 30"/>
          <p:cNvSpPr txBox="1"/>
          <p:nvPr/>
        </p:nvSpPr>
        <p:spPr>
          <a:xfrm>
            <a:off x="2514600" y="5791200"/>
            <a:ext cx="3810000" cy="646331"/>
          </a:xfrm>
          <a:prstGeom prst="rect">
            <a:avLst/>
          </a:prstGeom>
          <a:solidFill>
            <a:schemeClr val="accent4">
              <a:lumMod val="40000"/>
              <a:lumOff val="60000"/>
            </a:schemeClr>
          </a:solidFill>
        </p:spPr>
        <p:txBody>
          <a:bodyPr wrap="square" rtlCol="0">
            <a:spAutoFit/>
          </a:bodyPr>
          <a:lstStyle/>
          <a:p>
            <a:r>
              <a:rPr lang="en-US" dirty="0" smtClean="0"/>
              <a:t>A hidden neuron is sensitive for data points near its center</a:t>
            </a:r>
            <a:endParaRPr lang="en-US" dirty="0"/>
          </a:p>
        </p:txBody>
      </p:sp>
      <p:sp>
        <p:nvSpPr>
          <p:cNvPr id="32" name="Date Placeholder 31"/>
          <p:cNvSpPr>
            <a:spLocks noGrp="1"/>
          </p:cNvSpPr>
          <p:nvPr>
            <p:ph type="dt" sz="half" idx="10"/>
          </p:nvPr>
        </p:nvSpPr>
        <p:spPr/>
        <p:txBody>
          <a:bodyPr/>
          <a:lstStyle/>
          <a:p>
            <a:r>
              <a:rPr lang="en-US" smtClean="0"/>
              <a:t>October 25, 2016</a:t>
            </a:r>
            <a:endParaRPr lang="en-US"/>
          </a:p>
        </p:txBody>
      </p:sp>
      <p:sp>
        <p:nvSpPr>
          <p:cNvPr id="39" name="Footer Placeholder 38"/>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3" presetClass="exit" presetSubtype="10" fill="hold" nodeType="withEffect">
                                  <p:stCondLst>
                                    <p:cond delay="0"/>
                                  </p:stCondLst>
                                  <p:childTnLst>
                                    <p:animEffect transition="out" filter="blinds(horizontal)">
                                      <p:cBhvr>
                                        <p:cTn id="20" dur="500"/>
                                        <p:tgtEl>
                                          <p:spTgt spid="29"/>
                                        </p:tgtEl>
                                      </p:cBhvr>
                                    </p:animEffect>
                                    <p:set>
                                      <p:cBhvr>
                                        <p:cTn id="21" dur="1" fill="hold">
                                          <p:stCondLst>
                                            <p:cond delay="499"/>
                                          </p:stCondLst>
                                        </p:cTn>
                                        <p:tgtEl>
                                          <p:spTgt spid="2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grpId="1" nodeType="clickEffect">
                                  <p:stCondLst>
                                    <p:cond delay="0"/>
                                  </p:stCondLst>
                                  <p:childTnLst>
                                    <p:animEffect transition="out" filter="blinds(horizontal)">
                                      <p:cBhvr>
                                        <p:cTn id="25" dur="500"/>
                                        <p:tgtEl>
                                          <p:spTgt spid="33"/>
                                        </p:tgtEl>
                                      </p:cBhvr>
                                    </p:animEffect>
                                    <p:set>
                                      <p:cBhvr>
                                        <p:cTn id="26" dur="1" fill="hold">
                                          <p:stCondLst>
                                            <p:cond delay="499"/>
                                          </p:stCondLst>
                                        </p:cTn>
                                        <p:tgtEl>
                                          <p:spTgt spid="3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grpId="1" nodeType="clickEffect">
                                  <p:stCondLst>
                                    <p:cond delay="0"/>
                                  </p:stCondLst>
                                  <p:childTnLst>
                                    <p:animEffect transition="out" filter="blinds(horizontal)">
                                      <p:cBhvr>
                                        <p:cTn id="34" dur="500"/>
                                        <p:tgtEl>
                                          <p:spTgt spid="38"/>
                                        </p:tgtEl>
                                      </p:cBhvr>
                                    </p:animEffect>
                                    <p:set>
                                      <p:cBhvr>
                                        <p:cTn id="35" dur="1" fill="hold">
                                          <p:stCondLst>
                                            <p:cond delay="499"/>
                                          </p:stCondLst>
                                        </p:cTn>
                                        <p:tgtEl>
                                          <p:spTgt spid="3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4" grpId="0" animBg="1"/>
      <p:bldP spid="35" grpId="0" animBg="1"/>
      <p:bldP spid="36" grpId="0" animBg="1"/>
      <p:bldP spid="37" grpId="0" animBg="1"/>
      <p:bldP spid="38" grpId="0" animBg="1"/>
      <p:bldP spid="38" grpId="1" animBg="1"/>
      <p:bldP spid="30" grpId="0" animBg="1"/>
      <p:bldP spid="3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Nearest Neighbor Classification Vs.  RBFNN based classification</a:t>
            </a:r>
            <a:endParaRPr lang="en-US" dirty="0"/>
          </a:p>
        </p:txBody>
      </p:sp>
      <p:sp>
        <p:nvSpPr>
          <p:cNvPr id="4" name="Slide Number Placeholder 3"/>
          <p:cNvSpPr>
            <a:spLocks noGrp="1"/>
          </p:cNvSpPr>
          <p:nvPr>
            <p:ph type="sldNum" sz="quarter" idx="12"/>
          </p:nvPr>
        </p:nvSpPr>
        <p:spPr/>
        <p:txBody>
          <a:bodyPr/>
          <a:lstStyle/>
          <a:p>
            <a:pPr>
              <a:defRPr/>
            </a:pPr>
            <a:fld id="{D5D34073-A27D-4EA6-B6DA-4406B058EA17}" type="slidenum">
              <a:rPr lang="en-US" smtClean="0"/>
              <a:pPr>
                <a:defRPr/>
              </a:pPr>
              <a:t>34</a:t>
            </a:fld>
            <a:endParaRPr lang="en-US"/>
          </a:p>
        </p:txBody>
      </p:sp>
      <p:cxnSp>
        <p:nvCxnSpPr>
          <p:cNvPr id="6" name="Straight Connector 5"/>
          <p:cNvCxnSpPr/>
          <p:nvPr/>
        </p:nvCxnSpPr>
        <p:spPr>
          <a:xfrm>
            <a:off x="2971800" y="4572000"/>
            <a:ext cx="472440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3429000" y="1447800"/>
            <a:ext cx="76200" cy="34290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343400" y="2209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4495800" y="2590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4876800" y="23622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3962400" y="26670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5638800" y="23622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6096000" y="23622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5791200" y="20574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4419600" y="2971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p:cNvSpPr/>
          <p:nvPr/>
        </p:nvSpPr>
        <p:spPr>
          <a:xfrm>
            <a:off x="6400800" y="3048000"/>
            <a:ext cx="152400" cy="152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648200" y="22860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p:cNvSpPr/>
          <p:nvPr/>
        </p:nvSpPr>
        <p:spPr>
          <a:xfrm>
            <a:off x="6553200" y="3505200"/>
            <a:ext cx="152400" cy="152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5943600" y="3352800"/>
            <a:ext cx="152400" cy="152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4267200" y="3733800"/>
            <a:ext cx="152400" cy="152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4343400" y="4114800"/>
            <a:ext cx="152400" cy="152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p:cNvSpPr/>
          <p:nvPr/>
        </p:nvSpPr>
        <p:spPr>
          <a:xfrm>
            <a:off x="4953000" y="3886200"/>
            <a:ext cx="152400" cy="152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4648200" y="3886200"/>
            <a:ext cx="152400" cy="152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Rectangle 26"/>
          <p:cNvSpPr/>
          <p:nvPr/>
        </p:nvSpPr>
        <p:spPr>
          <a:xfrm>
            <a:off x="6781800" y="3200400"/>
            <a:ext cx="152400" cy="152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4114800" y="3581400"/>
            <a:ext cx="10668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Oval 34"/>
          <p:cNvSpPr/>
          <p:nvPr/>
        </p:nvSpPr>
        <p:spPr>
          <a:xfrm>
            <a:off x="5943600" y="2971800"/>
            <a:ext cx="10668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Oval 35"/>
          <p:cNvSpPr/>
          <p:nvPr/>
        </p:nvSpPr>
        <p:spPr>
          <a:xfrm>
            <a:off x="5562600" y="1981200"/>
            <a:ext cx="8382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3962400" y="2209800"/>
            <a:ext cx="1143000" cy="990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7239000" y="3352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892" name="TextBox 30"/>
          <p:cNvSpPr txBox="1">
            <a:spLocks noChangeArrowheads="1"/>
          </p:cNvSpPr>
          <p:nvPr/>
        </p:nvSpPr>
        <p:spPr bwMode="auto">
          <a:xfrm>
            <a:off x="6934200" y="3657600"/>
            <a:ext cx="1752600" cy="369888"/>
          </a:xfrm>
          <a:prstGeom prst="rect">
            <a:avLst/>
          </a:prstGeom>
          <a:noFill/>
          <a:ln w="9525">
            <a:noFill/>
            <a:miter lim="800000"/>
            <a:headEnd/>
            <a:tailEnd/>
          </a:ln>
        </p:spPr>
        <p:txBody>
          <a:bodyPr>
            <a:spAutoFit/>
          </a:bodyPr>
          <a:lstStyle/>
          <a:p>
            <a:r>
              <a:rPr lang="en-US"/>
              <a:t>Test feature</a:t>
            </a:r>
          </a:p>
        </p:txBody>
      </p:sp>
      <p:sp>
        <p:nvSpPr>
          <p:cNvPr id="36893" name="TextBox 31"/>
          <p:cNvSpPr txBox="1">
            <a:spLocks noChangeArrowheads="1"/>
          </p:cNvSpPr>
          <p:nvPr/>
        </p:nvSpPr>
        <p:spPr bwMode="auto">
          <a:xfrm>
            <a:off x="1143000" y="3505200"/>
            <a:ext cx="1752600" cy="1200150"/>
          </a:xfrm>
          <a:prstGeom prst="rect">
            <a:avLst/>
          </a:prstGeom>
          <a:solidFill>
            <a:schemeClr val="accent3">
              <a:lumMod val="20000"/>
              <a:lumOff val="80000"/>
            </a:schemeClr>
          </a:solidFill>
          <a:ln w="9525">
            <a:noFill/>
            <a:miter lim="800000"/>
            <a:headEnd/>
            <a:tailEnd/>
          </a:ln>
        </p:spPr>
        <p:txBody>
          <a:bodyPr>
            <a:spAutoFit/>
          </a:bodyPr>
          <a:lstStyle/>
          <a:p>
            <a:r>
              <a:rPr lang="en-US" dirty="0"/>
              <a:t>“Do not know “ condition can be handled well by RBFNN</a:t>
            </a:r>
          </a:p>
        </p:txBody>
      </p:sp>
      <p:sp>
        <p:nvSpPr>
          <p:cNvPr id="41" name="TextBox 40"/>
          <p:cNvSpPr txBox="1">
            <a:spLocks noChangeArrowheads="1"/>
          </p:cNvSpPr>
          <p:nvPr/>
        </p:nvSpPr>
        <p:spPr bwMode="auto">
          <a:xfrm>
            <a:off x="4648200" y="2514600"/>
            <a:ext cx="381000" cy="523875"/>
          </a:xfrm>
          <a:prstGeom prst="rect">
            <a:avLst/>
          </a:prstGeom>
          <a:solidFill>
            <a:schemeClr val="bg1"/>
          </a:solidFill>
          <a:ln w="9525">
            <a:noFill/>
            <a:miter lim="800000"/>
            <a:headEnd/>
            <a:tailEnd/>
          </a:ln>
        </p:spPr>
        <p:txBody>
          <a:bodyPr>
            <a:spAutoFit/>
          </a:bodyPr>
          <a:lstStyle/>
          <a:p>
            <a:pPr algn="ctr"/>
            <a:r>
              <a:rPr lang="en-US" sz="2800" b="1">
                <a:solidFill>
                  <a:srgbClr val="0000FF"/>
                </a:solidFill>
              </a:rPr>
              <a:t>+</a:t>
            </a:r>
          </a:p>
        </p:txBody>
      </p:sp>
      <p:sp>
        <p:nvSpPr>
          <p:cNvPr id="42" name="TextBox 41"/>
          <p:cNvSpPr txBox="1">
            <a:spLocks noChangeArrowheads="1"/>
          </p:cNvSpPr>
          <p:nvPr/>
        </p:nvSpPr>
        <p:spPr bwMode="auto">
          <a:xfrm>
            <a:off x="5334000" y="3810000"/>
            <a:ext cx="381000" cy="523875"/>
          </a:xfrm>
          <a:prstGeom prst="rect">
            <a:avLst/>
          </a:prstGeom>
          <a:solidFill>
            <a:schemeClr val="bg1"/>
          </a:solidFill>
          <a:ln w="9525">
            <a:noFill/>
            <a:miter lim="800000"/>
            <a:headEnd/>
            <a:tailEnd/>
          </a:ln>
        </p:spPr>
        <p:txBody>
          <a:bodyPr>
            <a:spAutoFit/>
          </a:bodyPr>
          <a:lstStyle/>
          <a:p>
            <a:r>
              <a:rPr lang="en-US" sz="2800" b="1">
                <a:solidFill>
                  <a:srgbClr val="006600"/>
                </a:solidFill>
              </a:rPr>
              <a:t>+</a:t>
            </a:r>
          </a:p>
        </p:txBody>
      </p:sp>
      <p:sp>
        <p:nvSpPr>
          <p:cNvPr id="32" name="TextBox 31"/>
          <p:cNvSpPr txBox="1"/>
          <p:nvPr/>
        </p:nvSpPr>
        <p:spPr>
          <a:xfrm>
            <a:off x="838200" y="4876800"/>
            <a:ext cx="7620000" cy="923330"/>
          </a:xfrm>
          <a:prstGeom prst="rect">
            <a:avLst/>
          </a:prstGeom>
          <a:solidFill>
            <a:schemeClr val="accent4">
              <a:lumMod val="60000"/>
              <a:lumOff val="40000"/>
            </a:schemeClr>
          </a:solidFill>
        </p:spPr>
        <p:txBody>
          <a:bodyPr wrap="square" rtlCol="0">
            <a:spAutoFit/>
          </a:bodyPr>
          <a:lstStyle/>
          <a:p>
            <a:r>
              <a:rPr lang="en-US" b="1" dirty="0" smtClean="0"/>
              <a:t>Nearest neighbor:  </a:t>
            </a:r>
            <a:r>
              <a:rPr lang="en-US" dirty="0" smtClean="0"/>
              <a:t>Shortest distance to the mean of the cluster</a:t>
            </a:r>
          </a:p>
          <a:p>
            <a:endParaRPr lang="en-US" dirty="0" smtClean="0"/>
          </a:p>
          <a:p>
            <a:r>
              <a:rPr lang="en-US" b="1" dirty="0" smtClean="0"/>
              <a:t>RBFNN: </a:t>
            </a:r>
            <a:r>
              <a:rPr lang="en-US" dirty="0" smtClean="0"/>
              <a:t>Within limits of Radial distance to the mean of the cluster</a:t>
            </a:r>
            <a:endParaRPr lang="en-US" dirty="0"/>
          </a:p>
        </p:txBody>
      </p:sp>
      <p:sp>
        <p:nvSpPr>
          <p:cNvPr id="33" name="Date Placeholder 32"/>
          <p:cNvSpPr>
            <a:spLocks noGrp="1"/>
          </p:cNvSpPr>
          <p:nvPr>
            <p:ph type="dt" sz="half" idx="10"/>
          </p:nvPr>
        </p:nvSpPr>
        <p:spPr/>
        <p:txBody>
          <a:bodyPr/>
          <a:lstStyle/>
          <a:p>
            <a:r>
              <a:rPr lang="en-US" smtClean="0"/>
              <a:t>October 25, 2016</a:t>
            </a:r>
            <a:endParaRPr lang="en-US"/>
          </a:p>
        </p:txBody>
      </p:sp>
      <p:sp>
        <p:nvSpPr>
          <p:cNvPr id="38" name="Footer Placeholder 37"/>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41" grpId="0" animBg="1"/>
      <p:bldP spid="4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Basis Functions</a:t>
            </a:r>
            <a:endParaRPr lang="en-US" dirty="0"/>
          </a:p>
        </p:txBody>
      </p:sp>
      <p:sp>
        <p:nvSpPr>
          <p:cNvPr id="39939" name="Content Placeholder 2"/>
          <p:cNvSpPr>
            <a:spLocks noGrp="1"/>
          </p:cNvSpPr>
          <p:nvPr>
            <p:ph idx="1"/>
          </p:nvPr>
        </p:nvSpPr>
        <p:spPr>
          <a:xfrm>
            <a:off x="1435100" y="1447800"/>
            <a:ext cx="7499350" cy="1371600"/>
          </a:xfrm>
        </p:spPr>
        <p:txBody>
          <a:bodyPr/>
          <a:lstStyle/>
          <a:p>
            <a:pPr eaLnBrk="1" hangingPunct="1"/>
            <a:r>
              <a:rPr lang="en-US" dirty="0" smtClean="0"/>
              <a:t>Basis Functions transform the input feature space to the hidden space</a:t>
            </a:r>
          </a:p>
        </p:txBody>
      </p:sp>
      <p:sp>
        <p:nvSpPr>
          <p:cNvPr id="4" name="Slide Number Placeholder 3"/>
          <p:cNvSpPr>
            <a:spLocks noGrp="1"/>
          </p:cNvSpPr>
          <p:nvPr>
            <p:ph type="sldNum" sz="quarter" idx="12"/>
          </p:nvPr>
        </p:nvSpPr>
        <p:spPr/>
        <p:txBody>
          <a:bodyPr/>
          <a:lstStyle/>
          <a:p>
            <a:pPr>
              <a:defRPr/>
            </a:pPr>
            <a:fld id="{6A937EED-6975-4445-A250-BD525D65B4C6}" type="slidenum">
              <a:rPr lang="en-US" smtClean="0"/>
              <a:pPr>
                <a:defRPr/>
              </a:pPr>
              <a:t>35</a:t>
            </a:fld>
            <a:endParaRPr lang="en-US"/>
          </a:p>
        </p:txBody>
      </p:sp>
      <p:pic>
        <p:nvPicPr>
          <p:cNvPr id="5" name="Picture 2"/>
          <p:cNvPicPr>
            <a:picLocks noChangeAspect="1" noChangeArrowheads="1"/>
          </p:cNvPicPr>
          <p:nvPr/>
        </p:nvPicPr>
        <p:blipFill>
          <a:blip r:embed="rId2" cstate="print"/>
          <a:srcRect/>
          <a:stretch>
            <a:fillRect/>
          </a:stretch>
        </p:blipFill>
        <p:spPr bwMode="auto">
          <a:xfrm>
            <a:off x="5715000" y="3048000"/>
            <a:ext cx="2743200" cy="2257140"/>
          </a:xfrm>
          <a:prstGeom prst="rect">
            <a:avLst/>
          </a:prstGeom>
          <a:noFill/>
          <a:ln w="9525">
            <a:noFill/>
            <a:miter lim="800000"/>
            <a:headEnd/>
            <a:tailEnd/>
          </a:ln>
        </p:spPr>
      </p:pic>
      <p:pic>
        <p:nvPicPr>
          <p:cNvPr id="6" name="Picture 4"/>
          <p:cNvPicPr>
            <a:picLocks noChangeAspect="1" noChangeArrowheads="1"/>
          </p:cNvPicPr>
          <p:nvPr/>
        </p:nvPicPr>
        <p:blipFill>
          <a:blip r:embed="rId3" cstate="print"/>
          <a:srcRect/>
          <a:stretch>
            <a:fillRect/>
          </a:stretch>
        </p:blipFill>
        <p:spPr bwMode="auto">
          <a:xfrm>
            <a:off x="1066800" y="3048000"/>
            <a:ext cx="2917636" cy="2362200"/>
          </a:xfrm>
          <a:prstGeom prst="rect">
            <a:avLst/>
          </a:prstGeom>
          <a:noFill/>
          <a:ln w="9525">
            <a:noFill/>
            <a:miter lim="800000"/>
            <a:headEnd/>
            <a:tailEnd/>
          </a:ln>
        </p:spPr>
      </p:pic>
      <p:sp>
        <p:nvSpPr>
          <p:cNvPr id="7" name="Right Arrow 6"/>
          <p:cNvSpPr/>
          <p:nvPr/>
        </p:nvSpPr>
        <p:spPr>
          <a:xfrm>
            <a:off x="4572000" y="4191000"/>
            <a:ext cx="838200" cy="381000"/>
          </a:xfrm>
          <a:prstGeom prst="rightArrow">
            <a:avLst>
              <a:gd name="adj1" fmla="val 3451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95400" y="5791200"/>
            <a:ext cx="3352800" cy="646331"/>
          </a:xfrm>
          <a:prstGeom prst="rect">
            <a:avLst/>
          </a:prstGeom>
          <a:solidFill>
            <a:schemeClr val="accent4">
              <a:lumMod val="40000"/>
              <a:lumOff val="60000"/>
            </a:schemeClr>
          </a:solidFill>
        </p:spPr>
        <p:txBody>
          <a:bodyPr wrap="square" rtlCol="0">
            <a:spAutoFit/>
          </a:bodyPr>
          <a:lstStyle/>
          <a:p>
            <a:r>
              <a:rPr lang="en-US" b="1" dirty="0" smtClean="0"/>
              <a:t>Input space : &lt;f</a:t>
            </a:r>
            <a:r>
              <a:rPr lang="en-US" b="1" baseline="-25000" dirty="0" smtClean="0"/>
              <a:t>1</a:t>
            </a:r>
            <a:r>
              <a:rPr lang="en-US" b="1" dirty="0" smtClean="0"/>
              <a:t>,f</a:t>
            </a:r>
            <a:r>
              <a:rPr lang="en-US" b="1" baseline="-25000" dirty="0" smtClean="0"/>
              <a:t>2</a:t>
            </a:r>
            <a:r>
              <a:rPr lang="en-US" b="1" dirty="0" smtClean="0"/>
              <a:t>&gt;</a:t>
            </a:r>
          </a:p>
          <a:p>
            <a:r>
              <a:rPr lang="en-US" b="1" dirty="0" smtClean="0"/>
              <a:t>Hidden Space: &lt;</a:t>
            </a:r>
            <a:r>
              <a:rPr lang="en-US" b="1" dirty="0" smtClean="0">
                <a:sym typeface="Symbol"/>
              </a:rPr>
              <a:t></a:t>
            </a:r>
            <a:r>
              <a:rPr lang="en-US" b="1" baseline="-25000" dirty="0" smtClean="0"/>
              <a:t>1</a:t>
            </a:r>
            <a:r>
              <a:rPr lang="en-US" b="1" dirty="0" smtClean="0"/>
              <a:t> </a:t>
            </a:r>
            <a:r>
              <a:rPr lang="en-US" b="1" dirty="0" smtClean="0">
                <a:sym typeface="Symbol"/>
              </a:rPr>
              <a:t>,</a:t>
            </a:r>
            <a:r>
              <a:rPr lang="en-US" b="1" baseline="-25000" dirty="0" smtClean="0"/>
              <a:t>2</a:t>
            </a:r>
            <a:r>
              <a:rPr lang="en-US" b="1" dirty="0" smtClean="0">
                <a:sym typeface="Symbol"/>
              </a:rPr>
              <a:t>&gt;</a:t>
            </a:r>
            <a:endParaRPr lang="en-US" b="1" dirty="0"/>
          </a:p>
        </p:txBody>
      </p:sp>
      <p:pic>
        <p:nvPicPr>
          <p:cNvPr id="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105400" y="5638800"/>
            <a:ext cx="3276600" cy="891592"/>
          </a:xfrm>
          <a:prstGeom prst="rect">
            <a:avLst/>
          </a:prstGeom>
          <a:solidFill>
            <a:schemeClr val="accent4">
              <a:lumMod val="40000"/>
              <a:lumOff val="60000"/>
            </a:schemeClr>
          </a:solidFill>
        </p:spPr>
      </p:pic>
      <p:sp>
        <p:nvSpPr>
          <p:cNvPr id="10" name="TextBox 9"/>
          <p:cNvSpPr txBox="1"/>
          <p:nvPr/>
        </p:nvSpPr>
        <p:spPr>
          <a:xfrm>
            <a:off x="5410200" y="457200"/>
            <a:ext cx="3733800" cy="923330"/>
          </a:xfrm>
          <a:prstGeom prst="rect">
            <a:avLst/>
          </a:prstGeom>
          <a:solidFill>
            <a:schemeClr val="accent4">
              <a:lumMod val="40000"/>
              <a:lumOff val="60000"/>
            </a:schemeClr>
          </a:solidFill>
        </p:spPr>
        <p:txBody>
          <a:bodyPr wrap="square" rtlCol="0">
            <a:spAutoFit/>
          </a:bodyPr>
          <a:lstStyle/>
          <a:p>
            <a:r>
              <a:rPr lang="en-US" dirty="0" smtClean="0"/>
              <a:t>Dimension of the hidden layer is equal to the number of neurons in it.</a:t>
            </a:r>
            <a:endParaRPr lang="en-US" dirty="0"/>
          </a:p>
        </p:txBody>
      </p:sp>
      <p:sp>
        <p:nvSpPr>
          <p:cNvPr id="11" name="Date Placeholder 10"/>
          <p:cNvSpPr>
            <a:spLocks noGrp="1"/>
          </p:cNvSpPr>
          <p:nvPr>
            <p:ph type="dt" sz="half" idx="10"/>
          </p:nvPr>
        </p:nvSpPr>
        <p:spPr/>
        <p:txBody>
          <a:bodyPr/>
          <a:lstStyle/>
          <a:p>
            <a:r>
              <a:rPr lang="en-US" smtClean="0"/>
              <a:t>October 25, 2016</a:t>
            </a:r>
            <a:endParaRPr lang="en-US"/>
          </a:p>
        </p:txBody>
      </p:sp>
      <p:sp>
        <p:nvSpPr>
          <p:cNvPr id="12" name="Footer Placeholder 11"/>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Basis Functions</a:t>
            </a:r>
            <a:endParaRPr lang="en-US" dirty="0"/>
          </a:p>
        </p:txBody>
      </p:sp>
      <p:sp>
        <p:nvSpPr>
          <p:cNvPr id="3" name="Content Placeholder 2"/>
          <p:cNvSpPr>
            <a:spLocks noGrp="1"/>
          </p:cNvSpPr>
          <p:nvPr>
            <p:ph idx="1"/>
          </p:nvPr>
        </p:nvSpPr>
        <p:spPr>
          <a:xfrm>
            <a:off x="1435100" y="1447800"/>
            <a:ext cx="7499350" cy="2895600"/>
          </a:xfrm>
        </p:spPr>
        <p:txBody>
          <a:bodyPr/>
          <a:lstStyle/>
          <a:p>
            <a:r>
              <a:rPr lang="en-US" dirty="0" smtClean="0"/>
              <a:t>Let x = &lt; x</a:t>
            </a:r>
            <a:r>
              <a:rPr lang="en-US" baseline="-25000" dirty="0" smtClean="0"/>
              <a:t>1</a:t>
            </a:r>
            <a:r>
              <a:rPr lang="en-US" dirty="0" smtClean="0"/>
              <a:t>,x</a:t>
            </a:r>
            <a:r>
              <a:rPr lang="en-US" baseline="-25000" dirty="0" smtClean="0"/>
              <a:t>2</a:t>
            </a:r>
            <a:r>
              <a:rPr lang="en-US" dirty="0" smtClean="0"/>
              <a:t>,x</a:t>
            </a:r>
            <a:r>
              <a:rPr lang="en-US" baseline="-25000" dirty="0" smtClean="0"/>
              <a:t>3</a:t>
            </a:r>
            <a:r>
              <a:rPr lang="en-US" dirty="0" smtClean="0"/>
              <a:t>,....</a:t>
            </a:r>
            <a:r>
              <a:rPr lang="en-US" dirty="0" err="1" smtClean="0"/>
              <a:t>x</a:t>
            </a:r>
            <a:r>
              <a:rPr lang="en-US" baseline="-25000" dirty="0" err="1" smtClean="0"/>
              <a:t>d</a:t>
            </a:r>
            <a:r>
              <a:rPr lang="en-US" dirty="0" smtClean="0"/>
              <a:t>&gt; be the feature vector.</a:t>
            </a:r>
          </a:p>
          <a:p>
            <a:r>
              <a:rPr lang="en-US" dirty="0" smtClean="0">
                <a:sym typeface="Symbol"/>
              </a:rPr>
              <a:t>Let </a:t>
            </a:r>
            <a:r>
              <a:rPr lang="en-US" dirty="0" err="1" smtClean="0">
                <a:sym typeface="Symbol"/>
              </a:rPr>
              <a:t>c</a:t>
            </a:r>
            <a:r>
              <a:rPr lang="en-US" baseline="-25000" dirty="0" err="1" smtClean="0">
                <a:sym typeface="Symbol"/>
              </a:rPr>
              <a:t>i</a:t>
            </a:r>
            <a:r>
              <a:rPr lang="en-US" baseline="-25000" dirty="0" smtClean="0">
                <a:sym typeface="Symbol"/>
              </a:rPr>
              <a:t> </a:t>
            </a:r>
            <a:r>
              <a:rPr lang="en-US" dirty="0" smtClean="0">
                <a:sym typeface="Symbol"/>
              </a:rPr>
              <a:t>be the center of the </a:t>
            </a:r>
            <a:r>
              <a:rPr lang="en-US" dirty="0" err="1" smtClean="0">
                <a:sym typeface="Symbol"/>
              </a:rPr>
              <a:t>ith</a:t>
            </a:r>
            <a:r>
              <a:rPr lang="en-US" dirty="0" smtClean="0">
                <a:sym typeface="Symbol"/>
              </a:rPr>
              <a:t> RBF unit.</a:t>
            </a:r>
          </a:p>
          <a:p>
            <a:r>
              <a:rPr lang="en-US" dirty="0" smtClean="0">
                <a:sym typeface="Symbol"/>
              </a:rPr>
              <a:t></a:t>
            </a:r>
            <a:r>
              <a:rPr lang="en-US" baseline="-25000" dirty="0" err="1" smtClean="0">
                <a:sym typeface="Symbol"/>
              </a:rPr>
              <a:t>i</a:t>
            </a:r>
            <a:r>
              <a:rPr lang="en-US" baseline="-25000" dirty="0" smtClean="0">
                <a:sym typeface="Symbol"/>
              </a:rPr>
              <a:t> </a:t>
            </a:r>
            <a:r>
              <a:rPr lang="en-US" dirty="0" smtClean="0">
                <a:sym typeface="Symbol"/>
              </a:rPr>
              <a:t>(x)  is a function of the radial distance of vector x from the center </a:t>
            </a:r>
            <a:r>
              <a:rPr lang="en-US" dirty="0" err="1" smtClean="0">
                <a:sym typeface="Symbol"/>
              </a:rPr>
              <a:t>c</a:t>
            </a:r>
            <a:r>
              <a:rPr lang="en-US" baseline="-25000" dirty="0" err="1" smtClean="0">
                <a:sym typeface="Symbol"/>
              </a:rPr>
              <a:t>i</a:t>
            </a:r>
            <a:endParaRPr lang="en-US" baseline="-25000" dirty="0" smtClean="0">
              <a:sym typeface="Symbol"/>
            </a:endParaRPr>
          </a:p>
        </p:txBody>
      </p:sp>
      <p:sp>
        <p:nvSpPr>
          <p:cNvPr id="4" name="Slide Number Placeholder 3"/>
          <p:cNvSpPr>
            <a:spLocks noGrp="1"/>
          </p:cNvSpPr>
          <p:nvPr>
            <p:ph type="sldNum" sz="quarter" idx="12"/>
          </p:nvPr>
        </p:nvSpPr>
        <p:spPr/>
        <p:txBody>
          <a:bodyPr/>
          <a:lstStyle/>
          <a:p>
            <a:pPr>
              <a:defRPr/>
            </a:pPr>
            <a:fld id="{EB17649F-52DC-43F9-AFEF-DC752481AF0E}" type="slidenum">
              <a:rPr lang="en-US" smtClean="0"/>
              <a:pPr>
                <a:defRPr/>
              </a:pPr>
              <a:t>36</a:t>
            </a:fld>
            <a:endParaRPr 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16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16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1685"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352800" y="4572000"/>
            <a:ext cx="3276600" cy="891592"/>
          </a:xfrm>
          <a:prstGeom prst="rect">
            <a:avLst/>
          </a:prstGeom>
          <a:noFill/>
        </p:spPr>
      </p:pic>
      <p:sp>
        <p:nvSpPr>
          <p:cNvPr id="9" name="Date Placeholder 8"/>
          <p:cNvSpPr>
            <a:spLocks noGrp="1"/>
          </p:cNvSpPr>
          <p:nvPr>
            <p:ph type="dt" sz="half" idx="10"/>
          </p:nvPr>
        </p:nvSpPr>
        <p:spPr/>
        <p:txBody>
          <a:bodyPr/>
          <a:lstStyle/>
          <a:p>
            <a:r>
              <a:rPr lang="en-US" smtClean="0"/>
              <a:t>October 25, 2016</a:t>
            </a:r>
            <a:endParaRPr lang="en-US"/>
          </a:p>
        </p:txBody>
      </p:sp>
      <p:sp>
        <p:nvSpPr>
          <p:cNvPr id="10" name="Footer Placeholder 9"/>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RBFNN and basis functions</a:t>
            </a:r>
            <a:endParaRPr lang="en-US" dirty="0"/>
          </a:p>
        </p:txBody>
      </p:sp>
      <p:sp>
        <p:nvSpPr>
          <p:cNvPr id="4" name="Slide Number Placeholder 3"/>
          <p:cNvSpPr>
            <a:spLocks noGrp="1"/>
          </p:cNvSpPr>
          <p:nvPr>
            <p:ph type="sldNum" sz="quarter" idx="12"/>
          </p:nvPr>
        </p:nvSpPr>
        <p:spPr/>
        <p:txBody>
          <a:bodyPr/>
          <a:lstStyle/>
          <a:p>
            <a:pPr>
              <a:defRPr/>
            </a:pPr>
            <a:fld id="{EB17649F-52DC-43F9-AFEF-DC752481AF0E}" type="slidenum">
              <a:rPr lang="en-US" smtClean="0"/>
              <a:pPr>
                <a:defRPr/>
              </a:pPr>
              <a:t>37</a:t>
            </a:fld>
            <a:endParaRPr lang="en-US"/>
          </a:p>
        </p:txBody>
      </p:sp>
      <p:sp>
        <p:nvSpPr>
          <p:cNvPr id="6" name="AutoShape 68"/>
          <p:cNvSpPr>
            <a:spLocks noChangeAspect="1" noChangeArrowheads="1" noTextEdit="1"/>
          </p:cNvSpPr>
          <p:nvPr/>
        </p:nvSpPr>
        <p:spPr bwMode="auto">
          <a:xfrm>
            <a:off x="1143000" y="1676400"/>
            <a:ext cx="7453313" cy="4824413"/>
          </a:xfrm>
          <a:prstGeom prst="rect">
            <a:avLst/>
          </a:prstGeom>
          <a:noFill/>
          <a:ln w="9525">
            <a:noFill/>
            <a:miter lim="800000"/>
            <a:headEnd/>
            <a:tailEnd/>
          </a:ln>
        </p:spPr>
        <p:txBody>
          <a:bodyPr/>
          <a:lstStyle/>
          <a:p>
            <a:endParaRPr lang="en-US"/>
          </a:p>
        </p:txBody>
      </p:sp>
      <p:sp>
        <p:nvSpPr>
          <p:cNvPr id="7" name="Oval 67"/>
          <p:cNvSpPr>
            <a:spLocks noChangeArrowheads="1"/>
          </p:cNvSpPr>
          <p:nvPr/>
        </p:nvSpPr>
        <p:spPr bwMode="auto">
          <a:xfrm>
            <a:off x="2660570" y="3467240"/>
            <a:ext cx="321093" cy="290620"/>
          </a:xfrm>
          <a:prstGeom prst="ellipse">
            <a:avLst/>
          </a:prstGeom>
          <a:solidFill>
            <a:srgbClr val="FFFFFF"/>
          </a:solidFill>
          <a:ln w="9525">
            <a:solidFill>
              <a:srgbClr val="000000"/>
            </a:solidFill>
            <a:round/>
            <a:headEnd/>
            <a:tailEnd/>
          </a:ln>
        </p:spPr>
        <p:txBody>
          <a:bodyPr/>
          <a:lstStyle/>
          <a:p>
            <a:endParaRPr lang="en-US"/>
          </a:p>
        </p:txBody>
      </p:sp>
      <p:sp>
        <p:nvSpPr>
          <p:cNvPr id="8" name="Oval 66"/>
          <p:cNvSpPr>
            <a:spLocks noChangeArrowheads="1"/>
          </p:cNvSpPr>
          <p:nvPr/>
        </p:nvSpPr>
        <p:spPr bwMode="auto">
          <a:xfrm>
            <a:off x="2655188" y="4383950"/>
            <a:ext cx="321093" cy="290620"/>
          </a:xfrm>
          <a:prstGeom prst="ellipse">
            <a:avLst/>
          </a:prstGeom>
          <a:solidFill>
            <a:srgbClr val="FFFFFF"/>
          </a:solidFill>
          <a:ln w="9525">
            <a:solidFill>
              <a:srgbClr val="000000"/>
            </a:solidFill>
            <a:round/>
            <a:headEnd/>
            <a:tailEnd/>
          </a:ln>
        </p:spPr>
        <p:txBody>
          <a:bodyPr/>
          <a:lstStyle/>
          <a:p>
            <a:endParaRPr lang="en-US"/>
          </a:p>
        </p:txBody>
      </p:sp>
      <p:sp>
        <p:nvSpPr>
          <p:cNvPr id="9" name="Oval 65"/>
          <p:cNvSpPr>
            <a:spLocks noChangeArrowheads="1"/>
          </p:cNvSpPr>
          <p:nvPr/>
        </p:nvSpPr>
        <p:spPr bwMode="auto">
          <a:xfrm>
            <a:off x="4628388" y="3752479"/>
            <a:ext cx="321093" cy="290620"/>
          </a:xfrm>
          <a:prstGeom prst="ellipse">
            <a:avLst/>
          </a:prstGeom>
          <a:solidFill>
            <a:srgbClr val="FFFFFF"/>
          </a:solidFill>
          <a:ln w="9525">
            <a:solidFill>
              <a:srgbClr val="000000"/>
            </a:solidFill>
            <a:round/>
            <a:headEnd/>
            <a:tailEnd/>
          </a:ln>
        </p:spPr>
        <p:txBody>
          <a:bodyPr/>
          <a:lstStyle/>
          <a:p>
            <a:endParaRPr lang="en-US"/>
          </a:p>
        </p:txBody>
      </p:sp>
      <p:sp>
        <p:nvSpPr>
          <p:cNvPr id="10" name="Oval 64"/>
          <p:cNvSpPr>
            <a:spLocks noChangeArrowheads="1"/>
          </p:cNvSpPr>
          <p:nvPr/>
        </p:nvSpPr>
        <p:spPr bwMode="auto">
          <a:xfrm>
            <a:off x="4628388" y="4339101"/>
            <a:ext cx="321093" cy="290620"/>
          </a:xfrm>
          <a:prstGeom prst="ellipse">
            <a:avLst/>
          </a:prstGeom>
          <a:solidFill>
            <a:srgbClr val="FFFFFF"/>
          </a:solidFill>
          <a:ln w="9525">
            <a:solidFill>
              <a:srgbClr val="000000"/>
            </a:solidFill>
            <a:round/>
            <a:headEnd/>
            <a:tailEnd/>
          </a:ln>
        </p:spPr>
        <p:txBody>
          <a:bodyPr/>
          <a:lstStyle/>
          <a:p>
            <a:endParaRPr lang="en-US"/>
          </a:p>
        </p:txBody>
      </p:sp>
      <p:sp>
        <p:nvSpPr>
          <p:cNvPr id="11" name="Oval 63"/>
          <p:cNvSpPr>
            <a:spLocks noChangeArrowheads="1"/>
          </p:cNvSpPr>
          <p:nvPr/>
        </p:nvSpPr>
        <p:spPr bwMode="auto">
          <a:xfrm>
            <a:off x="4675027" y="4812704"/>
            <a:ext cx="321093" cy="290620"/>
          </a:xfrm>
          <a:prstGeom prst="ellipse">
            <a:avLst/>
          </a:prstGeom>
          <a:solidFill>
            <a:srgbClr val="FFFFFF"/>
          </a:solidFill>
          <a:ln w="9525">
            <a:solidFill>
              <a:srgbClr val="000000"/>
            </a:solidFill>
            <a:round/>
            <a:headEnd/>
            <a:tailEnd/>
          </a:ln>
        </p:spPr>
        <p:txBody>
          <a:bodyPr/>
          <a:lstStyle/>
          <a:p>
            <a:endParaRPr lang="en-US"/>
          </a:p>
        </p:txBody>
      </p:sp>
      <p:sp>
        <p:nvSpPr>
          <p:cNvPr id="12" name="Oval 62"/>
          <p:cNvSpPr>
            <a:spLocks noChangeArrowheads="1"/>
          </p:cNvSpPr>
          <p:nvPr/>
        </p:nvSpPr>
        <p:spPr bwMode="auto">
          <a:xfrm>
            <a:off x="4581749" y="2681489"/>
            <a:ext cx="321093" cy="290620"/>
          </a:xfrm>
          <a:prstGeom prst="ellipse">
            <a:avLst/>
          </a:prstGeom>
          <a:solidFill>
            <a:srgbClr val="FFFFFF"/>
          </a:solidFill>
          <a:ln w="9525">
            <a:solidFill>
              <a:srgbClr val="000000"/>
            </a:solidFill>
            <a:round/>
            <a:headEnd/>
            <a:tailEnd/>
          </a:ln>
        </p:spPr>
        <p:txBody>
          <a:bodyPr/>
          <a:lstStyle/>
          <a:p>
            <a:endParaRPr lang="en-US"/>
          </a:p>
        </p:txBody>
      </p:sp>
      <p:sp>
        <p:nvSpPr>
          <p:cNvPr id="13" name="Oval 61"/>
          <p:cNvSpPr>
            <a:spLocks noChangeArrowheads="1"/>
          </p:cNvSpPr>
          <p:nvPr/>
        </p:nvSpPr>
        <p:spPr bwMode="auto">
          <a:xfrm>
            <a:off x="6479608" y="4193791"/>
            <a:ext cx="321093" cy="290620"/>
          </a:xfrm>
          <a:prstGeom prst="ellipse">
            <a:avLst/>
          </a:prstGeom>
          <a:solidFill>
            <a:srgbClr val="FFFFFF"/>
          </a:solidFill>
          <a:ln w="9525">
            <a:solidFill>
              <a:srgbClr val="000000"/>
            </a:solidFill>
            <a:round/>
            <a:headEnd/>
            <a:tailEnd/>
          </a:ln>
        </p:spPr>
        <p:txBody>
          <a:bodyPr/>
          <a:lstStyle/>
          <a:p>
            <a:endParaRPr lang="en-US"/>
          </a:p>
        </p:txBody>
      </p:sp>
      <p:sp>
        <p:nvSpPr>
          <p:cNvPr id="14" name="Oval 60"/>
          <p:cNvSpPr>
            <a:spLocks noChangeArrowheads="1"/>
          </p:cNvSpPr>
          <p:nvPr/>
        </p:nvSpPr>
        <p:spPr bwMode="auto">
          <a:xfrm>
            <a:off x="6432969" y="3025928"/>
            <a:ext cx="321093" cy="290620"/>
          </a:xfrm>
          <a:prstGeom prst="ellipse">
            <a:avLst/>
          </a:prstGeom>
          <a:solidFill>
            <a:srgbClr val="FFFFFF"/>
          </a:solidFill>
          <a:ln w="9525">
            <a:solidFill>
              <a:srgbClr val="000000"/>
            </a:solidFill>
            <a:round/>
            <a:headEnd/>
            <a:tailEnd/>
          </a:ln>
        </p:spPr>
        <p:txBody>
          <a:bodyPr/>
          <a:lstStyle/>
          <a:p>
            <a:endParaRPr lang="en-US"/>
          </a:p>
        </p:txBody>
      </p:sp>
      <p:cxnSp>
        <p:nvCxnSpPr>
          <p:cNvPr id="15" name="AutoShape 59"/>
          <p:cNvCxnSpPr>
            <a:cxnSpLocks noChangeShapeType="1"/>
          </p:cNvCxnSpPr>
          <p:nvPr/>
        </p:nvCxnSpPr>
        <p:spPr bwMode="auto">
          <a:xfrm flipV="1">
            <a:off x="2981663" y="2826799"/>
            <a:ext cx="1600085" cy="785751"/>
          </a:xfrm>
          <a:prstGeom prst="straightConnector1">
            <a:avLst/>
          </a:prstGeom>
          <a:noFill/>
          <a:ln w="9525">
            <a:solidFill>
              <a:srgbClr val="000000"/>
            </a:solidFill>
            <a:round/>
            <a:headEnd/>
            <a:tailEnd type="triangle" w="med" len="med"/>
          </a:ln>
        </p:spPr>
      </p:cxnSp>
      <p:cxnSp>
        <p:nvCxnSpPr>
          <p:cNvPr id="16" name="AutoShape 58"/>
          <p:cNvCxnSpPr>
            <a:cxnSpLocks noChangeShapeType="1"/>
          </p:cNvCxnSpPr>
          <p:nvPr/>
        </p:nvCxnSpPr>
        <p:spPr bwMode="auto">
          <a:xfrm flipV="1">
            <a:off x="2981663" y="3173032"/>
            <a:ext cx="1596498" cy="439518"/>
          </a:xfrm>
          <a:prstGeom prst="straightConnector1">
            <a:avLst/>
          </a:prstGeom>
          <a:noFill/>
          <a:ln w="9525">
            <a:solidFill>
              <a:srgbClr val="000000"/>
            </a:solidFill>
            <a:round/>
            <a:headEnd/>
            <a:tailEnd type="triangle" w="med" len="med"/>
          </a:ln>
        </p:spPr>
      </p:cxnSp>
      <p:cxnSp>
        <p:nvCxnSpPr>
          <p:cNvPr id="17" name="AutoShape 57"/>
          <p:cNvCxnSpPr>
            <a:cxnSpLocks noChangeShapeType="1"/>
          </p:cNvCxnSpPr>
          <p:nvPr/>
        </p:nvCxnSpPr>
        <p:spPr bwMode="auto">
          <a:xfrm>
            <a:off x="2981663" y="3612550"/>
            <a:ext cx="1646725" cy="285238"/>
          </a:xfrm>
          <a:prstGeom prst="straightConnector1">
            <a:avLst/>
          </a:prstGeom>
          <a:noFill/>
          <a:ln w="9525">
            <a:solidFill>
              <a:srgbClr val="000000"/>
            </a:solidFill>
            <a:round/>
            <a:headEnd/>
            <a:tailEnd type="triangle" w="med" len="med"/>
          </a:ln>
        </p:spPr>
      </p:cxnSp>
      <p:cxnSp>
        <p:nvCxnSpPr>
          <p:cNvPr id="18" name="AutoShape 56"/>
          <p:cNvCxnSpPr>
            <a:cxnSpLocks noChangeShapeType="1"/>
          </p:cNvCxnSpPr>
          <p:nvPr/>
        </p:nvCxnSpPr>
        <p:spPr bwMode="auto">
          <a:xfrm>
            <a:off x="2981663" y="3612550"/>
            <a:ext cx="1693364" cy="769605"/>
          </a:xfrm>
          <a:prstGeom prst="straightConnector1">
            <a:avLst/>
          </a:prstGeom>
          <a:noFill/>
          <a:ln w="9525">
            <a:solidFill>
              <a:srgbClr val="000000"/>
            </a:solidFill>
            <a:round/>
            <a:headEnd/>
            <a:tailEnd type="triangle" w="med" len="med"/>
          </a:ln>
        </p:spPr>
      </p:cxnSp>
      <p:cxnSp>
        <p:nvCxnSpPr>
          <p:cNvPr id="19" name="AutoShape 55"/>
          <p:cNvCxnSpPr>
            <a:cxnSpLocks noChangeShapeType="1"/>
          </p:cNvCxnSpPr>
          <p:nvPr/>
        </p:nvCxnSpPr>
        <p:spPr bwMode="auto">
          <a:xfrm>
            <a:off x="2981663" y="3612550"/>
            <a:ext cx="1740003" cy="1243209"/>
          </a:xfrm>
          <a:prstGeom prst="straightConnector1">
            <a:avLst/>
          </a:prstGeom>
          <a:noFill/>
          <a:ln w="9525">
            <a:solidFill>
              <a:srgbClr val="000000"/>
            </a:solidFill>
            <a:round/>
            <a:headEnd/>
            <a:tailEnd type="triangle" w="med" len="med"/>
          </a:ln>
        </p:spPr>
      </p:cxnSp>
      <p:cxnSp>
        <p:nvCxnSpPr>
          <p:cNvPr id="20" name="AutoShape 54"/>
          <p:cNvCxnSpPr>
            <a:cxnSpLocks noChangeShapeType="1"/>
          </p:cNvCxnSpPr>
          <p:nvPr/>
        </p:nvCxnSpPr>
        <p:spPr bwMode="auto">
          <a:xfrm flipV="1">
            <a:off x="2976282" y="2826799"/>
            <a:ext cx="1605467" cy="1702460"/>
          </a:xfrm>
          <a:prstGeom prst="straightConnector1">
            <a:avLst/>
          </a:prstGeom>
          <a:noFill/>
          <a:ln w="9525">
            <a:solidFill>
              <a:srgbClr val="000000"/>
            </a:solidFill>
            <a:round/>
            <a:headEnd/>
            <a:tailEnd type="triangle" w="med" len="med"/>
          </a:ln>
        </p:spPr>
      </p:cxnSp>
      <p:cxnSp>
        <p:nvCxnSpPr>
          <p:cNvPr id="21" name="AutoShape 53"/>
          <p:cNvCxnSpPr>
            <a:cxnSpLocks noChangeShapeType="1"/>
          </p:cNvCxnSpPr>
          <p:nvPr/>
        </p:nvCxnSpPr>
        <p:spPr bwMode="auto">
          <a:xfrm flipV="1">
            <a:off x="2976282" y="3173032"/>
            <a:ext cx="1601879" cy="1356228"/>
          </a:xfrm>
          <a:prstGeom prst="straightConnector1">
            <a:avLst/>
          </a:prstGeom>
          <a:noFill/>
          <a:ln w="9525">
            <a:solidFill>
              <a:srgbClr val="000000"/>
            </a:solidFill>
            <a:round/>
            <a:headEnd/>
            <a:tailEnd type="triangle" w="med" len="med"/>
          </a:ln>
        </p:spPr>
      </p:cxnSp>
      <p:cxnSp>
        <p:nvCxnSpPr>
          <p:cNvPr id="22" name="AutoShape 52"/>
          <p:cNvCxnSpPr>
            <a:cxnSpLocks noChangeShapeType="1"/>
          </p:cNvCxnSpPr>
          <p:nvPr/>
        </p:nvCxnSpPr>
        <p:spPr bwMode="auto">
          <a:xfrm flipV="1">
            <a:off x="2976282" y="3897789"/>
            <a:ext cx="1652106" cy="631471"/>
          </a:xfrm>
          <a:prstGeom prst="straightConnector1">
            <a:avLst/>
          </a:prstGeom>
          <a:noFill/>
          <a:ln w="9525">
            <a:solidFill>
              <a:srgbClr val="000000"/>
            </a:solidFill>
            <a:round/>
            <a:headEnd/>
            <a:tailEnd type="triangle" w="med" len="med"/>
          </a:ln>
        </p:spPr>
      </p:cxnSp>
      <p:cxnSp>
        <p:nvCxnSpPr>
          <p:cNvPr id="23" name="AutoShape 51"/>
          <p:cNvCxnSpPr>
            <a:cxnSpLocks noChangeShapeType="1"/>
          </p:cNvCxnSpPr>
          <p:nvPr/>
        </p:nvCxnSpPr>
        <p:spPr bwMode="auto">
          <a:xfrm flipV="1">
            <a:off x="2976282" y="4382156"/>
            <a:ext cx="1698745" cy="147104"/>
          </a:xfrm>
          <a:prstGeom prst="straightConnector1">
            <a:avLst/>
          </a:prstGeom>
          <a:noFill/>
          <a:ln w="9525">
            <a:solidFill>
              <a:srgbClr val="000000"/>
            </a:solidFill>
            <a:round/>
            <a:headEnd/>
            <a:tailEnd type="triangle" w="med" len="med"/>
          </a:ln>
        </p:spPr>
      </p:cxnSp>
      <p:cxnSp>
        <p:nvCxnSpPr>
          <p:cNvPr id="24" name="AutoShape 50"/>
          <p:cNvCxnSpPr>
            <a:cxnSpLocks noChangeShapeType="1"/>
          </p:cNvCxnSpPr>
          <p:nvPr/>
        </p:nvCxnSpPr>
        <p:spPr bwMode="auto">
          <a:xfrm>
            <a:off x="2976282" y="4529260"/>
            <a:ext cx="1745385" cy="326499"/>
          </a:xfrm>
          <a:prstGeom prst="straightConnector1">
            <a:avLst/>
          </a:prstGeom>
          <a:noFill/>
          <a:ln w="9525">
            <a:solidFill>
              <a:srgbClr val="000000"/>
            </a:solidFill>
            <a:round/>
            <a:headEnd/>
            <a:tailEnd type="triangle" w="med" len="med"/>
          </a:ln>
        </p:spPr>
      </p:cxnSp>
      <p:cxnSp>
        <p:nvCxnSpPr>
          <p:cNvPr id="25" name="AutoShape 49"/>
          <p:cNvCxnSpPr>
            <a:cxnSpLocks noChangeShapeType="1"/>
          </p:cNvCxnSpPr>
          <p:nvPr/>
        </p:nvCxnSpPr>
        <p:spPr bwMode="auto">
          <a:xfrm flipV="1">
            <a:off x="4996121" y="3171238"/>
            <a:ext cx="1436848" cy="1786776"/>
          </a:xfrm>
          <a:prstGeom prst="straightConnector1">
            <a:avLst/>
          </a:prstGeom>
          <a:noFill/>
          <a:ln w="9525">
            <a:solidFill>
              <a:srgbClr val="000000"/>
            </a:solidFill>
            <a:round/>
            <a:headEnd/>
            <a:tailEnd type="triangle" w="med" len="med"/>
          </a:ln>
        </p:spPr>
      </p:cxnSp>
      <p:cxnSp>
        <p:nvCxnSpPr>
          <p:cNvPr id="26" name="AutoShape 48"/>
          <p:cNvCxnSpPr>
            <a:cxnSpLocks noChangeShapeType="1"/>
          </p:cNvCxnSpPr>
          <p:nvPr/>
        </p:nvCxnSpPr>
        <p:spPr bwMode="auto">
          <a:xfrm flipV="1">
            <a:off x="4949481" y="3171238"/>
            <a:ext cx="1483487" cy="1313173"/>
          </a:xfrm>
          <a:prstGeom prst="straightConnector1">
            <a:avLst/>
          </a:prstGeom>
          <a:noFill/>
          <a:ln w="9525">
            <a:solidFill>
              <a:srgbClr val="000000"/>
            </a:solidFill>
            <a:round/>
            <a:headEnd/>
            <a:tailEnd type="triangle" w="med" len="med"/>
          </a:ln>
        </p:spPr>
      </p:cxnSp>
      <p:cxnSp>
        <p:nvCxnSpPr>
          <p:cNvPr id="27" name="AutoShape 47"/>
          <p:cNvCxnSpPr>
            <a:cxnSpLocks noChangeShapeType="1"/>
          </p:cNvCxnSpPr>
          <p:nvPr/>
        </p:nvCxnSpPr>
        <p:spPr bwMode="auto">
          <a:xfrm flipV="1">
            <a:off x="4949481" y="3171238"/>
            <a:ext cx="1483487" cy="726551"/>
          </a:xfrm>
          <a:prstGeom prst="straightConnector1">
            <a:avLst/>
          </a:prstGeom>
          <a:noFill/>
          <a:ln w="9525">
            <a:solidFill>
              <a:srgbClr val="000000"/>
            </a:solidFill>
            <a:round/>
            <a:headEnd/>
            <a:tailEnd type="triangle" w="med" len="med"/>
          </a:ln>
        </p:spPr>
      </p:cxnSp>
      <p:cxnSp>
        <p:nvCxnSpPr>
          <p:cNvPr id="28" name="AutoShape 46"/>
          <p:cNvCxnSpPr>
            <a:cxnSpLocks noChangeShapeType="1"/>
          </p:cNvCxnSpPr>
          <p:nvPr/>
        </p:nvCxnSpPr>
        <p:spPr bwMode="auto">
          <a:xfrm flipV="1">
            <a:off x="4899254" y="3171238"/>
            <a:ext cx="1533714" cy="1794"/>
          </a:xfrm>
          <a:prstGeom prst="straightConnector1">
            <a:avLst/>
          </a:prstGeom>
          <a:noFill/>
          <a:ln w="9525">
            <a:solidFill>
              <a:srgbClr val="000000"/>
            </a:solidFill>
            <a:round/>
            <a:headEnd/>
            <a:tailEnd type="triangle" w="med" len="med"/>
          </a:ln>
        </p:spPr>
      </p:cxnSp>
      <p:cxnSp>
        <p:nvCxnSpPr>
          <p:cNvPr id="29" name="AutoShape 45"/>
          <p:cNvCxnSpPr>
            <a:cxnSpLocks noChangeShapeType="1"/>
          </p:cNvCxnSpPr>
          <p:nvPr/>
        </p:nvCxnSpPr>
        <p:spPr bwMode="auto">
          <a:xfrm>
            <a:off x="4902842" y="2826799"/>
            <a:ext cx="1530127" cy="344439"/>
          </a:xfrm>
          <a:prstGeom prst="straightConnector1">
            <a:avLst/>
          </a:prstGeom>
          <a:noFill/>
          <a:ln w="9525">
            <a:solidFill>
              <a:srgbClr val="000000"/>
            </a:solidFill>
            <a:round/>
            <a:headEnd/>
            <a:tailEnd type="triangle" w="med" len="med"/>
          </a:ln>
        </p:spPr>
      </p:cxnSp>
      <p:cxnSp>
        <p:nvCxnSpPr>
          <p:cNvPr id="30" name="AutoShape 44"/>
          <p:cNvCxnSpPr>
            <a:cxnSpLocks noChangeShapeType="1"/>
          </p:cNvCxnSpPr>
          <p:nvPr/>
        </p:nvCxnSpPr>
        <p:spPr bwMode="auto">
          <a:xfrm flipV="1">
            <a:off x="4949481" y="4339101"/>
            <a:ext cx="1530127" cy="721169"/>
          </a:xfrm>
          <a:prstGeom prst="straightConnector1">
            <a:avLst/>
          </a:prstGeom>
          <a:noFill/>
          <a:ln w="9525">
            <a:solidFill>
              <a:srgbClr val="000000"/>
            </a:solidFill>
            <a:round/>
            <a:headEnd/>
            <a:tailEnd type="triangle" w="med" len="med"/>
          </a:ln>
        </p:spPr>
      </p:cxnSp>
      <p:cxnSp>
        <p:nvCxnSpPr>
          <p:cNvPr id="31" name="AutoShape 43"/>
          <p:cNvCxnSpPr>
            <a:cxnSpLocks noChangeShapeType="1"/>
          </p:cNvCxnSpPr>
          <p:nvPr/>
        </p:nvCxnSpPr>
        <p:spPr bwMode="auto">
          <a:xfrm flipV="1">
            <a:off x="4949481" y="3752479"/>
            <a:ext cx="1530127" cy="731932"/>
          </a:xfrm>
          <a:prstGeom prst="straightConnector1">
            <a:avLst/>
          </a:prstGeom>
          <a:noFill/>
          <a:ln w="9525">
            <a:solidFill>
              <a:srgbClr val="000000"/>
            </a:solidFill>
            <a:round/>
            <a:headEnd/>
            <a:tailEnd type="triangle" w="med" len="med"/>
          </a:ln>
        </p:spPr>
      </p:cxnSp>
      <p:cxnSp>
        <p:nvCxnSpPr>
          <p:cNvPr id="32" name="AutoShape 42"/>
          <p:cNvCxnSpPr>
            <a:cxnSpLocks noChangeShapeType="1"/>
          </p:cNvCxnSpPr>
          <p:nvPr/>
        </p:nvCxnSpPr>
        <p:spPr bwMode="auto">
          <a:xfrm flipV="1">
            <a:off x="4949481" y="3752479"/>
            <a:ext cx="1530127" cy="145310"/>
          </a:xfrm>
          <a:prstGeom prst="straightConnector1">
            <a:avLst/>
          </a:prstGeom>
          <a:noFill/>
          <a:ln w="9525">
            <a:solidFill>
              <a:srgbClr val="000000"/>
            </a:solidFill>
            <a:round/>
            <a:headEnd/>
            <a:tailEnd type="triangle" w="med" len="med"/>
          </a:ln>
        </p:spPr>
      </p:cxnSp>
      <p:cxnSp>
        <p:nvCxnSpPr>
          <p:cNvPr id="33" name="AutoShape 41"/>
          <p:cNvCxnSpPr>
            <a:cxnSpLocks noChangeShapeType="1"/>
          </p:cNvCxnSpPr>
          <p:nvPr/>
        </p:nvCxnSpPr>
        <p:spPr bwMode="auto">
          <a:xfrm>
            <a:off x="4899254" y="3173032"/>
            <a:ext cx="1580353" cy="579446"/>
          </a:xfrm>
          <a:prstGeom prst="straightConnector1">
            <a:avLst/>
          </a:prstGeom>
          <a:noFill/>
          <a:ln w="9525">
            <a:solidFill>
              <a:srgbClr val="000000"/>
            </a:solidFill>
            <a:round/>
            <a:headEnd/>
            <a:tailEnd type="triangle" w="med" len="med"/>
          </a:ln>
        </p:spPr>
      </p:cxnSp>
      <p:cxnSp>
        <p:nvCxnSpPr>
          <p:cNvPr id="34" name="AutoShape 40"/>
          <p:cNvCxnSpPr>
            <a:cxnSpLocks noChangeShapeType="1"/>
          </p:cNvCxnSpPr>
          <p:nvPr/>
        </p:nvCxnSpPr>
        <p:spPr bwMode="auto">
          <a:xfrm>
            <a:off x="4902842" y="2826799"/>
            <a:ext cx="1576766" cy="925679"/>
          </a:xfrm>
          <a:prstGeom prst="straightConnector1">
            <a:avLst/>
          </a:prstGeom>
          <a:noFill/>
          <a:ln w="9525">
            <a:solidFill>
              <a:srgbClr val="000000"/>
            </a:solidFill>
            <a:round/>
            <a:headEnd/>
            <a:tailEnd type="triangle" w="med" len="med"/>
          </a:ln>
        </p:spPr>
      </p:cxnSp>
      <p:cxnSp>
        <p:nvCxnSpPr>
          <p:cNvPr id="35" name="AutoShape 39"/>
          <p:cNvCxnSpPr>
            <a:cxnSpLocks noChangeShapeType="1"/>
          </p:cNvCxnSpPr>
          <p:nvPr/>
        </p:nvCxnSpPr>
        <p:spPr bwMode="auto">
          <a:xfrm>
            <a:off x="4902842" y="2826799"/>
            <a:ext cx="1576766" cy="1512301"/>
          </a:xfrm>
          <a:prstGeom prst="straightConnector1">
            <a:avLst/>
          </a:prstGeom>
          <a:noFill/>
          <a:ln w="9525">
            <a:solidFill>
              <a:srgbClr val="000000"/>
            </a:solidFill>
            <a:round/>
            <a:headEnd/>
            <a:tailEnd type="triangle" w="med" len="med"/>
          </a:ln>
        </p:spPr>
      </p:cxnSp>
      <p:cxnSp>
        <p:nvCxnSpPr>
          <p:cNvPr id="36" name="AutoShape 38"/>
          <p:cNvCxnSpPr>
            <a:cxnSpLocks noChangeShapeType="1"/>
          </p:cNvCxnSpPr>
          <p:nvPr/>
        </p:nvCxnSpPr>
        <p:spPr bwMode="auto">
          <a:xfrm>
            <a:off x="4852615" y="3275287"/>
            <a:ext cx="1626993" cy="1063813"/>
          </a:xfrm>
          <a:prstGeom prst="straightConnector1">
            <a:avLst/>
          </a:prstGeom>
          <a:noFill/>
          <a:ln w="9525">
            <a:solidFill>
              <a:srgbClr val="000000"/>
            </a:solidFill>
            <a:round/>
            <a:headEnd/>
            <a:tailEnd type="triangle" w="med" len="med"/>
          </a:ln>
        </p:spPr>
      </p:cxnSp>
      <p:cxnSp>
        <p:nvCxnSpPr>
          <p:cNvPr id="37" name="AutoShape 37"/>
          <p:cNvCxnSpPr>
            <a:cxnSpLocks noChangeShapeType="1"/>
          </p:cNvCxnSpPr>
          <p:nvPr/>
        </p:nvCxnSpPr>
        <p:spPr bwMode="auto">
          <a:xfrm>
            <a:off x="4949481" y="3897789"/>
            <a:ext cx="1576766" cy="543567"/>
          </a:xfrm>
          <a:prstGeom prst="straightConnector1">
            <a:avLst/>
          </a:prstGeom>
          <a:noFill/>
          <a:ln w="9525">
            <a:solidFill>
              <a:srgbClr val="000000"/>
            </a:solidFill>
            <a:round/>
            <a:headEnd/>
            <a:tailEnd type="triangle" w="med" len="med"/>
          </a:ln>
        </p:spPr>
      </p:cxnSp>
      <p:cxnSp>
        <p:nvCxnSpPr>
          <p:cNvPr id="38" name="AutoShape 36"/>
          <p:cNvCxnSpPr>
            <a:cxnSpLocks noChangeShapeType="1"/>
          </p:cNvCxnSpPr>
          <p:nvPr/>
        </p:nvCxnSpPr>
        <p:spPr bwMode="auto">
          <a:xfrm flipV="1">
            <a:off x="4949481" y="4441356"/>
            <a:ext cx="1576766" cy="43055"/>
          </a:xfrm>
          <a:prstGeom prst="straightConnector1">
            <a:avLst/>
          </a:prstGeom>
          <a:noFill/>
          <a:ln w="9525">
            <a:solidFill>
              <a:srgbClr val="000000"/>
            </a:solidFill>
            <a:round/>
            <a:headEnd/>
            <a:tailEnd type="triangle" w="med" len="med"/>
          </a:ln>
        </p:spPr>
      </p:cxnSp>
      <p:cxnSp>
        <p:nvCxnSpPr>
          <p:cNvPr id="39" name="AutoShape 35"/>
          <p:cNvCxnSpPr>
            <a:cxnSpLocks noChangeShapeType="1"/>
          </p:cNvCxnSpPr>
          <p:nvPr/>
        </p:nvCxnSpPr>
        <p:spPr bwMode="auto">
          <a:xfrm flipV="1">
            <a:off x="4949481" y="3752479"/>
            <a:ext cx="1530127" cy="1307791"/>
          </a:xfrm>
          <a:prstGeom prst="straightConnector1">
            <a:avLst/>
          </a:prstGeom>
          <a:noFill/>
          <a:ln w="9525">
            <a:solidFill>
              <a:srgbClr val="000000"/>
            </a:solidFill>
            <a:round/>
            <a:headEnd/>
            <a:tailEnd type="triangle" w="med" len="med"/>
          </a:ln>
        </p:spPr>
      </p:cxnSp>
      <p:cxnSp>
        <p:nvCxnSpPr>
          <p:cNvPr id="40" name="AutoShape 34"/>
          <p:cNvCxnSpPr>
            <a:cxnSpLocks noChangeShapeType="1"/>
          </p:cNvCxnSpPr>
          <p:nvPr/>
        </p:nvCxnSpPr>
        <p:spPr bwMode="auto">
          <a:xfrm>
            <a:off x="6754062" y="3171238"/>
            <a:ext cx="861033" cy="1794"/>
          </a:xfrm>
          <a:prstGeom prst="straightConnector1">
            <a:avLst/>
          </a:prstGeom>
          <a:noFill/>
          <a:ln w="9525">
            <a:solidFill>
              <a:srgbClr val="000000"/>
            </a:solidFill>
            <a:round/>
            <a:headEnd/>
            <a:tailEnd type="triangle" w="med" len="med"/>
          </a:ln>
        </p:spPr>
      </p:cxnSp>
      <p:sp>
        <p:nvSpPr>
          <p:cNvPr id="41" name="Text Box 33"/>
          <p:cNvSpPr txBox="1">
            <a:spLocks noChangeArrowheads="1"/>
          </p:cNvSpPr>
          <p:nvPr/>
        </p:nvSpPr>
        <p:spPr bwMode="auto">
          <a:xfrm>
            <a:off x="1682939" y="3318342"/>
            <a:ext cx="541733" cy="592004"/>
          </a:xfrm>
          <a:prstGeom prst="rect">
            <a:avLst/>
          </a:prstGeom>
          <a:solidFill>
            <a:srgbClr val="FFFFFF"/>
          </a:solidFill>
          <a:ln w="9525">
            <a:noFill/>
            <a:miter lim="800000"/>
            <a:headEnd/>
            <a:tailEnd/>
          </a:ln>
        </p:spPr>
        <p:txBody>
          <a:bodyPr lIns="0" tIns="0" rIns="0" bIns="0" anchor="ctr"/>
          <a:lstStyle/>
          <a:p>
            <a:pPr algn="ctr"/>
            <a:r>
              <a:rPr lang="en-US" sz="2800">
                <a:solidFill>
                  <a:srgbClr val="FF0000"/>
                </a:solidFill>
                <a:latin typeface="Comic Sans MS" pitchFamily="66" charset="0"/>
                <a:cs typeface="Times New Roman" pitchFamily="18" charset="0"/>
              </a:rPr>
              <a:t>x</a:t>
            </a:r>
            <a:r>
              <a:rPr lang="en-US" sz="2800" baseline="-30000">
                <a:solidFill>
                  <a:srgbClr val="FF0000"/>
                </a:solidFill>
                <a:cs typeface="Times New Roman" pitchFamily="18" charset="0"/>
              </a:rPr>
              <a:t>2</a:t>
            </a:r>
            <a:endParaRPr lang="en-US" sz="5400">
              <a:solidFill>
                <a:srgbClr val="FF0000"/>
              </a:solidFill>
              <a:latin typeface="Gill Sans MT" pitchFamily="34" charset="0"/>
            </a:endParaRPr>
          </a:p>
        </p:txBody>
      </p:sp>
      <p:sp>
        <p:nvSpPr>
          <p:cNvPr id="42" name="Text Box 32"/>
          <p:cNvSpPr txBox="1">
            <a:spLocks noChangeArrowheads="1"/>
          </p:cNvSpPr>
          <p:nvPr/>
        </p:nvSpPr>
        <p:spPr bwMode="auto">
          <a:xfrm>
            <a:off x="1575310" y="4263755"/>
            <a:ext cx="746228" cy="592004"/>
          </a:xfrm>
          <a:prstGeom prst="rect">
            <a:avLst/>
          </a:prstGeom>
          <a:solidFill>
            <a:srgbClr val="FFFFFF"/>
          </a:solidFill>
          <a:ln w="9525">
            <a:noFill/>
            <a:miter lim="800000"/>
            <a:headEnd/>
            <a:tailEnd/>
          </a:ln>
        </p:spPr>
        <p:txBody>
          <a:bodyPr lIns="0" tIns="0" rIns="0" bIns="0" anchor="ctr"/>
          <a:lstStyle/>
          <a:p>
            <a:pPr algn="ctr"/>
            <a:r>
              <a:rPr lang="en-US" sz="2800">
                <a:solidFill>
                  <a:srgbClr val="FF0000"/>
                </a:solidFill>
                <a:latin typeface="Comic Sans MS" pitchFamily="66" charset="0"/>
                <a:cs typeface="Times New Roman" pitchFamily="18" charset="0"/>
              </a:rPr>
              <a:t>x</a:t>
            </a:r>
            <a:r>
              <a:rPr lang="en-US" sz="2800" baseline="-30000">
                <a:solidFill>
                  <a:srgbClr val="FF0000"/>
                </a:solidFill>
                <a:cs typeface="Times New Roman" pitchFamily="18" charset="0"/>
              </a:rPr>
              <a:t>d</a:t>
            </a:r>
            <a:endParaRPr lang="en-US" sz="5400">
              <a:solidFill>
                <a:srgbClr val="FF0000"/>
              </a:solidFill>
              <a:latin typeface="Gill Sans MT" pitchFamily="34" charset="0"/>
            </a:endParaRPr>
          </a:p>
        </p:txBody>
      </p:sp>
      <p:sp>
        <p:nvSpPr>
          <p:cNvPr id="43" name="Text Box 31"/>
          <p:cNvSpPr txBox="1">
            <a:spLocks noChangeArrowheads="1"/>
          </p:cNvSpPr>
          <p:nvPr/>
        </p:nvSpPr>
        <p:spPr bwMode="auto">
          <a:xfrm>
            <a:off x="4124325" y="5103324"/>
            <a:ext cx="1775880" cy="886212"/>
          </a:xfrm>
          <a:prstGeom prst="rect">
            <a:avLst/>
          </a:prstGeom>
          <a:solidFill>
            <a:srgbClr val="FFFFFF"/>
          </a:solidFill>
          <a:ln w="9525">
            <a:noFill/>
            <a:miter lim="800000"/>
            <a:headEnd/>
            <a:tailEnd/>
          </a:ln>
        </p:spPr>
        <p:txBody>
          <a:bodyPr lIns="0" tIns="0" rIns="0" bIns="0" anchor="ctr"/>
          <a:lstStyle/>
          <a:p>
            <a:pPr algn="ctr"/>
            <a:r>
              <a:rPr lang="en-US" sz="2000">
                <a:latin typeface="Gill Sans MT" pitchFamily="34" charset="0"/>
                <a:cs typeface="Times New Roman" pitchFamily="18" charset="0"/>
              </a:rPr>
              <a:t>Hidden               Layer</a:t>
            </a:r>
            <a:endParaRPr lang="en-US" sz="4400">
              <a:latin typeface="Gill Sans MT" pitchFamily="34" charset="0"/>
            </a:endParaRPr>
          </a:p>
        </p:txBody>
      </p:sp>
      <p:sp>
        <p:nvSpPr>
          <p:cNvPr id="44" name="Text Box 30"/>
          <p:cNvSpPr txBox="1">
            <a:spLocks noChangeArrowheads="1"/>
          </p:cNvSpPr>
          <p:nvPr/>
        </p:nvSpPr>
        <p:spPr bwMode="auto">
          <a:xfrm>
            <a:off x="2407642" y="5002863"/>
            <a:ext cx="1054765" cy="986674"/>
          </a:xfrm>
          <a:prstGeom prst="rect">
            <a:avLst/>
          </a:prstGeom>
          <a:solidFill>
            <a:srgbClr val="FFFFFF"/>
          </a:solidFill>
          <a:ln w="9525">
            <a:noFill/>
            <a:miter lim="800000"/>
            <a:headEnd/>
            <a:tailEnd/>
          </a:ln>
        </p:spPr>
        <p:txBody>
          <a:bodyPr lIns="0" tIns="0" rIns="0" bIns="0" anchor="ctr"/>
          <a:lstStyle/>
          <a:p>
            <a:pPr algn="ctr"/>
            <a:r>
              <a:rPr lang="en-US" sz="2000">
                <a:latin typeface="Gill Sans MT" pitchFamily="34" charset="0"/>
                <a:cs typeface="Times New Roman" pitchFamily="18" charset="0"/>
              </a:rPr>
              <a:t>Input Layer</a:t>
            </a:r>
            <a:endParaRPr lang="en-US" sz="4400">
              <a:latin typeface="Gill Sans MT" pitchFamily="34" charset="0"/>
            </a:endParaRPr>
          </a:p>
        </p:txBody>
      </p:sp>
      <p:sp>
        <p:nvSpPr>
          <p:cNvPr id="45" name="Text Box 29"/>
          <p:cNvSpPr txBox="1">
            <a:spLocks noChangeArrowheads="1"/>
          </p:cNvSpPr>
          <p:nvPr/>
        </p:nvSpPr>
        <p:spPr bwMode="auto">
          <a:xfrm>
            <a:off x="6101112" y="5257604"/>
            <a:ext cx="1230559" cy="595592"/>
          </a:xfrm>
          <a:prstGeom prst="rect">
            <a:avLst/>
          </a:prstGeom>
          <a:solidFill>
            <a:srgbClr val="FFFFFF"/>
          </a:solidFill>
          <a:ln w="9525">
            <a:noFill/>
            <a:miter lim="800000"/>
            <a:headEnd/>
            <a:tailEnd/>
          </a:ln>
        </p:spPr>
        <p:txBody>
          <a:bodyPr lIns="0" tIns="0" rIns="0" bIns="0" anchor="ctr"/>
          <a:lstStyle/>
          <a:p>
            <a:pPr algn="ctr"/>
            <a:r>
              <a:rPr lang="en-US" sz="2000" dirty="0">
                <a:latin typeface="Gill Sans MT" pitchFamily="34" charset="0"/>
                <a:cs typeface="Times New Roman" pitchFamily="18" charset="0"/>
              </a:rPr>
              <a:t>Output Layer</a:t>
            </a:r>
            <a:endParaRPr lang="en-US" sz="4400" dirty="0">
              <a:latin typeface="Gill Sans MT" pitchFamily="34" charset="0"/>
            </a:endParaRPr>
          </a:p>
        </p:txBody>
      </p:sp>
      <p:cxnSp>
        <p:nvCxnSpPr>
          <p:cNvPr id="46" name="AutoShape 28"/>
          <p:cNvCxnSpPr>
            <a:cxnSpLocks noChangeShapeType="1"/>
          </p:cNvCxnSpPr>
          <p:nvPr/>
        </p:nvCxnSpPr>
        <p:spPr bwMode="auto">
          <a:xfrm>
            <a:off x="6800701" y="4382156"/>
            <a:ext cx="861033" cy="1794"/>
          </a:xfrm>
          <a:prstGeom prst="straightConnector1">
            <a:avLst/>
          </a:prstGeom>
          <a:noFill/>
          <a:ln w="9525">
            <a:solidFill>
              <a:srgbClr val="000000"/>
            </a:solidFill>
            <a:round/>
            <a:headEnd/>
            <a:tailEnd type="triangle" w="med" len="med"/>
          </a:ln>
        </p:spPr>
      </p:cxnSp>
      <p:cxnSp>
        <p:nvCxnSpPr>
          <p:cNvPr id="47" name="AutoShape 27"/>
          <p:cNvCxnSpPr>
            <a:cxnSpLocks noChangeShapeType="1"/>
          </p:cNvCxnSpPr>
          <p:nvPr/>
        </p:nvCxnSpPr>
        <p:spPr bwMode="auto">
          <a:xfrm>
            <a:off x="6800701" y="3750685"/>
            <a:ext cx="861033" cy="1794"/>
          </a:xfrm>
          <a:prstGeom prst="straightConnector1">
            <a:avLst/>
          </a:prstGeom>
          <a:noFill/>
          <a:ln w="9525">
            <a:solidFill>
              <a:srgbClr val="000000"/>
            </a:solidFill>
            <a:round/>
            <a:headEnd/>
            <a:tailEnd type="triangle" w="med" len="med"/>
          </a:ln>
        </p:spPr>
      </p:cxnSp>
      <p:cxnSp>
        <p:nvCxnSpPr>
          <p:cNvPr id="48" name="AutoShape 25"/>
          <p:cNvCxnSpPr>
            <a:cxnSpLocks noChangeShapeType="1"/>
          </p:cNvCxnSpPr>
          <p:nvPr/>
        </p:nvCxnSpPr>
        <p:spPr bwMode="auto">
          <a:xfrm>
            <a:off x="4721667" y="3318342"/>
            <a:ext cx="1794" cy="435930"/>
          </a:xfrm>
          <a:prstGeom prst="straightConnector1">
            <a:avLst/>
          </a:prstGeom>
          <a:noFill/>
          <a:ln w="9525">
            <a:solidFill>
              <a:srgbClr val="000000"/>
            </a:solidFill>
            <a:prstDash val="sysDot"/>
            <a:round/>
            <a:headEnd/>
            <a:tailEnd/>
          </a:ln>
        </p:spPr>
      </p:cxnSp>
      <p:cxnSp>
        <p:nvCxnSpPr>
          <p:cNvPr id="49" name="AutoShape 24"/>
          <p:cNvCxnSpPr>
            <a:cxnSpLocks noChangeShapeType="1"/>
          </p:cNvCxnSpPr>
          <p:nvPr/>
        </p:nvCxnSpPr>
        <p:spPr bwMode="auto">
          <a:xfrm>
            <a:off x="6594412" y="3316548"/>
            <a:ext cx="1794" cy="380318"/>
          </a:xfrm>
          <a:prstGeom prst="straightConnector1">
            <a:avLst/>
          </a:prstGeom>
          <a:noFill/>
          <a:ln w="9525">
            <a:solidFill>
              <a:srgbClr val="000000"/>
            </a:solidFill>
            <a:prstDash val="sysDot"/>
            <a:round/>
            <a:headEnd/>
            <a:tailEnd/>
          </a:ln>
        </p:spPr>
      </p:cxnSp>
      <p:cxnSp>
        <p:nvCxnSpPr>
          <p:cNvPr id="50" name="AutoShape 23"/>
          <p:cNvCxnSpPr>
            <a:cxnSpLocks noChangeShapeType="1"/>
          </p:cNvCxnSpPr>
          <p:nvPr/>
        </p:nvCxnSpPr>
        <p:spPr bwMode="auto">
          <a:xfrm>
            <a:off x="2888385" y="3757860"/>
            <a:ext cx="1794" cy="435930"/>
          </a:xfrm>
          <a:prstGeom prst="straightConnector1">
            <a:avLst/>
          </a:prstGeom>
          <a:noFill/>
          <a:ln w="9525">
            <a:solidFill>
              <a:srgbClr val="000000"/>
            </a:solidFill>
            <a:prstDash val="sysDot"/>
            <a:round/>
            <a:headEnd/>
            <a:tailEnd/>
          </a:ln>
        </p:spPr>
      </p:cxnSp>
      <p:sp>
        <p:nvSpPr>
          <p:cNvPr id="51" name="Oval 22"/>
          <p:cNvSpPr>
            <a:spLocks noChangeArrowheads="1"/>
          </p:cNvSpPr>
          <p:nvPr/>
        </p:nvSpPr>
        <p:spPr bwMode="auto">
          <a:xfrm>
            <a:off x="4578161" y="3027722"/>
            <a:ext cx="321093" cy="290620"/>
          </a:xfrm>
          <a:prstGeom prst="ellipse">
            <a:avLst/>
          </a:prstGeom>
          <a:solidFill>
            <a:srgbClr val="FFFFFF"/>
          </a:solidFill>
          <a:ln w="9525">
            <a:solidFill>
              <a:srgbClr val="000000"/>
            </a:solidFill>
            <a:round/>
            <a:headEnd/>
            <a:tailEnd/>
          </a:ln>
        </p:spPr>
        <p:txBody>
          <a:bodyPr/>
          <a:lstStyle/>
          <a:p>
            <a:endParaRPr lang="en-US"/>
          </a:p>
        </p:txBody>
      </p:sp>
      <p:sp>
        <p:nvSpPr>
          <p:cNvPr id="52" name="Oval 21"/>
          <p:cNvSpPr>
            <a:spLocks noChangeArrowheads="1"/>
          </p:cNvSpPr>
          <p:nvPr/>
        </p:nvSpPr>
        <p:spPr bwMode="auto">
          <a:xfrm>
            <a:off x="6479608" y="3607169"/>
            <a:ext cx="321093" cy="290620"/>
          </a:xfrm>
          <a:prstGeom prst="ellipse">
            <a:avLst/>
          </a:prstGeom>
          <a:solidFill>
            <a:srgbClr val="FFFFFF"/>
          </a:solidFill>
          <a:ln w="9525">
            <a:solidFill>
              <a:srgbClr val="000000"/>
            </a:solidFill>
            <a:round/>
            <a:headEnd/>
            <a:tailEnd/>
          </a:ln>
        </p:spPr>
        <p:txBody>
          <a:bodyPr/>
          <a:lstStyle/>
          <a:p>
            <a:endParaRPr lang="en-US"/>
          </a:p>
        </p:txBody>
      </p:sp>
      <p:sp>
        <p:nvSpPr>
          <p:cNvPr id="53" name="Oval 20"/>
          <p:cNvSpPr>
            <a:spLocks noChangeArrowheads="1"/>
          </p:cNvSpPr>
          <p:nvPr/>
        </p:nvSpPr>
        <p:spPr bwMode="auto">
          <a:xfrm>
            <a:off x="2655188" y="3027722"/>
            <a:ext cx="321093" cy="290620"/>
          </a:xfrm>
          <a:prstGeom prst="ellipse">
            <a:avLst/>
          </a:prstGeom>
          <a:solidFill>
            <a:srgbClr val="FFFFFF"/>
          </a:solidFill>
          <a:ln w="9525">
            <a:solidFill>
              <a:srgbClr val="000000"/>
            </a:solidFill>
            <a:round/>
            <a:headEnd/>
            <a:tailEnd/>
          </a:ln>
        </p:spPr>
        <p:txBody>
          <a:bodyPr/>
          <a:lstStyle/>
          <a:p>
            <a:endParaRPr lang="en-US"/>
          </a:p>
        </p:txBody>
      </p:sp>
      <p:cxnSp>
        <p:nvCxnSpPr>
          <p:cNvPr id="54" name="AutoShape 19"/>
          <p:cNvCxnSpPr>
            <a:cxnSpLocks noChangeShapeType="1"/>
          </p:cNvCxnSpPr>
          <p:nvPr/>
        </p:nvCxnSpPr>
        <p:spPr bwMode="auto">
          <a:xfrm>
            <a:off x="2976282" y="3173032"/>
            <a:ext cx="1745385" cy="1682727"/>
          </a:xfrm>
          <a:prstGeom prst="straightConnector1">
            <a:avLst/>
          </a:prstGeom>
          <a:noFill/>
          <a:ln w="9525">
            <a:solidFill>
              <a:srgbClr val="000000"/>
            </a:solidFill>
            <a:round/>
            <a:headEnd/>
            <a:tailEnd type="triangle" w="med" len="med"/>
          </a:ln>
        </p:spPr>
      </p:cxnSp>
      <p:cxnSp>
        <p:nvCxnSpPr>
          <p:cNvPr id="55" name="AutoShape 18"/>
          <p:cNvCxnSpPr>
            <a:cxnSpLocks noChangeShapeType="1"/>
          </p:cNvCxnSpPr>
          <p:nvPr/>
        </p:nvCxnSpPr>
        <p:spPr bwMode="auto">
          <a:xfrm>
            <a:off x="2976282" y="3173032"/>
            <a:ext cx="1698745" cy="1209124"/>
          </a:xfrm>
          <a:prstGeom prst="straightConnector1">
            <a:avLst/>
          </a:prstGeom>
          <a:noFill/>
          <a:ln w="9525">
            <a:solidFill>
              <a:srgbClr val="000000"/>
            </a:solidFill>
            <a:round/>
            <a:headEnd/>
            <a:tailEnd type="triangle" w="med" len="med"/>
          </a:ln>
        </p:spPr>
      </p:cxnSp>
      <p:cxnSp>
        <p:nvCxnSpPr>
          <p:cNvPr id="56" name="AutoShape 17"/>
          <p:cNvCxnSpPr>
            <a:cxnSpLocks noChangeShapeType="1"/>
          </p:cNvCxnSpPr>
          <p:nvPr/>
        </p:nvCxnSpPr>
        <p:spPr bwMode="auto">
          <a:xfrm>
            <a:off x="2976282" y="3173032"/>
            <a:ext cx="1652106" cy="724757"/>
          </a:xfrm>
          <a:prstGeom prst="straightConnector1">
            <a:avLst/>
          </a:prstGeom>
          <a:noFill/>
          <a:ln w="9525">
            <a:solidFill>
              <a:srgbClr val="000000"/>
            </a:solidFill>
            <a:round/>
            <a:headEnd/>
            <a:tailEnd type="triangle" w="med" len="med"/>
          </a:ln>
        </p:spPr>
      </p:cxnSp>
      <p:cxnSp>
        <p:nvCxnSpPr>
          <p:cNvPr id="57" name="AutoShape 16"/>
          <p:cNvCxnSpPr>
            <a:cxnSpLocks noChangeShapeType="1"/>
          </p:cNvCxnSpPr>
          <p:nvPr/>
        </p:nvCxnSpPr>
        <p:spPr bwMode="auto">
          <a:xfrm>
            <a:off x="2976282" y="3173032"/>
            <a:ext cx="1601879" cy="1794"/>
          </a:xfrm>
          <a:prstGeom prst="straightConnector1">
            <a:avLst/>
          </a:prstGeom>
          <a:noFill/>
          <a:ln w="9525">
            <a:solidFill>
              <a:srgbClr val="000000"/>
            </a:solidFill>
            <a:round/>
            <a:headEnd/>
            <a:tailEnd type="triangle" w="med" len="med"/>
          </a:ln>
        </p:spPr>
      </p:cxnSp>
      <p:cxnSp>
        <p:nvCxnSpPr>
          <p:cNvPr id="58" name="AutoShape 15"/>
          <p:cNvCxnSpPr>
            <a:cxnSpLocks noChangeShapeType="1"/>
          </p:cNvCxnSpPr>
          <p:nvPr/>
        </p:nvCxnSpPr>
        <p:spPr bwMode="auto">
          <a:xfrm flipV="1">
            <a:off x="2976282" y="2826799"/>
            <a:ext cx="1605467" cy="346233"/>
          </a:xfrm>
          <a:prstGeom prst="straightConnector1">
            <a:avLst/>
          </a:prstGeom>
          <a:noFill/>
          <a:ln w="9525">
            <a:solidFill>
              <a:srgbClr val="000000"/>
            </a:solidFill>
            <a:round/>
            <a:headEnd/>
            <a:tailEnd type="triangle" w="med" len="med"/>
          </a:ln>
        </p:spPr>
      </p:cxnSp>
      <p:sp>
        <p:nvSpPr>
          <p:cNvPr id="59" name="Text Box 14"/>
          <p:cNvSpPr txBox="1">
            <a:spLocks noChangeArrowheads="1"/>
          </p:cNvSpPr>
          <p:nvPr/>
        </p:nvSpPr>
        <p:spPr bwMode="auto">
          <a:xfrm>
            <a:off x="1575310" y="2826799"/>
            <a:ext cx="746228" cy="491543"/>
          </a:xfrm>
          <a:prstGeom prst="rect">
            <a:avLst/>
          </a:prstGeom>
          <a:solidFill>
            <a:srgbClr val="FFFFFF"/>
          </a:solidFill>
          <a:ln w="9525">
            <a:noFill/>
            <a:miter lim="800000"/>
            <a:headEnd/>
            <a:tailEnd/>
          </a:ln>
        </p:spPr>
        <p:txBody>
          <a:bodyPr lIns="0" tIns="0" rIns="0" bIns="0" anchor="ctr"/>
          <a:lstStyle/>
          <a:p>
            <a:pPr algn="ctr"/>
            <a:r>
              <a:rPr lang="en-US" sz="2800" dirty="0">
                <a:solidFill>
                  <a:srgbClr val="FF0000"/>
                </a:solidFill>
                <a:latin typeface="Comic Sans MS" pitchFamily="66" charset="0"/>
                <a:cs typeface="Times New Roman" pitchFamily="18" charset="0"/>
              </a:rPr>
              <a:t>x</a:t>
            </a:r>
            <a:r>
              <a:rPr lang="en-US" sz="2800" baseline="-30000" dirty="0">
                <a:solidFill>
                  <a:srgbClr val="FF0000"/>
                </a:solidFill>
                <a:cs typeface="Times New Roman" pitchFamily="18" charset="0"/>
              </a:rPr>
              <a:t>1</a:t>
            </a:r>
            <a:endParaRPr lang="en-US" sz="5400" dirty="0">
              <a:solidFill>
                <a:srgbClr val="FF0000"/>
              </a:solidFill>
              <a:latin typeface="Gill Sans MT" pitchFamily="34" charset="0"/>
            </a:endParaRPr>
          </a:p>
        </p:txBody>
      </p:sp>
      <p:sp>
        <p:nvSpPr>
          <p:cNvPr id="60" name="AutoShape 13"/>
          <p:cNvSpPr>
            <a:spLocks noChangeArrowheads="1"/>
          </p:cNvSpPr>
          <p:nvPr/>
        </p:nvSpPr>
        <p:spPr bwMode="auto">
          <a:xfrm>
            <a:off x="1682939" y="2826799"/>
            <a:ext cx="541733" cy="2176064"/>
          </a:xfrm>
          <a:prstGeom prst="bracketPair">
            <a:avLst>
              <a:gd name="adj" fmla="val 16667"/>
            </a:avLst>
          </a:prstGeom>
          <a:noFill/>
          <a:ln w="9525">
            <a:noFill/>
            <a:round/>
            <a:headEnd/>
            <a:tailEnd/>
          </a:ln>
        </p:spPr>
        <p:txBody>
          <a:bodyPr/>
          <a:lstStyle/>
          <a:p>
            <a:endParaRPr lang="en-US">
              <a:solidFill>
                <a:srgbClr val="FF0000"/>
              </a:solidFill>
            </a:endParaRPr>
          </a:p>
        </p:txBody>
      </p:sp>
      <p:cxnSp>
        <p:nvCxnSpPr>
          <p:cNvPr id="61" name="AutoShape 12"/>
          <p:cNvCxnSpPr>
            <a:cxnSpLocks noChangeShapeType="1"/>
          </p:cNvCxnSpPr>
          <p:nvPr/>
        </p:nvCxnSpPr>
        <p:spPr bwMode="auto">
          <a:xfrm>
            <a:off x="2258755" y="3169444"/>
            <a:ext cx="396434" cy="1794"/>
          </a:xfrm>
          <a:prstGeom prst="straightConnector1">
            <a:avLst/>
          </a:prstGeom>
          <a:noFill/>
          <a:ln w="9525">
            <a:solidFill>
              <a:srgbClr val="000000"/>
            </a:solidFill>
            <a:round/>
            <a:headEnd/>
            <a:tailEnd type="triangle" w="med" len="med"/>
          </a:ln>
        </p:spPr>
      </p:cxnSp>
      <p:cxnSp>
        <p:nvCxnSpPr>
          <p:cNvPr id="62" name="AutoShape 11"/>
          <p:cNvCxnSpPr>
            <a:cxnSpLocks noChangeShapeType="1"/>
          </p:cNvCxnSpPr>
          <p:nvPr/>
        </p:nvCxnSpPr>
        <p:spPr bwMode="auto">
          <a:xfrm>
            <a:off x="2264136" y="3695072"/>
            <a:ext cx="396434" cy="1794"/>
          </a:xfrm>
          <a:prstGeom prst="straightConnector1">
            <a:avLst/>
          </a:prstGeom>
          <a:noFill/>
          <a:ln w="9525">
            <a:solidFill>
              <a:srgbClr val="000000"/>
            </a:solidFill>
            <a:round/>
            <a:headEnd/>
            <a:tailEnd type="triangle" w="med" len="med"/>
          </a:ln>
        </p:spPr>
      </p:cxnSp>
      <p:cxnSp>
        <p:nvCxnSpPr>
          <p:cNvPr id="63" name="AutoShape 10"/>
          <p:cNvCxnSpPr>
            <a:cxnSpLocks noChangeShapeType="1"/>
          </p:cNvCxnSpPr>
          <p:nvPr/>
        </p:nvCxnSpPr>
        <p:spPr bwMode="auto">
          <a:xfrm>
            <a:off x="2224672" y="4529260"/>
            <a:ext cx="396434" cy="1794"/>
          </a:xfrm>
          <a:prstGeom prst="straightConnector1">
            <a:avLst/>
          </a:prstGeom>
          <a:noFill/>
          <a:ln w="9525">
            <a:solidFill>
              <a:srgbClr val="000000"/>
            </a:solidFill>
            <a:round/>
            <a:headEnd/>
            <a:tailEnd type="triangle" w="med" len="med"/>
          </a:ln>
        </p:spPr>
      </p:cxnSp>
      <p:sp>
        <p:nvSpPr>
          <p:cNvPr id="64" name="Freeform 9"/>
          <p:cNvSpPr>
            <a:spLocks/>
          </p:cNvSpPr>
          <p:nvPr/>
        </p:nvSpPr>
        <p:spPr bwMode="auto">
          <a:xfrm>
            <a:off x="4630182" y="2681489"/>
            <a:ext cx="222433" cy="156074"/>
          </a:xfrm>
          <a:custGeom>
            <a:avLst/>
            <a:gdLst>
              <a:gd name="T0" fmla="*/ 0 w 350"/>
              <a:gd name="T1" fmla="*/ 0 h 188"/>
              <a:gd name="T2" fmla="*/ 0 w 350"/>
              <a:gd name="T3" fmla="*/ 0 h 188"/>
              <a:gd name="T4" fmla="*/ 0 w 350"/>
              <a:gd name="T5" fmla="*/ 0 h 188"/>
              <a:gd name="T6" fmla="*/ 0 w 350"/>
              <a:gd name="T7" fmla="*/ 0 h 188"/>
              <a:gd name="T8" fmla="*/ 0 w 350"/>
              <a:gd name="T9" fmla="*/ 0 h 188"/>
              <a:gd name="T10" fmla="*/ 0 60000 65536"/>
              <a:gd name="T11" fmla="*/ 0 60000 65536"/>
              <a:gd name="T12" fmla="*/ 0 60000 65536"/>
              <a:gd name="T13" fmla="*/ 0 60000 65536"/>
              <a:gd name="T14" fmla="*/ 0 60000 65536"/>
              <a:gd name="T15" fmla="*/ 0 w 350"/>
              <a:gd name="T16" fmla="*/ 0 h 188"/>
              <a:gd name="T17" fmla="*/ 350 w 350"/>
              <a:gd name="T18" fmla="*/ 188 h 188"/>
            </a:gdLst>
            <a:ahLst/>
            <a:cxnLst>
              <a:cxn ang="T10">
                <a:pos x="T0" y="T1"/>
              </a:cxn>
              <a:cxn ang="T11">
                <a:pos x="T2" y="T3"/>
              </a:cxn>
              <a:cxn ang="T12">
                <a:pos x="T4" y="T5"/>
              </a:cxn>
              <a:cxn ang="T13">
                <a:pos x="T6" y="T7"/>
              </a:cxn>
              <a:cxn ang="T14">
                <a:pos x="T8" y="T9"/>
              </a:cxn>
            </a:cxnLst>
            <a:rect l="T15" t="T16" r="T17" b="T18"/>
            <a:pathLst>
              <a:path w="350" h="188">
                <a:moveTo>
                  <a:pt x="0" y="188"/>
                </a:moveTo>
                <a:cubicBezTo>
                  <a:pt x="42" y="167"/>
                  <a:pt x="84" y="147"/>
                  <a:pt x="113" y="116"/>
                </a:cubicBezTo>
                <a:cubicBezTo>
                  <a:pt x="142" y="85"/>
                  <a:pt x="154" y="0"/>
                  <a:pt x="173" y="3"/>
                </a:cubicBezTo>
                <a:cubicBezTo>
                  <a:pt x="192" y="6"/>
                  <a:pt x="196" y="103"/>
                  <a:pt x="225" y="134"/>
                </a:cubicBezTo>
                <a:cubicBezTo>
                  <a:pt x="254" y="165"/>
                  <a:pt x="334" y="179"/>
                  <a:pt x="350" y="188"/>
                </a:cubicBezTo>
              </a:path>
            </a:pathLst>
          </a:custGeom>
          <a:noFill/>
          <a:ln w="9525">
            <a:solidFill>
              <a:srgbClr val="000000"/>
            </a:solidFill>
            <a:round/>
            <a:headEnd/>
            <a:tailEnd/>
          </a:ln>
        </p:spPr>
        <p:txBody>
          <a:bodyPr/>
          <a:lstStyle/>
          <a:p>
            <a:endParaRPr lang="en-US"/>
          </a:p>
        </p:txBody>
      </p:sp>
      <p:sp>
        <p:nvSpPr>
          <p:cNvPr id="65" name="Freeform 8"/>
          <p:cNvSpPr>
            <a:spLocks/>
          </p:cNvSpPr>
          <p:nvPr/>
        </p:nvSpPr>
        <p:spPr bwMode="auto">
          <a:xfrm>
            <a:off x="4630182" y="3013370"/>
            <a:ext cx="222433" cy="156074"/>
          </a:xfrm>
          <a:custGeom>
            <a:avLst/>
            <a:gdLst>
              <a:gd name="T0" fmla="*/ 0 w 350"/>
              <a:gd name="T1" fmla="*/ 0 h 188"/>
              <a:gd name="T2" fmla="*/ 0 w 350"/>
              <a:gd name="T3" fmla="*/ 0 h 188"/>
              <a:gd name="T4" fmla="*/ 0 w 350"/>
              <a:gd name="T5" fmla="*/ 0 h 188"/>
              <a:gd name="T6" fmla="*/ 0 w 350"/>
              <a:gd name="T7" fmla="*/ 0 h 188"/>
              <a:gd name="T8" fmla="*/ 0 w 350"/>
              <a:gd name="T9" fmla="*/ 0 h 188"/>
              <a:gd name="T10" fmla="*/ 0 60000 65536"/>
              <a:gd name="T11" fmla="*/ 0 60000 65536"/>
              <a:gd name="T12" fmla="*/ 0 60000 65536"/>
              <a:gd name="T13" fmla="*/ 0 60000 65536"/>
              <a:gd name="T14" fmla="*/ 0 60000 65536"/>
              <a:gd name="T15" fmla="*/ 0 w 350"/>
              <a:gd name="T16" fmla="*/ 0 h 188"/>
              <a:gd name="T17" fmla="*/ 350 w 350"/>
              <a:gd name="T18" fmla="*/ 188 h 188"/>
            </a:gdLst>
            <a:ahLst/>
            <a:cxnLst>
              <a:cxn ang="T10">
                <a:pos x="T0" y="T1"/>
              </a:cxn>
              <a:cxn ang="T11">
                <a:pos x="T2" y="T3"/>
              </a:cxn>
              <a:cxn ang="T12">
                <a:pos x="T4" y="T5"/>
              </a:cxn>
              <a:cxn ang="T13">
                <a:pos x="T6" y="T7"/>
              </a:cxn>
              <a:cxn ang="T14">
                <a:pos x="T8" y="T9"/>
              </a:cxn>
            </a:cxnLst>
            <a:rect l="T15" t="T16" r="T17" b="T18"/>
            <a:pathLst>
              <a:path w="350" h="188">
                <a:moveTo>
                  <a:pt x="0" y="188"/>
                </a:moveTo>
                <a:cubicBezTo>
                  <a:pt x="42" y="167"/>
                  <a:pt x="84" y="147"/>
                  <a:pt x="113" y="116"/>
                </a:cubicBezTo>
                <a:cubicBezTo>
                  <a:pt x="142" y="85"/>
                  <a:pt x="154" y="0"/>
                  <a:pt x="173" y="3"/>
                </a:cubicBezTo>
                <a:cubicBezTo>
                  <a:pt x="192" y="6"/>
                  <a:pt x="196" y="103"/>
                  <a:pt x="225" y="134"/>
                </a:cubicBezTo>
                <a:cubicBezTo>
                  <a:pt x="254" y="165"/>
                  <a:pt x="334" y="179"/>
                  <a:pt x="350" y="188"/>
                </a:cubicBezTo>
              </a:path>
            </a:pathLst>
          </a:custGeom>
          <a:noFill/>
          <a:ln w="9525">
            <a:solidFill>
              <a:srgbClr val="000000"/>
            </a:solidFill>
            <a:round/>
            <a:headEnd/>
            <a:tailEnd/>
          </a:ln>
        </p:spPr>
        <p:txBody>
          <a:bodyPr/>
          <a:lstStyle/>
          <a:p>
            <a:endParaRPr lang="en-US"/>
          </a:p>
        </p:txBody>
      </p:sp>
      <p:sp>
        <p:nvSpPr>
          <p:cNvPr id="66" name="Freeform 7"/>
          <p:cNvSpPr>
            <a:spLocks/>
          </p:cNvSpPr>
          <p:nvPr/>
        </p:nvSpPr>
        <p:spPr bwMode="auto">
          <a:xfrm>
            <a:off x="4680409" y="3757860"/>
            <a:ext cx="222433" cy="156074"/>
          </a:xfrm>
          <a:custGeom>
            <a:avLst/>
            <a:gdLst>
              <a:gd name="T0" fmla="*/ 0 w 350"/>
              <a:gd name="T1" fmla="*/ 0 h 188"/>
              <a:gd name="T2" fmla="*/ 0 w 350"/>
              <a:gd name="T3" fmla="*/ 0 h 188"/>
              <a:gd name="T4" fmla="*/ 0 w 350"/>
              <a:gd name="T5" fmla="*/ 0 h 188"/>
              <a:gd name="T6" fmla="*/ 0 w 350"/>
              <a:gd name="T7" fmla="*/ 0 h 188"/>
              <a:gd name="T8" fmla="*/ 0 w 350"/>
              <a:gd name="T9" fmla="*/ 0 h 188"/>
              <a:gd name="T10" fmla="*/ 0 60000 65536"/>
              <a:gd name="T11" fmla="*/ 0 60000 65536"/>
              <a:gd name="T12" fmla="*/ 0 60000 65536"/>
              <a:gd name="T13" fmla="*/ 0 60000 65536"/>
              <a:gd name="T14" fmla="*/ 0 60000 65536"/>
              <a:gd name="T15" fmla="*/ 0 w 350"/>
              <a:gd name="T16" fmla="*/ 0 h 188"/>
              <a:gd name="T17" fmla="*/ 350 w 350"/>
              <a:gd name="T18" fmla="*/ 188 h 188"/>
            </a:gdLst>
            <a:ahLst/>
            <a:cxnLst>
              <a:cxn ang="T10">
                <a:pos x="T0" y="T1"/>
              </a:cxn>
              <a:cxn ang="T11">
                <a:pos x="T2" y="T3"/>
              </a:cxn>
              <a:cxn ang="T12">
                <a:pos x="T4" y="T5"/>
              </a:cxn>
              <a:cxn ang="T13">
                <a:pos x="T6" y="T7"/>
              </a:cxn>
              <a:cxn ang="T14">
                <a:pos x="T8" y="T9"/>
              </a:cxn>
            </a:cxnLst>
            <a:rect l="T15" t="T16" r="T17" b="T18"/>
            <a:pathLst>
              <a:path w="350" h="188">
                <a:moveTo>
                  <a:pt x="0" y="188"/>
                </a:moveTo>
                <a:cubicBezTo>
                  <a:pt x="42" y="167"/>
                  <a:pt x="84" y="147"/>
                  <a:pt x="113" y="116"/>
                </a:cubicBezTo>
                <a:cubicBezTo>
                  <a:pt x="142" y="85"/>
                  <a:pt x="154" y="0"/>
                  <a:pt x="173" y="3"/>
                </a:cubicBezTo>
                <a:cubicBezTo>
                  <a:pt x="192" y="6"/>
                  <a:pt x="196" y="103"/>
                  <a:pt x="225" y="134"/>
                </a:cubicBezTo>
                <a:cubicBezTo>
                  <a:pt x="254" y="165"/>
                  <a:pt x="334" y="179"/>
                  <a:pt x="350" y="188"/>
                </a:cubicBezTo>
              </a:path>
            </a:pathLst>
          </a:custGeom>
          <a:noFill/>
          <a:ln w="9525">
            <a:solidFill>
              <a:srgbClr val="000000"/>
            </a:solidFill>
            <a:round/>
            <a:headEnd/>
            <a:tailEnd/>
          </a:ln>
        </p:spPr>
        <p:txBody>
          <a:bodyPr/>
          <a:lstStyle/>
          <a:p>
            <a:endParaRPr lang="en-US"/>
          </a:p>
        </p:txBody>
      </p:sp>
      <p:sp>
        <p:nvSpPr>
          <p:cNvPr id="67" name="Freeform 6"/>
          <p:cNvSpPr>
            <a:spLocks/>
          </p:cNvSpPr>
          <p:nvPr/>
        </p:nvSpPr>
        <p:spPr bwMode="auto">
          <a:xfrm>
            <a:off x="4721667" y="4339101"/>
            <a:ext cx="222433" cy="156074"/>
          </a:xfrm>
          <a:custGeom>
            <a:avLst/>
            <a:gdLst>
              <a:gd name="T0" fmla="*/ 0 w 350"/>
              <a:gd name="T1" fmla="*/ 0 h 188"/>
              <a:gd name="T2" fmla="*/ 0 w 350"/>
              <a:gd name="T3" fmla="*/ 0 h 188"/>
              <a:gd name="T4" fmla="*/ 0 w 350"/>
              <a:gd name="T5" fmla="*/ 0 h 188"/>
              <a:gd name="T6" fmla="*/ 0 w 350"/>
              <a:gd name="T7" fmla="*/ 0 h 188"/>
              <a:gd name="T8" fmla="*/ 0 w 350"/>
              <a:gd name="T9" fmla="*/ 0 h 188"/>
              <a:gd name="T10" fmla="*/ 0 60000 65536"/>
              <a:gd name="T11" fmla="*/ 0 60000 65536"/>
              <a:gd name="T12" fmla="*/ 0 60000 65536"/>
              <a:gd name="T13" fmla="*/ 0 60000 65536"/>
              <a:gd name="T14" fmla="*/ 0 60000 65536"/>
              <a:gd name="T15" fmla="*/ 0 w 350"/>
              <a:gd name="T16" fmla="*/ 0 h 188"/>
              <a:gd name="T17" fmla="*/ 350 w 350"/>
              <a:gd name="T18" fmla="*/ 188 h 188"/>
            </a:gdLst>
            <a:ahLst/>
            <a:cxnLst>
              <a:cxn ang="T10">
                <a:pos x="T0" y="T1"/>
              </a:cxn>
              <a:cxn ang="T11">
                <a:pos x="T2" y="T3"/>
              </a:cxn>
              <a:cxn ang="T12">
                <a:pos x="T4" y="T5"/>
              </a:cxn>
              <a:cxn ang="T13">
                <a:pos x="T6" y="T7"/>
              </a:cxn>
              <a:cxn ang="T14">
                <a:pos x="T8" y="T9"/>
              </a:cxn>
            </a:cxnLst>
            <a:rect l="T15" t="T16" r="T17" b="T18"/>
            <a:pathLst>
              <a:path w="350" h="188">
                <a:moveTo>
                  <a:pt x="0" y="188"/>
                </a:moveTo>
                <a:cubicBezTo>
                  <a:pt x="42" y="167"/>
                  <a:pt x="84" y="147"/>
                  <a:pt x="113" y="116"/>
                </a:cubicBezTo>
                <a:cubicBezTo>
                  <a:pt x="142" y="85"/>
                  <a:pt x="154" y="0"/>
                  <a:pt x="173" y="3"/>
                </a:cubicBezTo>
                <a:cubicBezTo>
                  <a:pt x="192" y="6"/>
                  <a:pt x="196" y="103"/>
                  <a:pt x="225" y="134"/>
                </a:cubicBezTo>
                <a:cubicBezTo>
                  <a:pt x="254" y="165"/>
                  <a:pt x="334" y="179"/>
                  <a:pt x="350" y="188"/>
                </a:cubicBezTo>
              </a:path>
            </a:pathLst>
          </a:custGeom>
          <a:noFill/>
          <a:ln w="9525">
            <a:solidFill>
              <a:srgbClr val="000000"/>
            </a:solidFill>
            <a:round/>
            <a:headEnd/>
            <a:tailEnd/>
          </a:ln>
        </p:spPr>
        <p:txBody>
          <a:bodyPr/>
          <a:lstStyle/>
          <a:p>
            <a:endParaRPr lang="en-US"/>
          </a:p>
        </p:txBody>
      </p:sp>
      <p:sp>
        <p:nvSpPr>
          <p:cNvPr id="68" name="Freeform 5"/>
          <p:cNvSpPr>
            <a:spLocks/>
          </p:cNvSpPr>
          <p:nvPr/>
        </p:nvSpPr>
        <p:spPr bwMode="auto">
          <a:xfrm>
            <a:off x="4680409" y="4812704"/>
            <a:ext cx="222433" cy="156074"/>
          </a:xfrm>
          <a:custGeom>
            <a:avLst/>
            <a:gdLst>
              <a:gd name="T0" fmla="*/ 0 w 350"/>
              <a:gd name="T1" fmla="*/ 0 h 188"/>
              <a:gd name="T2" fmla="*/ 0 w 350"/>
              <a:gd name="T3" fmla="*/ 0 h 188"/>
              <a:gd name="T4" fmla="*/ 0 w 350"/>
              <a:gd name="T5" fmla="*/ 0 h 188"/>
              <a:gd name="T6" fmla="*/ 0 w 350"/>
              <a:gd name="T7" fmla="*/ 0 h 188"/>
              <a:gd name="T8" fmla="*/ 0 w 350"/>
              <a:gd name="T9" fmla="*/ 0 h 188"/>
              <a:gd name="T10" fmla="*/ 0 60000 65536"/>
              <a:gd name="T11" fmla="*/ 0 60000 65536"/>
              <a:gd name="T12" fmla="*/ 0 60000 65536"/>
              <a:gd name="T13" fmla="*/ 0 60000 65536"/>
              <a:gd name="T14" fmla="*/ 0 60000 65536"/>
              <a:gd name="T15" fmla="*/ 0 w 350"/>
              <a:gd name="T16" fmla="*/ 0 h 188"/>
              <a:gd name="T17" fmla="*/ 350 w 350"/>
              <a:gd name="T18" fmla="*/ 188 h 188"/>
            </a:gdLst>
            <a:ahLst/>
            <a:cxnLst>
              <a:cxn ang="T10">
                <a:pos x="T0" y="T1"/>
              </a:cxn>
              <a:cxn ang="T11">
                <a:pos x="T2" y="T3"/>
              </a:cxn>
              <a:cxn ang="T12">
                <a:pos x="T4" y="T5"/>
              </a:cxn>
              <a:cxn ang="T13">
                <a:pos x="T6" y="T7"/>
              </a:cxn>
              <a:cxn ang="T14">
                <a:pos x="T8" y="T9"/>
              </a:cxn>
            </a:cxnLst>
            <a:rect l="T15" t="T16" r="T17" b="T18"/>
            <a:pathLst>
              <a:path w="350" h="188">
                <a:moveTo>
                  <a:pt x="0" y="188"/>
                </a:moveTo>
                <a:cubicBezTo>
                  <a:pt x="42" y="167"/>
                  <a:pt x="84" y="147"/>
                  <a:pt x="113" y="116"/>
                </a:cubicBezTo>
                <a:cubicBezTo>
                  <a:pt x="142" y="85"/>
                  <a:pt x="154" y="0"/>
                  <a:pt x="173" y="3"/>
                </a:cubicBezTo>
                <a:cubicBezTo>
                  <a:pt x="192" y="6"/>
                  <a:pt x="196" y="103"/>
                  <a:pt x="225" y="134"/>
                </a:cubicBezTo>
                <a:cubicBezTo>
                  <a:pt x="254" y="165"/>
                  <a:pt x="334" y="179"/>
                  <a:pt x="350" y="188"/>
                </a:cubicBezTo>
              </a:path>
            </a:pathLst>
          </a:custGeom>
          <a:noFill/>
          <a:ln w="9525">
            <a:solidFill>
              <a:srgbClr val="000000"/>
            </a:solidFill>
            <a:round/>
            <a:headEnd/>
            <a:tailEnd/>
          </a:ln>
        </p:spPr>
        <p:txBody>
          <a:bodyPr/>
          <a:lstStyle/>
          <a:p>
            <a:endParaRPr lang="en-US"/>
          </a:p>
        </p:txBody>
      </p:sp>
      <p:sp>
        <p:nvSpPr>
          <p:cNvPr id="69" name="Text Box 4"/>
          <p:cNvSpPr txBox="1">
            <a:spLocks noChangeArrowheads="1"/>
          </p:cNvSpPr>
          <p:nvPr/>
        </p:nvSpPr>
        <p:spPr bwMode="auto">
          <a:xfrm>
            <a:off x="1160938" y="2290408"/>
            <a:ext cx="1820725" cy="391082"/>
          </a:xfrm>
          <a:prstGeom prst="rect">
            <a:avLst/>
          </a:prstGeom>
          <a:solidFill>
            <a:schemeClr val="accent4">
              <a:lumMod val="40000"/>
              <a:lumOff val="60000"/>
            </a:schemeClr>
          </a:solidFill>
          <a:ln w="9525">
            <a:noFill/>
            <a:miter lim="800000"/>
            <a:headEnd/>
            <a:tailEnd/>
          </a:ln>
        </p:spPr>
        <p:txBody>
          <a:bodyPr lIns="0" tIns="0" rIns="0" bIns="0"/>
          <a:lstStyle/>
          <a:p>
            <a:pPr algn="ctr"/>
            <a:r>
              <a:rPr lang="en-US" sz="2000" dirty="0">
                <a:latin typeface="Gill Sans MT" pitchFamily="34" charset="0"/>
                <a:cs typeface="Times New Roman" pitchFamily="18" charset="0"/>
              </a:rPr>
              <a:t>input vector</a:t>
            </a:r>
            <a:endParaRPr lang="en-US" sz="5400" dirty="0">
              <a:latin typeface="Gill Sans MT" pitchFamily="34" charset="0"/>
            </a:endParaRPr>
          </a:p>
        </p:txBody>
      </p:sp>
      <p:cxnSp>
        <p:nvCxnSpPr>
          <p:cNvPr id="72" name="Straight Arrow Connector 71"/>
          <p:cNvCxnSpPr/>
          <p:nvPr/>
        </p:nvCxnSpPr>
        <p:spPr>
          <a:xfrm flipV="1">
            <a:off x="3048000" y="2819400"/>
            <a:ext cx="1600200" cy="3810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2971800" y="2819400"/>
            <a:ext cx="1600200" cy="7620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48000" y="2819400"/>
            <a:ext cx="1524000" cy="1676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49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49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14800" y="1905000"/>
            <a:ext cx="1857375" cy="619125"/>
          </a:xfrm>
          <a:prstGeom prst="rect">
            <a:avLst/>
          </a:prstGeom>
          <a:solidFill>
            <a:schemeClr val="accent4">
              <a:lumMod val="40000"/>
              <a:lumOff val="60000"/>
            </a:schemeClr>
          </a:solidFill>
        </p:spPr>
      </p:pic>
      <p:cxnSp>
        <p:nvCxnSpPr>
          <p:cNvPr id="84" name="Straight Arrow Connector 83"/>
          <p:cNvCxnSpPr>
            <a:endCxn id="14" idx="2"/>
          </p:cNvCxnSpPr>
          <p:nvPr/>
        </p:nvCxnSpPr>
        <p:spPr>
          <a:xfrm>
            <a:off x="4876800" y="2819400"/>
            <a:ext cx="1556169" cy="35183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849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49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10200" y="2209800"/>
            <a:ext cx="2800350" cy="762000"/>
          </a:xfrm>
          <a:prstGeom prst="rect">
            <a:avLst/>
          </a:prstGeom>
          <a:solidFill>
            <a:schemeClr val="accent4">
              <a:lumMod val="40000"/>
              <a:lumOff val="60000"/>
            </a:schemeClr>
          </a:solidFill>
        </p:spPr>
      </p:pic>
      <p:sp>
        <p:nvSpPr>
          <p:cNvPr id="8499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4999" name="Rectangle 7"/>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91" name="Straight Arrow Connector 90"/>
          <p:cNvCxnSpPr>
            <a:stCxn id="51" idx="6"/>
          </p:cNvCxnSpPr>
          <p:nvPr/>
        </p:nvCxnSpPr>
        <p:spPr>
          <a:xfrm>
            <a:off x="4899254" y="3173032"/>
            <a:ext cx="1501546" cy="2736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8500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5000"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715000" y="4724400"/>
            <a:ext cx="2554605" cy="685800"/>
          </a:xfrm>
          <a:prstGeom prst="rect">
            <a:avLst/>
          </a:prstGeom>
          <a:solidFill>
            <a:schemeClr val="accent4">
              <a:lumMod val="40000"/>
              <a:lumOff val="60000"/>
            </a:schemeClr>
          </a:solidFill>
        </p:spPr>
      </p:pic>
      <p:cxnSp>
        <p:nvCxnSpPr>
          <p:cNvPr id="96" name="Straight Arrow Connector 95"/>
          <p:cNvCxnSpPr/>
          <p:nvPr/>
        </p:nvCxnSpPr>
        <p:spPr>
          <a:xfrm flipV="1">
            <a:off x="4953000" y="3200400"/>
            <a:ext cx="1447800" cy="18288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53" idx="6"/>
          </p:cNvCxnSpPr>
          <p:nvPr/>
        </p:nvCxnSpPr>
        <p:spPr>
          <a:xfrm>
            <a:off x="2976281" y="3173032"/>
            <a:ext cx="1824319" cy="170376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3048000" y="3657600"/>
            <a:ext cx="1828800" cy="1295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8" idx="6"/>
          </p:cNvCxnSpPr>
          <p:nvPr/>
        </p:nvCxnSpPr>
        <p:spPr>
          <a:xfrm>
            <a:off x="2976281" y="4529260"/>
            <a:ext cx="1824319" cy="4237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AutoShape 34"/>
          <p:cNvCxnSpPr>
            <a:cxnSpLocks noChangeShapeType="1"/>
          </p:cNvCxnSpPr>
          <p:nvPr/>
        </p:nvCxnSpPr>
        <p:spPr bwMode="auto">
          <a:xfrm>
            <a:off x="6781800" y="3200400"/>
            <a:ext cx="861033" cy="1794"/>
          </a:xfrm>
          <a:prstGeom prst="straightConnector1">
            <a:avLst/>
          </a:prstGeom>
          <a:noFill/>
          <a:ln w="28575">
            <a:solidFill>
              <a:srgbClr val="FF0000"/>
            </a:solidFill>
            <a:round/>
            <a:headEnd/>
            <a:tailEnd type="triangle" w="med" len="med"/>
          </a:ln>
        </p:spPr>
      </p:cxnSp>
      <p:sp>
        <p:nvSpPr>
          <p:cNvPr id="119" name="TextBox 118"/>
          <p:cNvSpPr txBox="1"/>
          <p:nvPr/>
        </p:nvSpPr>
        <p:spPr>
          <a:xfrm>
            <a:off x="7772400" y="3124200"/>
            <a:ext cx="457200" cy="381000"/>
          </a:xfrm>
          <a:prstGeom prst="rect">
            <a:avLst/>
          </a:prstGeom>
          <a:solidFill>
            <a:schemeClr val="tx2">
              <a:lumMod val="20000"/>
              <a:lumOff val="80000"/>
            </a:schemeClr>
          </a:solidFill>
        </p:spPr>
        <p:txBody>
          <a:bodyPr wrap="square" rtlCol="0">
            <a:spAutoFit/>
          </a:bodyPr>
          <a:lstStyle/>
          <a:p>
            <a:r>
              <a:rPr lang="en-US" dirty="0" smtClean="0"/>
              <a:t>y</a:t>
            </a:r>
            <a:r>
              <a:rPr lang="en-US" baseline="-25000" dirty="0" smtClean="0"/>
              <a:t>1</a:t>
            </a:r>
            <a:endParaRPr lang="en-US" baseline="-25000" dirty="0"/>
          </a:p>
        </p:txBody>
      </p:sp>
      <p:pic>
        <p:nvPicPr>
          <p:cNvPr id="120"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733800" y="3200400"/>
            <a:ext cx="2316480" cy="609600"/>
          </a:xfrm>
          <a:prstGeom prst="rect">
            <a:avLst/>
          </a:prstGeom>
          <a:solidFill>
            <a:schemeClr val="accent4">
              <a:lumMod val="40000"/>
              <a:lumOff val="60000"/>
            </a:schemeClr>
          </a:solidFill>
        </p:spPr>
      </p:pic>
      <p:sp>
        <p:nvSpPr>
          <p:cNvPr id="121" name="TextBox 120"/>
          <p:cNvSpPr txBox="1"/>
          <p:nvPr/>
        </p:nvSpPr>
        <p:spPr>
          <a:xfrm>
            <a:off x="609600" y="5410200"/>
            <a:ext cx="1828800" cy="646331"/>
          </a:xfrm>
          <a:prstGeom prst="rect">
            <a:avLst/>
          </a:prstGeom>
          <a:solidFill>
            <a:schemeClr val="accent6">
              <a:lumMod val="40000"/>
              <a:lumOff val="60000"/>
            </a:schemeClr>
          </a:solidFill>
        </p:spPr>
        <p:txBody>
          <a:bodyPr wrap="square" rtlCol="0">
            <a:spAutoFit/>
          </a:bodyPr>
          <a:lstStyle/>
          <a:p>
            <a:r>
              <a:rPr lang="en-US" dirty="0" smtClean="0"/>
              <a:t>Input vector size = d</a:t>
            </a:r>
            <a:endParaRPr lang="en-US" dirty="0"/>
          </a:p>
        </p:txBody>
      </p:sp>
      <p:sp>
        <p:nvSpPr>
          <p:cNvPr id="122" name="TextBox 121"/>
          <p:cNvSpPr txBox="1"/>
          <p:nvPr/>
        </p:nvSpPr>
        <p:spPr>
          <a:xfrm>
            <a:off x="3886200" y="5867401"/>
            <a:ext cx="1828800" cy="646330"/>
          </a:xfrm>
          <a:prstGeom prst="rect">
            <a:avLst/>
          </a:prstGeom>
          <a:solidFill>
            <a:schemeClr val="accent6">
              <a:lumMod val="40000"/>
              <a:lumOff val="60000"/>
            </a:schemeClr>
          </a:solidFill>
        </p:spPr>
        <p:txBody>
          <a:bodyPr wrap="square" rtlCol="0">
            <a:spAutoFit/>
          </a:bodyPr>
          <a:lstStyle/>
          <a:p>
            <a:r>
              <a:rPr lang="en-US" dirty="0" smtClean="0"/>
              <a:t>Number of neurons= k</a:t>
            </a:r>
            <a:endParaRPr lang="en-US" dirty="0"/>
          </a:p>
        </p:txBody>
      </p:sp>
      <p:sp>
        <p:nvSpPr>
          <p:cNvPr id="123" name="TextBox 122"/>
          <p:cNvSpPr txBox="1"/>
          <p:nvPr/>
        </p:nvSpPr>
        <p:spPr>
          <a:xfrm>
            <a:off x="6477000" y="5867400"/>
            <a:ext cx="1828800" cy="369332"/>
          </a:xfrm>
          <a:prstGeom prst="rect">
            <a:avLst/>
          </a:prstGeom>
          <a:solidFill>
            <a:schemeClr val="accent6">
              <a:lumMod val="40000"/>
              <a:lumOff val="60000"/>
            </a:schemeClr>
          </a:solidFill>
        </p:spPr>
        <p:txBody>
          <a:bodyPr wrap="square" rtlCol="0">
            <a:spAutoFit/>
          </a:bodyPr>
          <a:lstStyle/>
          <a:p>
            <a:r>
              <a:rPr lang="en-US" dirty="0" smtClean="0"/>
              <a:t>Output = m</a:t>
            </a:r>
            <a:endParaRPr lang="en-US" dirty="0"/>
          </a:p>
        </p:txBody>
      </p:sp>
      <p:sp>
        <p:nvSpPr>
          <p:cNvPr id="92" name="Date Placeholder 91"/>
          <p:cNvSpPr>
            <a:spLocks noGrp="1"/>
          </p:cNvSpPr>
          <p:nvPr>
            <p:ph type="dt" sz="half" idx="10"/>
          </p:nvPr>
        </p:nvSpPr>
        <p:spPr/>
        <p:txBody>
          <a:bodyPr/>
          <a:lstStyle/>
          <a:p>
            <a:r>
              <a:rPr lang="en-US" smtClean="0"/>
              <a:t>October 25, 2016</a:t>
            </a:r>
            <a:endParaRPr lang="en-US"/>
          </a:p>
        </p:txBody>
      </p:sp>
      <p:sp>
        <p:nvSpPr>
          <p:cNvPr id="93" name="Footer Placeholder 92"/>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500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1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RBFNN</a:t>
            </a:r>
            <a:endParaRPr lang="en-US" dirty="0"/>
          </a:p>
        </p:txBody>
      </p:sp>
      <p:sp>
        <p:nvSpPr>
          <p:cNvPr id="3" name="Content Placeholder 2"/>
          <p:cNvSpPr>
            <a:spLocks noGrp="1"/>
          </p:cNvSpPr>
          <p:nvPr>
            <p:ph idx="1"/>
          </p:nvPr>
        </p:nvSpPr>
        <p:spPr>
          <a:xfrm>
            <a:off x="1066800" y="1447800"/>
            <a:ext cx="7867650" cy="5257800"/>
          </a:xfrm>
        </p:spPr>
        <p:txBody>
          <a:bodyPr>
            <a:normAutofit lnSpcReduction="10000"/>
          </a:bodyPr>
          <a:lstStyle/>
          <a:p>
            <a:r>
              <a:rPr lang="en-US" dirty="0" smtClean="0"/>
              <a:t>Input layer</a:t>
            </a:r>
          </a:p>
          <a:p>
            <a:pPr lvl="1">
              <a:buFont typeface="Wingdings" pitchFamily="2" charset="2"/>
              <a:buChar char="q"/>
            </a:pPr>
            <a:r>
              <a:rPr lang="en-US" dirty="0" smtClean="0">
                <a:solidFill>
                  <a:srgbClr val="C00000"/>
                </a:solidFill>
              </a:rPr>
              <a:t>Takes as input the d-dimensional feature vector </a:t>
            </a:r>
          </a:p>
          <a:p>
            <a:pPr lvl="1">
              <a:buFont typeface="Wingdings" pitchFamily="2" charset="2"/>
              <a:buChar char="q"/>
            </a:pPr>
            <a:r>
              <a:rPr lang="en-US" dirty="0" smtClean="0">
                <a:solidFill>
                  <a:srgbClr val="C00000"/>
                </a:solidFill>
              </a:rPr>
              <a:t>Input layer size = d</a:t>
            </a:r>
          </a:p>
          <a:p>
            <a:pPr lvl="1">
              <a:buFont typeface="Wingdings" pitchFamily="2" charset="2"/>
              <a:buChar char="q"/>
            </a:pPr>
            <a:r>
              <a:rPr lang="en-US" dirty="0" smtClean="0">
                <a:solidFill>
                  <a:srgbClr val="C00000"/>
                </a:solidFill>
              </a:rPr>
              <a:t>No Mapping at input layer</a:t>
            </a:r>
          </a:p>
          <a:p>
            <a:r>
              <a:rPr lang="en-US" dirty="0" smtClean="0"/>
              <a:t>Hidden Layer</a:t>
            </a:r>
          </a:p>
          <a:p>
            <a:pPr lvl="1">
              <a:buFont typeface="Wingdings" pitchFamily="2" charset="2"/>
              <a:buChar char="q"/>
            </a:pPr>
            <a:r>
              <a:rPr lang="en-US" dirty="0" smtClean="0">
                <a:solidFill>
                  <a:srgbClr val="C00000"/>
                </a:solidFill>
              </a:rPr>
              <a:t>Nonlinear Transformation</a:t>
            </a:r>
          </a:p>
          <a:p>
            <a:pPr lvl="1">
              <a:buFont typeface="Wingdings" pitchFamily="2" charset="2"/>
              <a:buChar char="q"/>
            </a:pPr>
            <a:r>
              <a:rPr lang="en-US" dirty="0" smtClean="0">
                <a:solidFill>
                  <a:srgbClr val="C00000"/>
                </a:solidFill>
              </a:rPr>
              <a:t>Hidden layer size = K (no of neurons)</a:t>
            </a:r>
          </a:p>
          <a:p>
            <a:r>
              <a:rPr lang="en-US" dirty="0" smtClean="0"/>
              <a:t>Output Layer</a:t>
            </a:r>
          </a:p>
          <a:p>
            <a:pPr lvl="1">
              <a:buFont typeface="Wingdings" pitchFamily="2" charset="2"/>
              <a:buChar char="q"/>
            </a:pPr>
            <a:r>
              <a:rPr lang="en-US" dirty="0" smtClean="0">
                <a:solidFill>
                  <a:srgbClr val="C00000"/>
                </a:solidFill>
              </a:rPr>
              <a:t>Linear Transformation y = h(x) </a:t>
            </a:r>
          </a:p>
          <a:p>
            <a:pPr lvl="1">
              <a:buFont typeface="Wingdings" pitchFamily="2" charset="2"/>
              <a:buChar char="q"/>
            </a:pPr>
            <a:r>
              <a:rPr lang="en-US" dirty="0" smtClean="0">
                <a:solidFill>
                  <a:srgbClr val="C00000"/>
                </a:solidFill>
              </a:rPr>
              <a:t>Output layer size = m (number of classes)</a:t>
            </a:r>
          </a:p>
          <a:p>
            <a:pPr>
              <a:buNone/>
            </a:pPr>
            <a:endParaRPr lang="en-US" dirty="0"/>
          </a:p>
        </p:txBody>
      </p:sp>
      <p:sp>
        <p:nvSpPr>
          <p:cNvPr id="4" name="Slide Number Placeholder 3"/>
          <p:cNvSpPr>
            <a:spLocks noGrp="1"/>
          </p:cNvSpPr>
          <p:nvPr>
            <p:ph type="sldNum" sz="quarter" idx="12"/>
          </p:nvPr>
        </p:nvSpPr>
        <p:spPr/>
        <p:txBody>
          <a:bodyPr/>
          <a:lstStyle/>
          <a:p>
            <a:pPr>
              <a:defRPr/>
            </a:pPr>
            <a:fld id="{EB17649F-52DC-43F9-AFEF-DC752481AF0E}" type="slidenum">
              <a:rPr lang="en-US" smtClean="0"/>
              <a:pPr>
                <a:defRPr/>
              </a:pPr>
              <a:t>38</a:t>
            </a:fld>
            <a:endParaRPr lang="en-US"/>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5"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324600" y="5257800"/>
            <a:ext cx="2585966" cy="1019175"/>
          </a:xfrm>
          <a:prstGeom prst="rect">
            <a:avLst/>
          </a:prstGeom>
          <a:solidFill>
            <a:schemeClr val="accent4">
              <a:lumMod val="40000"/>
              <a:lumOff val="60000"/>
            </a:schemeClr>
          </a:solidFill>
        </p:spPr>
      </p:pic>
      <p:sp>
        <p:nvSpPr>
          <p:cNvPr id="8" name="Date Placeholder 7"/>
          <p:cNvSpPr>
            <a:spLocks noGrp="1"/>
          </p:cNvSpPr>
          <p:nvPr>
            <p:ph type="dt" sz="half" idx="10"/>
          </p:nvPr>
        </p:nvSpPr>
        <p:spPr/>
        <p:txBody>
          <a:bodyPr/>
          <a:lstStyle/>
          <a:p>
            <a:r>
              <a:rPr lang="en-US" smtClean="0"/>
              <a:t>October 25, 2016</a:t>
            </a:r>
            <a:endParaRPr lang="en-US"/>
          </a:p>
        </p:txBody>
      </p:sp>
      <p:sp>
        <p:nvSpPr>
          <p:cNvPr id="9" name="Footer Placeholder 8"/>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chemeClr val="tx2">
                    <a:satMod val="130000"/>
                  </a:schemeClr>
                </a:solidFill>
              </a:rPr>
              <a:t>Issues in the design of Hidden Layer of the RBFNN</a:t>
            </a:r>
            <a:endParaRPr lang="en-US" dirty="0">
              <a:solidFill>
                <a:schemeClr val="tx2">
                  <a:satMod val="130000"/>
                </a:schemeClr>
              </a:solidFill>
            </a:endParaRPr>
          </a:p>
        </p:txBody>
      </p:sp>
      <p:sp>
        <p:nvSpPr>
          <p:cNvPr id="34819" name="Content Placeholder 2"/>
          <p:cNvSpPr>
            <a:spLocks noGrp="1"/>
          </p:cNvSpPr>
          <p:nvPr>
            <p:ph idx="1"/>
          </p:nvPr>
        </p:nvSpPr>
        <p:spPr/>
        <p:txBody>
          <a:bodyPr/>
          <a:lstStyle/>
          <a:p>
            <a:pPr eaLnBrk="1" hangingPunct="1"/>
            <a:r>
              <a:rPr lang="en-US" smtClean="0"/>
              <a:t>Center Selection</a:t>
            </a:r>
          </a:p>
          <a:p>
            <a:pPr eaLnBrk="1" hangingPunct="1"/>
            <a:r>
              <a:rPr lang="en-US" smtClean="0"/>
              <a:t>Spread </a:t>
            </a:r>
          </a:p>
          <a:p>
            <a:pPr eaLnBrk="1" hangingPunct="1"/>
            <a:r>
              <a:rPr lang="en-US" smtClean="0"/>
              <a:t>Choice of Basis functions</a:t>
            </a:r>
          </a:p>
          <a:p>
            <a:pPr eaLnBrk="1" hangingPunct="1"/>
            <a:r>
              <a:rPr lang="en-US" smtClean="0"/>
              <a:t>Number of neurons </a:t>
            </a:r>
          </a:p>
        </p:txBody>
      </p:sp>
      <p:sp>
        <p:nvSpPr>
          <p:cNvPr id="5" name="Slide Number Placeholder 4"/>
          <p:cNvSpPr>
            <a:spLocks noGrp="1"/>
          </p:cNvSpPr>
          <p:nvPr>
            <p:ph type="sldNum" sz="quarter" idx="12"/>
          </p:nvPr>
        </p:nvSpPr>
        <p:spPr/>
        <p:txBody>
          <a:bodyPr/>
          <a:lstStyle/>
          <a:p>
            <a:pPr>
              <a:defRPr/>
            </a:pPr>
            <a:fld id="{38DA3E83-A4B6-49F5-9FD5-A2F0F19758C3}" type="slidenum">
              <a:rPr lang="en-US"/>
              <a:pPr>
                <a:defRPr/>
              </a:pPr>
              <a:t>39</a:t>
            </a:fld>
            <a:endParaRPr lang="en-US"/>
          </a:p>
        </p:txBody>
      </p:sp>
      <p:sp>
        <p:nvSpPr>
          <p:cNvPr id="4" name="TextBox 3"/>
          <p:cNvSpPr txBox="1">
            <a:spLocks noChangeArrowheads="1"/>
          </p:cNvSpPr>
          <p:nvPr/>
        </p:nvSpPr>
        <p:spPr bwMode="auto">
          <a:xfrm>
            <a:off x="6096000" y="2667000"/>
            <a:ext cx="685800" cy="584200"/>
          </a:xfrm>
          <a:prstGeom prst="rect">
            <a:avLst/>
          </a:prstGeom>
          <a:noFill/>
          <a:ln w="9525">
            <a:noFill/>
            <a:miter lim="800000"/>
            <a:headEnd/>
            <a:tailEnd/>
          </a:ln>
        </p:spPr>
        <p:txBody>
          <a:bodyPr>
            <a:spAutoFit/>
          </a:bodyPr>
          <a:lstStyle/>
          <a:p>
            <a:pPr marL="0" lvl="1"/>
            <a:r>
              <a:rPr lang="en-US" sz="3200" b="1" dirty="0">
                <a:solidFill>
                  <a:srgbClr val="FF0000"/>
                </a:solidFill>
                <a:sym typeface="Symbol" pitchFamily="18" charset="2"/>
              </a:rPr>
              <a:t></a:t>
            </a:r>
            <a:endParaRPr lang="en-US" sz="3200" b="1" dirty="0">
              <a:solidFill>
                <a:srgbClr val="FF0000"/>
              </a:solidFill>
            </a:endParaRPr>
          </a:p>
        </p:txBody>
      </p:sp>
      <p:sp>
        <p:nvSpPr>
          <p:cNvPr id="6" name="TextBox 5"/>
          <p:cNvSpPr txBox="1">
            <a:spLocks noChangeArrowheads="1"/>
          </p:cNvSpPr>
          <p:nvPr/>
        </p:nvSpPr>
        <p:spPr bwMode="auto">
          <a:xfrm>
            <a:off x="5029200" y="1447800"/>
            <a:ext cx="685800" cy="584200"/>
          </a:xfrm>
          <a:prstGeom prst="rect">
            <a:avLst/>
          </a:prstGeom>
          <a:noFill/>
          <a:ln w="9525">
            <a:noFill/>
            <a:miter lim="800000"/>
            <a:headEnd/>
            <a:tailEnd/>
          </a:ln>
        </p:spPr>
        <p:txBody>
          <a:bodyPr>
            <a:spAutoFit/>
          </a:bodyPr>
          <a:lstStyle/>
          <a:p>
            <a:pPr marL="0" lvl="1"/>
            <a:r>
              <a:rPr lang="en-US" sz="3200" b="1" dirty="0">
                <a:solidFill>
                  <a:srgbClr val="FF0000"/>
                </a:solidFill>
                <a:sym typeface="Symbol" pitchFamily="18" charset="2"/>
              </a:rPr>
              <a:t></a:t>
            </a:r>
            <a:endParaRPr lang="en-US" sz="3200" b="1" dirty="0">
              <a:solidFill>
                <a:srgbClr val="FF0000"/>
              </a:solidFill>
            </a:endParaRPr>
          </a:p>
        </p:txBody>
      </p:sp>
      <p:sp>
        <p:nvSpPr>
          <p:cNvPr id="7" name="TextBox 6"/>
          <p:cNvSpPr txBox="1">
            <a:spLocks noChangeArrowheads="1"/>
          </p:cNvSpPr>
          <p:nvPr/>
        </p:nvSpPr>
        <p:spPr bwMode="auto">
          <a:xfrm>
            <a:off x="5334000" y="3276600"/>
            <a:ext cx="685800" cy="584200"/>
          </a:xfrm>
          <a:prstGeom prst="rect">
            <a:avLst/>
          </a:prstGeom>
          <a:noFill/>
          <a:ln w="9525">
            <a:noFill/>
            <a:miter lim="800000"/>
            <a:headEnd/>
            <a:tailEnd/>
          </a:ln>
        </p:spPr>
        <p:txBody>
          <a:bodyPr>
            <a:spAutoFit/>
          </a:bodyPr>
          <a:lstStyle/>
          <a:p>
            <a:pPr marL="0" lvl="1"/>
            <a:r>
              <a:rPr lang="en-US" sz="3200" b="1" dirty="0">
                <a:solidFill>
                  <a:srgbClr val="FF0000"/>
                </a:solidFill>
                <a:sym typeface="Symbol" pitchFamily="18" charset="2"/>
              </a:rPr>
              <a:t></a:t>
            </a:r>
            <a:endParaRPr lang="en-US" sz="3200" b="1" dirty="0">
              <a:solidFill>
                <a:srgbClr val="FF0000"/>
              </a:solidFill>
            </a:endParaRPr>
          </a:p>
        </p:txBody>
      </p:sp>
      <p:sp>
        <p:nvSpPr>
          <p:cNvPr id="8" name="Date Placeholder 7"/>
          <p:cNvSpPr>
            <a:spLocks noGrp="1"/>
          </p:cNvSpPr>
          <p:nvPr>
            <p:ph type="dt" sz="half" idx="10"/>
          </p:nvPr>
        </p:nvSpPr>
        <p:spPr/>
        <p:txBody>
          <a:bodyPr/>
          <a:lstStyle/>
          <a:p>
            <a:r>
              <a:rPr lang="en-US" smtClean="0"/>
              <a:t>October 25, 2016</a:t>
            </a:r>
            <a:endParaRPr lang="en-US"/>
          </a:p>
        </p:txBody>
      </p:sp>
      <p:sp>
        <p:nvSpPr>
          <p:cNvPr id="9" name="Footer Placeholder 8"/>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it mean by lazy learning?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neural network based classifiers learn the training data and acquire knowledge in terms of weights. The classifier thus is ready for new testing instances.</a:t>
            </a:r>
          </a:p>
          <a:p>
            <a:r>
              <a:rPr lang="en-US" dirty="0" smtClean="0"/>
              <a:t>While the instance based methods keep using the training data from its memory without learning any knowledge from the data. </a:t>
            </a:r>
          </a:p>
          <a:p>
            <a:r>
              <a:rPr lang="en-US" dirty="0" smtClean="0"/>
              <a:t>Every new instance requires the entire training data to be processed due to which classification is delayed and is called lazy learning.</a:t>
            </a:r>
            <a:endParaRPr lang="en-US" dirty="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chemeClr val="tx2">
                    <a:satMod val="130000"/>
                  </a:schemeClr>
                </a:solidFill>
              </a:rPr>
              <a:t>Radial Basis </a:t>
            </a:r>
            <a:r>
              <a:rPr lang="en-US" dirty="0" smtClean="0">
                <a:solidFill>
                  <a:schemeClr val="tx2">
                    <a:satMod val="130000"/>
                  </a:schemeClr>
                </a:solidFill>
              </a:rPr>
              <a:t>Functions (kernel functions)</a:t>
            </a:r>
            <a:endParaRPr lang="en-US" dirty="0">
              <a:solidFill>
                <a:schemeClr val="tx2">
                  <a:satMod val="130000"/>
                </a:schemeClr>
              </a:solidFill>
            </a:endParaRPr>
          </a:p>
        </p:txBody>
      </p:sp>
      <p:sp>
        <p:nvSpPr>
          <p:cNvPr id="40963" name="Content Placeholder 2"/>
          <p:cNvSpPr>
            <a:spLocks noGrp="1"/>
          </p:cNvSpPr>
          <p:nvPr>
            <p:ph idx="1"/>
          </p:nvPr>
        </p:nvSpPr>
        <p:spPr/>
        <p:txBody>
          <a:bodyPr/>
          <a:lstStyle/>
          <a:p>
            <a:pPr lvl="2" eaLnBrk="1" hangingPunct="1">
              <a:buClr>
                <a:srgbClr val="0000FF"/>
              </a:buClr>
              <a:buFont typeface="Wingdings" pitchFamily="2" charset="2"/>
              <a:buChar char="Ø"/>
            </a:pPr>
            <a:r>
              <a:rPr lang="en-US" sz="3200" dirty="0" smtClean="0"/>
              <a:t>Gaussian </a:t>
            </a:r>
          </a:p>
          <a:p>
            <a:pPr lvl="2" eaLnBrk="1" hangingPunct="1">
              <a:buClr>
                <a:srgbClr val="0000FF"/>
              </a:buClr>
              <a:buNone/>
            </a:pPr>
            <a:endParaRPr lang="en-US" sz="3200" dirty="0" smtClean="0"/>
          </a:p>
          <a:p>
            <a:pPr lvl="2" eaLnBrk="1" hangingPunct="1">
              <a:buClr>
                <a:srgbClr val="0000FF"/>
              </a:buClr>
              <a:buFont typeface="Wingdings" pitchFamily="2" charset="2"/>
              <a:buChar char="Ø"/>
            </a:pPr>
            <a:r>
              <a:rPr lang="en-US" sz="3200" dirty="0" err="1" smtClean="0"/>
              <a:t>Multiquadric</a:t>
            </a:r>
            <a:r>
              <a:rPr lang="en-US" sz="3200" dirty="0" smtClean="0"/>
              <a:t> </a:t>
            </a:r>
          </a:p>
          <a:p>
            <a:pPr lvl="2" eaLnBrk="1" hangingPunct="1">
              <a:buClr>
                <a:srgbClr val="0000FF"/>
              </a:buClr>
              <a:buNone/>
            </a:pPr>
            <a:r>
              <a:rPr lang="en-US" sz="3200" dirty="0" smtClean="0">
                <a:solidFill>
                  <a:srgbClr val="0000FF"/>
                </a:solidFill>
                <a:sym typeface="Symbol" pitchFamily="18" charset="2"/>
              </a:rPr>
              <a:t>			</a:t>
            </a:r>
            <a:endParaRPr lang="en-US" sz="3200" dirty="0" smtClean="0"/>
          </a:p>
          <a:p>
            <a:pPr lvl="2" eaLnBrk="1" hangingPunct="1">
              <a:buClr>
                <a:srgbClr val="0000FF"/>
              </a:buClr>
              <a:buFont typeface="Wingdings" pitchFamily="2" charset="2"/>
              <a:buChar char="Ø"/>
            </a:pPr>
            <a:r>
              <a:rPr lang="en-US" sz="3200" dirty="0" smtClean="0"/>
              <a:t>Inverse </a:t>
            </a:r>
            <a:r>
              <a:rPr lang="en-US" sz="3200" dirty="0" err="1" smtClean="0"/>
              <a:t>Multiquadric</a:t>
            </a:r>
            <a:endParaRPr lang="en-US" sz="3200" dirty="0" smtClean="0"/>
          </a:p>
          <a:p>
            <a:pPr lvl="2" eaLnBrk="1" hangingPunct="1">
              <a:buClr>
                <a:srgbClr val="0000FF"/>
              </a:buClr>
              <a:buNone/>
            </a:pPr>
            <a:endParaRPr lang="en-US" sz="3200" dirty="0" smtClean="0"/>
          </a:p>
          <a:p>
            <a:pPr lvl="2" eaLnBrk="1" hangingPunct="1">
              <a:buClr>
                <a:srgbClr val="0000FF"/>
              </a:buClr>
              <a:buFont typeface="Wingdings" pitchFamily="2" charset="2"/>
              <a:buChar char="Ø"/>
            </a:pPr>
            <a:r>
              <a:rPr lang="en-US" sz="3200" dirty="0" smtClean="0"/>
              <a:t>Thin Plate </a:t>
            </a:r>
            <a:r>
              <a:rPr lang="en-US" sz="3200" dirty="0" err="1" smtClean="0"/>
              <a:t>Spline</a:t>
            </a:r>
            <a:endParaRPr lang="en-US" sz="2800" dirty="0" smtClean="0"/>
          </a:p>
          <a:p>
            <a:pPr eaLnBrk="1" hangingPunct="1"/>
            <a:endParaRPr lang="en-US" dirty="0" smtClean="0"/>
          </a:p>
        </p:txBody>
      </p:sp>
      <p:sp>
        <p:nvSpPr>
          <p:cNvPr id="8" name="Slide Number Placeholder 7"/>
          <p:cNvSpPr>
            <a:spLocks noGrp="1"/>
          </p:cNvSpPr>
          <p:nvPr>
            <p:ph type="sldNum" sz="quarter" idx="12"/>
          </p:nvPr>
        </p:nvSpPr>
        <p:spPr/>
        <p:txBody>
          <a:bodyPr/>
          <a:lstStyle/>
          <a:p>
            <a:pPr>
              <a:defRPr/>
            </a:pPr>
            <a:fld id="{89E483F3-73A6-48EF-81D8-F40F5334BC99}" type="slidenum">
              <a:rPr lang="en-US"/>
              <a:pPr>
                <a:defRPr/>
              </a:pPr>
              <a:t>40</a:t>
            </a:fld>
            <a:endParaRPr lang="en-US"/>
          </a:p>
        </p:txBody>
      </p:sp>
      <p:sp>
        <p:nvSpPr>
          <p:cNvPr id="40966"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40968" name="Rectangle 3"/>
          <p:cNvSpPr>
            <a:spLocks noChangeArrowheads="1"/>
          </p:cNvSpPr>
          <p:nvPr/>
        </p:nvSpPr>
        <p:spPr bwMode="auto">
          <a:xfrm>
            <a:off x="0" y="828675"/>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0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029200" y="1295400"/>
            <a:ext cx="2773680" cy="800100"/>
          </a:xfrm>
          <a:prstGeom prst="rect">
            <a:avLst/>
          </a:prstGeom>
          <a:solidFill>
            <a:schemeClr val="accent4">
              <a:lumMod val="20000"/>
              <a:lumOff val="80000"/>
            </a:schemeClr>
          </a:solidFill>
          <a:ln>
            <a:noFill/>
          </a:ln>
        </p:spPr>
      </p:pic>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5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09"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953000" y="2667000"/>
            <a:ext cx="3992880" cy="457200"/>
          </a:xfrm>
          <a:prstGeom prst="rect">
            <a:avLst/>
          </a:prstGeom>
          <a:solidFill>
            <a:schemeClr val="accent4">
              <a:lumMod val="20000"/>
              <a:lumOff val="80000"/>
            </a:schemeClr>
          </a:solidFill>
        </p:spPr>
      </p:pic>
      <p:sp>
        <p:nvSpPr>
          <p:cNvPr id="215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11"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334000" y="4343400"/>
            <a:ext cx="3363103" cy="695325"/>
          </a:xfrm>
          <a:prstGeom prst="rect">
            <a:avLst/>
          </a:prstGeom>
          <a:solidFill>
            <a:schemeClr val="accent4">
              <a:lumMod val="20000"/>
              <a:lumOff val="80000"/>
            </a:schemeClr>
          </a:solidFill>
        </p:spPr>
      </p:pic>
      <p:sp>
        <p:nvSpPr>
          <p:cNvPr id="215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13"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876800" y="5638800"/>
            <a:ext cx="4005072" cy="457200"/>
          </a:xfrm>
          <a:prstGeom prst="rect">
            <a:avLst/>
          </a:prstGeom>
          <a:solidFill>
            <a:schemeClr val="accent4">
              <a:lumMod val="20000"/>
              <a:lumOff val="80000"/>
            </a:schemeClr>
          </a:solidFill>
        </p:spPr>
      </p:pic>
      <p:sp>
        <p:nvSpPr>
          <p:cNvPr id="16" name="Date Placeholder 15"/>
          <p:cNvSpPr>
            <a:spLocks noGrp="1"/>
          </p:cNvSpPr>
          <p:nvPr>
            <p:ph type="dt" sz="half" idx="10"/>
          </p:nvPr>
        </p:nvSpPr>
        <p:spPr/>
        <p:txBody>
          <a:bodyPr/>
          <a:lstStyle/>
          <a:p>
            <a:r>
              <a:rPr lang="en-US" smtClean="0"/>
              <a:t>October 25, 2016</a:t>
            </a:r>
            <a:endParaRPr lang="en-US"/>
          </a:p>
        </p:txBody>
      </p:sp>
      <p:sp>
        <p:nvSpPr>
          <p:cNvPr id="17" name="Footer Placeholder 16"/>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RBF neural network</a:t>
            </a:r>
            <a:endParaRPr lang="en-US" dirty="0"/>
          </a:p>
        </p:txBody>
      </p:sp>
      <p:sp>
        <p:nvSpPr>
          <p:cNvPr id="3" name="Content Placeholder 2"/>
          <p:cNvSpPr>
            <a:spLocks noGrp="1"/>
          </p:cNvSpPr>
          <p:nvPr>
            <p:ph idx="1"/>
          </p:nvPr>
        </p:nvSpPr>
        <p:spPr/>
        <p:txBody>
          <a:bodyPr/>
          <a:lstStyle/>
          <a:p>
            <a:r>
              <a:rPr lang="en-US" dirty="0" smtClean="0"/>
              <a:t>It learns a global approximation using the local tuning of the neurons.</a:t>
            </a:r>
          </a:p>
          <a:p>
            <a:pPr>
              <a:buNone/>
            </a:pPr>
            <a:endParaRPr lang="en-US" dirty="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41</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Instance based methods</a:t>
            </a:r>
            <a:endParaRPr lang="en-US" dirty="0"/>
          </a:p>
        </p:txBody>
      </p:sp>
      <p:sp>
        <p:nvSpPr>
          <p:cNvPr id="3" name="Content Placeholder 2"/>
          <p:cNvSpPr>
            <a:spLocks noGrp="1"/>
          </p:cNvSpPr>
          <p:nvPr>
            <p:ph idx="1"/>
          </p:nvPr>
        </p:nvSpPr>
        <p:spPr/>
        <p:txBody>
          <a:bodyPr/>
          <a:lstStyle/>
          <a:p>
            <a:r>
              <a:rPr lang="en-US" dirty="0" smtClean="0"/>
              <a:t>K-Nearest Neighbor Learning</a:t>
            </a:r>
          </a:p>
          <a:p>
            <a:r>
              <a:rPr lang="en-US" dirty="0" smtClean="0"/>
              <a:t>Locally Weighted Regression</a:t>
            </a:r>
          </a:p>
          <a:p>
            <a:endParaRPr lang="en-US" dirty="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k-nearest Neighbor Learning</a:t>
            </a:r>
            <a:endParaRPr lang="en-US" dirty="0"/>
          </a:p>
        </p:txBody>
      </p:sp>
      <p:sp>
        <p:nvSpPr>
          <p:cNvPr id="3" name="Content Placeholder 2"/>
          <p:cNvSpPr>
            <a:spLocks noGrp="1"/>
          </p:cNvSpPr>
          <p:nvPr>
            <p:ph idx="1"/>
          </p:nvPr>
        </p:nvSpPr>
        <p:spPr/>
        <p:txBody>
          <a:bodyPr/>
          <a:lstStyle/>
          <a:p>
            <a:r>
              <a:rPr lang="en-US" dirty="0" smtClean="0"/>
              <a:t>This algorithm assumes all instances correspond to points in the n-dimensional space </a:t>
            </a:r>
            <a:r>
              <a:rPr lang="en-US" dirty="0" smtClean="0">
                <a:sym typeface="Symbol"/>
              </a:rPr>
              <a:t>.</a:t>
            </a:r>
          </a:p>
          <a:p>
            <a:r>
              <a:rPr lang="en-US" dirty="0" smtClean="0"/>
              <a:t>The nearest neighbors are defined in terms of the Euclidean distance.</a:t>
            </a:r>
          </a:p>
          <a:p>
            <a:r>
              <a:rPr lang="en-US" dirty="0" smtClean="0"/>
              <a:t>Let an arbitrary instance ‘x’ be described by the feature vector (a</a:t>
            </a:r>
            <a:r>
              <a:rPr lang="en-US" baseline="-25000" dirty="0" smtClean="0"/>
              <a:t>1</a:t>
            </a:r>
            <a:r>
              <a:rPr lang="en-US" dirty="0" smtClean="0"/>
              <a:t>(x), a</a:t>
            </a:r>
            <a:r>
              <a:rPr lang="en-US" baseline="-25000" dirty="0" smtClean="0"/>
              <a:t>2</a:t>
            </a:r>
            <a:r>
              <a:rPr lang="en-US" dirty="0" smtClean="0"/>
              <a:t>(x), …, a</a:t>
            </a:r>
            <a:r>
              <a:rPr lang="en-US" baseline="-25000" dirty="0" smtClean="0"/>
              <a:t>n</a:t>
            </a:r>
            <a:r>
              <a:rPr lang="en-US" dirty="0" smtClean="0"/>
              <a:t>(x))  where </a:t>
            </a:r>
            <a:r>
              <a:rPr lang="en-US" dirty="0" err="1" smtClean="0"/>
              <a:t>a</a:t>
            </a:r>
            <a:r>
              <a:rPr lang="en-US" baseline="-25000" dirty="0" err="1" smtClean="0"/>
              <a:t>r</a:t>
            </a:r>
            <a:r>
              <a:rPr lang="en-US" dirty="0" smtClean="0"/>
              <a:t>(x) is the value of the </a:t>
            </a:r>
            <a:r>
              <a:rPr lang="en-US" dirty="0" err="1" smtClean="0"/>
              <a:t>r</a:t>
            </a:r>
            <a:r>
              <a:rPr lang="en-US" baseline="30000" dirty="0" err="1" smtClean="0"/>
              <a:t>th</a:t>
            </a:r>
            <a:r>
              <a:rPr lang="en-US" dirty="0" smtClean="0"/>
              <a:t> attribute of instance x.</a:t>
            </a:r>
            <a:endParaRPr lang="en-US" dirty="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Distance measure</a:t>
            </a:r>
            <a:endParaRPr lang="en-US" dirty="0"/>
          </a:p>
        </p:txBody>
      </p:sp>
      <p:sp>
        <p:nvSpPr>
          <p:cNvPr id="3" name="Content Placeholder 2"/>
          <p:cNvSpPr>
            <a:spLocks noGrp="1"/>
          </p:cNvSpPr>
          <p:nvPr>
            <p:ph idx="1"/>
          </p:nvPr>
        </p:nvSpPr>
        <p:spPr/>
        <p:txBody>
          <a:bodyPr>
            <a:normAutofit/>
          </a:bodyPr>
          <a:lstStyle/>
          <a:p>
            <a:r>
              <a:rPr lang="en-US" dirty="0" smtClean="0"/>
              <a:t>The distance between two instances xi and </a:t>
            </a:r>
            <a:r>
              <a:rPr lang="en-US" dirty="0" err="1" smtClean="0"/>
              <a:t>xj</a:t>
            </a:r>
            <a:r>
              <a:rPr lang="en-US" dirty="0" smtClean="0"/>
              <a:t> is defined by d(xi, </a:t>
            </a:r>
            <a:r>
              <a:rPr lang="en-US" dirty="0" err="1" smtClean="0"/>
              <a:t>xj</a:t>
            </a:r>
            <a:r>
              <a:rPr lang="en-US" dirty="0" smtClean="0"/>
              <a:t>) where </a:t>
            </a:r>
          </a:p>
          <a:p>
            <a:pPr>
              <a:buNone/>
            </a:pPr>
            <a:r>
              <a:rPr lang="en-US" dirty="0" smtClean="0"/>
              <a:t>	</a:t>
            </a:r>
          </a:p>
          <a:p>
            <a:pPr>
              <a:buNone/>
            </a:pPr>
            <a:endParaRPr lang="en-US" dirty="0" smtClean="0"/>
          </a:p>
          <a:p>
            <a:pPr>
              <a:buNone/>
            </a:pPr>
            <a:endParaRPr lang="en-US" dirty="0" smtClean="0"/>
          </a:p>
          <a:p>
            <a:r>
              <a:rPr lang="en-US" dirty="0" smtClean="0"/>
              <a:t>The target function in nearest neighbor learning may be either discrete valued or real valued.	</a:t>
            </a:r>
            <a:endParaRPr lang="en-US" dirty="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7</a:t>
            </a:fld>
            <a:endParaRPr lang="en-US"/>
          </a:p>
        </p:txBody>
      </p:sp>
      <p:graphicFrame>
        <p:nvGraphicFramePr>
          <p:cNvPr id="7" name="Object 6"/>
          <p:cNvGraphicFramePr>
            <a:graphicFrameLocks noChangeAspect="1"/>
          </p:cNvGraphicFramePr>
          <p:nvPr/>
        </p:nvGraphicFramePr>
        <p:xfrm>
          <a:off x="1371600" y="2590800"/>
          <a:ext cx="6289174" cy="1231900"/>
        </p:xfrm>
        <a:graphic>
          <a:graphicData uri="http://schemas.openxmlformats.org/presentationml/2006/ole">
            <p:oleObj spid="_x0000_s1026" name="Equation" r:id="rId3" imgW="2463480" imgH="48240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K-Nearest Neighbor Algorithm</a:t>
            </a:r>
            <a:endParaRPr lang="en-US" dirty="0"/>
          </a:p>
        </p:txBody>
      </p:sp>
      <p:sp>
        <p:nvSpPr>
          <p:cNvPr id="3" name="Content Placeholder 2"/>
          <p:cNvSpPr>
            <a:spLocks noGrp="1"/>
          </p:cNvSpPr>
          <p:nvPr>
            <p:ph idx="1"/>
          </p:nvPr>
        </p:nvSpPr>
        <p:spPr>
          <a:xfrm>
            <a:off x="457200" y="1295401"/>
            <a:ext cx="8229600" cy="1524000"/>
          </a:xfrm>
        </p:spPr>
        <p:txBody>
          <a:bodyPr>
            <a:normAutofit lnSpcReduction="10000"/>
          </a:bodyPr>
          <a:lstStyle/>
          <a:p>
            <a:r>
              <a:rPr lang="en-US" dirty="0" smtClean="0"/>
              <a:t>Consider the following two dimensional points belonging to two different classes represented as two colors</a:t>
            </a:r>
          </a:p>
          <a:p>
            <a:endParaRPr lang="en-US" dirty="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8</a:t>
            </a:fld>
            <a:endParaRPr lang="en-US"/>
          </a:p>
        </p:txBody>
      </p:sp>
      <p:sp>
        <p:nvSpPr>
          <p:cNvPr id="7" name="Oval 6"/>
          <p:cNvSpPr/>
          <p:nvPr/>
        </p:nvSpPr>
        <p:spPr>
          <a:xfrm>
            <a:off x="1066800" y="3733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371600" y="3733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66800" y="4038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371600" y="4114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05000" y="4191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981200" y="3810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286000" y="3886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133600" y="43434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438400" y="4267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724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724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50292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5105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371600" y="5181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447800" y="4800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752600" y="4876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600200" y="5334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905000" y="5257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a:off x="533400" y="5715000"/>
            <a:ext cx="3429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457200" y="2971800"/>
            <a:ext cx="76200" cy="2743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4191000" y="2514600"/>
            <a:ext cx="4724400" cy="3505200"/>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The points are representing training instances by the corresponding</a:t>
            </a:r>
            <a:r>
              <a:rPr kumimoji="0" lang="en-US" sz="3200" b="0" i="0" u="none" strike="noStrike" kern="1200" cap="none" spc="0" normalizeH="0" noProof="0" dirty="0" smtClean="0">
                <a:ln>
                  <a:noFill/>
                </a:ln>
                <a:solidFill>
                  <a:schemeClr val="tx1"/>
                </a:solidFill>
                <a:effectLst/>
                <a:uLnTx/>
                <a:uFillTx/>
                <a:latin typeface="+mn-lt"/>
                <a:ea typeface="+mn-ea"/>
                <a:cs typeface="+mn-cs"/>
              </a:rPr>
              <a:t> feature vectors.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The feature vector is an </a:t>
            </a:r>
            <a:r>
              <a:rPr lang="en-US" sz="3200" dirty="0" err="1" smtClean="0"/>
              <a:t>x,y</a:t>
            </a:r>
            <a:r>
              <a:rPr lang="en-US" sz="3200" dirty="0" smtClean="0"/>
              <a:t> coordinate pair for each point</a:t>
            </a: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K-Nearest Neighbor Algorithm</a:t>
            </a:r>
            <a:endParaRPr lang="en-US" dirty="0"/>
          </a:p>
        </p:txBody>
      </p:sp>
      <p:sp>
        <p:nvSpPr>
          <p:cNvPr id="3" name="Content Placeholder 2"/>
          <p:cNvSpPr>
            <a:spLocks noGrp="1"/>
          </p:cNvSpPr>
          <p:nvPr>
            <p:ph idx="1"/>
          </p:nvPr>
        </p:nvSpPr>
        <p:spPr>
          <a:xfrm>
            <a:off x="457200" y="1295401"/>
            <a:ext cx="8229600" cy="1524000"/>
          </a:xfrm>
        </p:spPr>
        <p:txBody>
          <a:bodyPr>
            <a:normAutofit lnSpcReduction="10000"/>
          </a:bodyPr>
          <a:lstStyle/>
          <a:p>
            <a:r>
              <a:rPr lang="en-US" dirty="0" smtClean="0"/>
              <a:t>Let a new testing instance arrives (shown as blue dot) and is plotted on the same coordinate plane</a:t>
            </a:r>
          </a:p>
          <a:p>
            <a:endParaRPr lang="en-US" dirty="0"/>
          </a:p>
        </p:txBody>
      </p:sp>
      <p:sp>
        <p:nvSpPr>
          <p:cNvPr id="4" name="Date Placeholder 3"/>
          <p:cNvSpPr>
            <a:spLocks noGrp="1"/>
          </p:cNvSpPr>
          <p:nvPr>
            <p:ph type="dt" sz="half" idx="10"/>
          </p:nvPr>
        </p:nvSpPr>
        <p:spPr/>
        <p:txBody>
          <a:bodyPr/>
          <a:lstStyle/>
          <a:p>
            <a:r>
              <a:rPr lang="en-US" smtClean="0"/>
              <a:t>October 25,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9</a:t>
            </a:fld>
            <a:endParaRPr lang="en-US"/>
          </a:p>
        </p:txBody>
      </p:sp>
      <p:sp>
        <p:nvSpPr>
          <p:cNvPr id="7" name="Oval 6"/>
          <p:cNvSpPr/>
          <p:nvPr/>
        </p:nvSpPr>
        <p:spPr>
          <a:xfrm>
            <a:off x="1066800" y="3733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371600" y="3733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66800" y="4038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371600" y="4114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05000" y="4191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981200" y="3810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286000" y="3886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133600" y="43434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438400" y="4267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724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724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50292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5105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371600" y="5181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447800" y="4800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752600" y="4876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600200" y="5334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905000" y="5257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a:off x="533400" y="5715000"/>
            <a:ext cx="3429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457200" y="2971800"/>
            <a:ext cx="76200" cy="2743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4191000" y="2667000"/>
            <a:ext cx="4724400" cy="3505200"/>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The k-nearest neighbor</a:t>
            </a:r>
            <a:r>
              <a:rPr kumimoji="0" lang="en-US" sz="3200" b="0" i="0" u="none" strike="noStrike" kern="1200" cap="none" spc="0" normalizeH="0" noProof="0" dirty="0" smtClean="0">
                <a:ln>
                  <a:noFill/>
                </a:ln>
                <a:solidFill>
                  <a:schemeClr val="tx1"/>
                </a:solidFill>
                <a:effectLst/>
                <a:uLnTx/>
                <a:uFillTx/>
                <a:latin typeface="+mn-lt"/>
                <a:ea typeface="+mn-ea"/>
                <a:cs typeface="+mn-cs"/>
              </a:rPr>
              <a:t> algorithm requires ‘k’ to be defines as a value.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For example if k=3, we compute the distances of the new instance from all training data and mark three closest points </a:t>
            </a: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8" name="Oval 27"/>
          <p:cNvSpPr/>
          <p:nvPr/>
        </p:nvSpPr>
        <p:spPr>
          <a:xfrm>
            <a:off x="2057400" y="4648200"/>
            <a:ext cx="152400" cy="228600"/>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t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675</TotalTime>
  <Words>2102</Words>
  <Application>Microsoft Office PowerPoint</Application>
  <PresentationFormat>On-screen Show (4:3)</PresentationFormat>
  <Paragraphs>330</Paragraphs>
  <Slides>41</Slides>
  <Notes>0</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41</vt:i4>
      </vt:variant>
    </vt:vector>
  </HeadingPairs>
  <TitlesOfParts>
    <vt:vector size="45" baseType="lpstr">
      <vt:lpstr>Office Theme</vt:lpstr>
      <vt:lpstr>mainth</vt:lpstr>
      <vt:lpstr>Equation</vt:lpstr>
      <vt:lpstr>Microsoft Equation 3.0</vt:lpstr>
      <vt:lpstr>Slide 1</vt:lpstr>
      <vt:lpstr>Instance Based Methods</vt:lpstr>
      <vt:lpstr>Lazy Learning</vt:lpstr>
      <vt:lpstr>What does it mean by lazy learning?</vt:lpstr>
      <vt:lpstr>Instance based methods</vt:lpstr>
      <vt:lpstr>k-nearest Neighbor Learning</vt:lpstr>
      <vt:lpstr>Distance measure</vt:lpstr>
      <vt:lpstr>K-Nearest Neighbor Algorithm</vt:lpstr>
      <vt:lpstr>K-Nearest Neighbor Algorithm</vt:lpstr>
      <vt:lpstr>K-Nearest Neighbor Algorithm</vt:lpstr>
      <vt:lpstr>Classification as mapping</vt:lpstr>
      <vt:lpstr>Which class should be assigned to the testing sample xq?</vt:lpstr>
      <vt:lpstr>1-Nearest Neighbor Learning</vt:lpstr>
      <vt:lpstr>Classification accuracy may change if k changes</vt:lpstr>
      <vt:lpstr>Distance Weighted Nearest Neighbor Algorithm</vt:lpstr>
      <vt:lpstr>Weight</vt:lpstr>
      <vt:lpstr>Which class should be assigned based on weights?</vt:lpstr>
      <vt:lpstr>Example</vt:lpstr>
      <vt:lpstr>Case based Reasoning</vt:lpstr>
      <vt:lpstr>Case based Reasoning</vt:lpstr>
      <vt:lpstr>Examples of CBR</vt:lpstr>
      <vt:lpstr>Locally Weighted Regression</vt:lpstr>
      <vt:lpstr>Locally weighted regression</vt:lpstr>
      <vt:lpstr>Locally Weighted Linear Regression </vt:lpstr>
      <vt:lpstr>Locally weighted linear regression</vt:lpstr>
      <vt:lpstr>Generalization in Classification Problem</vt:lpstr>
      <vt:lpstr>Data is linearly separable in higher dimensional space (Cover’s Theorem)</vt:lpstr>
      <vt:lpstr>Multi Layer Perceptrons</vt:lpstr>
      <vt:lpstr>MLP</vt:lpstr>
      <vt:lpstr>Radial Basis Functions Neural Network (RBFNN) Architecture</vt:lpstr>
      <vt:lpstr>Why More neurons?</vt:lpstr>
      <vt:lpstr>RBFNN</vt:lpstr>
      <vt:lpstr>Multi Layer Perceptron Vs.  RBFNN</vt:lpstr>
      <vt:lpstr>Nearest Neighbor Classification Vs.  RBFNN based classification</vt:lpstr>
      <vt:lpstr>Basis Functions</vt:lpstr>
      <vt:lpstr>Basis Functions</vt:lpstr>
      <vt:lpstr>RBFNN and basis functions</vt:lpstr>
      <vt:lpstr>RBFNN</vt:lpstr>
      <vt:lpstr>Issues in the design of Hidden Layer of the RBFNN</vt:lpstr>
      <vt:lpstr>Radial Basis Functions (kernel functions)</vt:lpstr>
      <vt:lpstr>RBF neural network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dc:title>
  <dc:creator>vandana</dc:creator>
  <cp:lastModifiedBy>vandana</cp:lastModifiedBy>
  <cp:revision>65</cp:revision>
  <dcterms:created xsi:type="dcterms:W3CDTF">2016-10-22T00:30:38Z</dcterms:created>
  <dcterms:modified xsi:type="dcterms:W3CDTF">2016-10-25T07:28:42Z</dcterms:modified>
</cp:coreProperties>
</file>