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5" r:id="rId7"/>
    <p:sldId id="258" r:id="rId8"/>
    <p:sldId id="260" r:id="rId9"/>
    <p:sldId id="267" r:id="rId10"/>
    <p:sldId id="268" r:id="rId11"/>
    <p:sldId id="269" r:id="rId12"/>
    <p:sldId id="266" r:id="rId13"/>
    <p:sldId id="270" r:id="rId14"/>
    <p:sldId id="272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5"/>
    <p:restoredTop sz="95921"/>
  </p:normalViewPr>
  <p:slideViewPr>
    <p:cSldViewPr snapToGrid="0" snapToObjects="1">
      <p:cViewPr varScale="1">
        <p:scale>
          <a:sx n="98" d="100"/>
          <a:sy n="98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7A15-C160-604F-890E-D91A9FE7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2FBA-4D7D-EC4F-ABC4-AA6F5FC4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0ECC-DBAF-E14A-9E85-BD7F9179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6D04-A6A7-C44E-A2ED-15224779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FDC3-4788-C947-B41A-91A5F3D5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C1D6-E0DC-054C-AAD7-91BFBD39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A154C-CF64-6848-91C2-8DAC794D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C1E9-3942-5847-831C-8CCC4ED7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30B-07BD-BA4F-ADC5-235F2F45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5FA4-A501-F44F-9BE3-E4FFA4A1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718EE-FC59-E743-A09D-0FB62A67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E1F71-02C2-464A-8984-BE037021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D7BA-27CD-244E-B924-B79E13D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1C6E-4C18-3948-A089-93F1A91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2637-61A8-464C-9C4F-FB2B9D6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1262-12E3-4244-A11B-5368FFF1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3882-2D23-C949-8252-9130CDFE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1D44-04E1-DC4D-8AF7-98CA227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1611-9AC4-CC4D-AC8F-E06773CE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B3BD-5117-4A44-8867-1BB58801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4387-DECB-1B48-8CE6-ADBB53C5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EEED-8E16-7E42-992C-CDBE820D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9E68-7490-CD47-9CB5-DBE5BFF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C4E0-C180-8644-9184-FB1A1285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B82B-DE8B-284A-8471-A6642DF2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8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F4EE-61AE-4C42-8F04-9FDF78CB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5FB5-299C-384A-8950-2DCEB0D3C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F80F-A6A4-5A4C-B7F1-F6589675B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8AD0-8D8A-B14C-B23A-AE74EC48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7D76-0733-AA48-A0BB-00AFEFE1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5F95-372E-6641-81C2-01A48EA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02C4-8EC5-3A46-903F-56692872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479D-3D3D-CC4F-B7FF-5E660672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9546-1497-604D-8BC5-483C0BE0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CEC28-2476-7E47-A044-18CA0638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6984E-B126-A541-B44B-009CB0C7D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29D82-CE58-F048-852D-4C04BE3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4B028-B71C-154C-AE00-944ABFEA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F78E-CCBE-8E46-BEB5-8B7F768A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18A0-8DE7-A84D-BBF6-EBC99C78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68B67-3D80-6643-98DF-DADAFBAA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9C068-B6E0-BB43-8F42-FF00A575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70FFE-3E6B-B14A-B26E-F2437722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2C197-F3F2-A14D-A7A2-367DA77F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1EC2E-9392-2647-9662-CE31729F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329B-9F0F-2C44-A699-EDFE6E0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A03A-84DE-1C4C-9E23-F0806898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382D-007C-DF4E-878B-B7191C48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FD833-8692-2841-A6E0-E58AD84F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CA98-7918-5E4F-9424-02C9122B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78FD-62A4-154A-A418-D2ABFC2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B625-5255-8845-9019-E385CC6C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23B-E161-5641-B4ED-727C7877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52E8A-57C1-6A41-8975-B70D34CD4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DB99-FA34-E845-95BD-8AF08A0B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DB47-4FC7-D34A-A156-FC45709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D9FBB-F891-7A42-B42D-F5A1EEEE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F8D8-6BEA-F54F-82E9-2EEBBDF9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2E048-2A62-C54F-A759-0185C33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3B4D-D981-864D-BB6F-72CA5E57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F14C-5966-B940-87B6-4EE7C08B4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FDF9-304E-914A-9BE7-9A4D004C287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6C28-BFB9-4B40-841C-4CE738C50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7ED9-D0A5-DA45-B3D2-A3283B4E6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E266-8B1F-A844-B0D6-4D4B774A2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788D-60C4-3C48-865F-6797A2DA4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Equivalence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BB0BA-D773-7E45-A8CD-C0B5C9D2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Duncan Tulimieri</a:t>
            </a:r>
          </a:p>
          <a:p>
            <a:r>
              <a:rPr lang="en-US" dirty="0"/>
              <a:t>9/15/2021</a:t>
            </a:r>
          </a:p>
        </p:txBody>
      </p:sp>
    </p:spTree>
    <p:extLst>
      <p:ext uri="{BB962C8B-B14F-4D97-AF65-F5344CB8AC3E}">
        <p14:creationId xmlns:p14="http://schemas.microsoft.com/office/powerpoint/2010/main" val="109051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6757-4EFE-484B-848A-1C5AEF0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TOST (Two one-sided t-tests)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54A3-D1BD-FF4F-9124-B63F12B6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to do power analysis </a:t>
            </a:r>
            <a:r>
              <a:rPr lang="en-US" dirty="0" err="1"/>
              <a:t>apriori</a:t>
            </a:r>
            <a:r>
              <a:rPr lang="en-US" dirty="0"/>
              <a:t> to determine sample size </a:t>
            </a:r>
          </a:p>
          <a:p>
            <a:pPr lvl="1"/>
            <a:r>
              <a:rPr lang="en-US" dirty="0"/>
              <a:t>Equivalence tests require slightly larger sample sizes than traditional null hypothesis tests. </a:t>
            </a:r>
          </a:p>
          <a:p>
            <a:r>
              <a:rPr lang="en-US" dirty="0"/>
              <a:t>Equivalence Tests for Difference Between Dependent Means </a:t>
            </a:r>
          </a:p>
          <a:p>
            <a:r>
              <a:rPr lang="en-US" dirty="0"/>
              <a:t>Equivalence Tests for One-Sample t Tests</a:t>
            </a:r>
          </a:p>
          <a:p>
            <a:r>
              <a:rPr lang="en-US" dirty="0"/>
              <a:t>Equivalence Tests for Correlations </a:t>
            </a:r>
          </a:p>
          <a:p>
            <a:r>
              <a:rPr lang="en-US" dirty="0"/>
              <a:t>Equivalence Tests for Meta-Analyses </a:t>
            </a:r>
          </a:p>
        </p:txBody>
      </p:sp>
    </p:spTree>
    <p:extLst>
      <p:ext uri="{BB962C8B-B14F-4D97-AF65-F5344CB8AC3E}">
        <p14:creationId xmlns:p14="http://schemas.microsoft.com/office/powerpoint/2010/main" val="36353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6757-4EFE-484B-848A-1C5AEF0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TOST (Two one-sided t-tests)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54A3-D1BD-FF4F-9124-B63F12B6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bounds 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Apriori</a:t>
            </a:r>
            <a:r>
              <a:rPr lang="en-US" dirty="0"/>
              <a:t> with theoretical backing </a:t>
            </a:r>
          </a:p>
          <a:p>
            <a:pPr lvl="1"/>
            <a:r>
              <a:rPr lang="en-US" dirty="0"/>
              <a:t>2. Practical bounds (inverse power-analysis) </a:t>
            </a:r>
          </a:p>
          <a:p>
            <a:pPr lvl="1"/>
            <a:r>
              <a:rPr lang="en-US" dirty="0"/>
              <a:t>3. Regulations (pharmacokinetics)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C3F4-416D-D04C-AC9E-A8B58F5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Lakens</a:t>
            </a:r>
            <a:r>
              <a:rPr lang="en-US" dirty="0"/>
              <a:t> Excel Examples </a:t>
            </a:r>
            <a:br>
              <a:rPr lang="en-US" dirty="0"/>
            </a:br>
            <a:r>
              <a:rPr lang="en-US" dirty="0"/>
              <a:t>[Independent Samples (equivalence bounds based on raw scores)]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5AD75-9AC8-1E42-B393-8C1E75358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37024"/>
              </p:ext>
            </p:extLst>
          </p:nvPr>
        </p:nvGraphicFramePr>
        <p:xfrm>
          <a:off x="1280159" y="2233749"/>
          <a:ext cx="9522822" cy="3448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8534">
                  <a:extLst>
                    <a:ext uri="{9D8B030D-6E8A-4147-A177-3AD203B41FA5}">
                      <a16:colId xmlns:a16="http://schemas.microsoft.com/office/drawing/2014/main" val="826277838"/>
                    </a:ext>
                  </a:extLst>
                </a:gridCol>
                <a:gridCol w="1922877">
                  <a:extLst>
                    <a:ext uri="{9D8B030D-6E8A-4147-A177-3AD203B41FA5}">
                      <a16:colId xmlns:a16="http://schemas.microsoft.com/office/drawing/2014/main" val="1762461811"/>
                    </a:ext>
                  </a:extLst>
                </a:gridCol>
                <a:gridCol w="2838534">
                  <a:extLst>
                    <a:ext uri="{9D8B030D-6E8A-4147-A177-3AD203B41FA5}">
                      <a16:colId xmlns:a16="http://schemas.microsoft.com/office/drawing/2014/main" val="2073197129"/>
                    </a:ext>
                  </a:extLst>
                </a:gridCol>
                <a:gridCol w="1922877">
                  <a:extLst>
                    <a:ext uri="{9D8B030D-6E8A-4147-A177-3AD203B41FA5}">
                      <a16:colId xmlns:a16="http://schemas.microsoft.com/office/drawing/2014/main" val="2221379189"/>
                    </a:ext>
                  </a:extLst>
                </a:gridCol>
              </a:tblGrid>
              <a:tr h="77753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Mean group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5.25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Mean group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5.22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152180"/>
                  </a:ext>
                </a:extLst>
              </a:tr>
              <a:tr h="651756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SD group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0.95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SD group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0.83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555531"/>
                  </a:ext>
                </a:extLst>
              </a:tr>
              <a:tr h="77753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n group 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n group 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603849"/>
                  </a:ext>
                </a:extLst>
              </a:tr>
              <a:tr h="1241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low equivalence bound 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(raw scores)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-0.3836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high equivalence bound 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(raw scores)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0.3836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86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C3F4-416D-D04C-AC9E-A8B58F5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Lakens</a:t>
            </a:r>
            <a:r>
              <a:rPr lang="en-US" dirty="0"/>
              <a:t> Excel Examples </a:t>
            </a:r>
            <a:br>
              <a:rPr lang="en-US" dirty="0"/>
            </a:br>
            <a:r>
              <a:rPr lang="en-US" dirty="0"/>
              <a:t>[Independent Samples (equivalence bounds based on raw scores)]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07544-AD88-B74B-9566-3A9D6429D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317458"/>
              </p:ext>
            </p:extLst>
          </p:nvPr>
        </p:nvGraphicFramePr>
        <p:xfrm>
          <a:off x="838199" y="2325189"/>
          <a:ext cx="10696302" cy="416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169">
                  <a:extLst>
                    <a:ext uri="{9D8B030D-6E8A-4147-A177-3AD203B41FA5}">
                      <a16:colId xmlns:a16="http://schemas.microsoft.com/office/drawing/2014/main" val="3815664366"/>
                    </a:ext>
                  </a:extLst>
                </a:gridCol>
                <a:gridCol w="2383114">
                  <a:extLst>
                    <a:ext uri="{9D8B030D-6E8A-4147-A177-3AD203B41FA5}">
                      <a16:colId xmlns:a16="http://schemas.microsoft.com/office/drawing/2014/main" val="3812529369"/>
                    </a:ext>
                  </a:extLst>
                </a:gridCol>
                <a:gridCol w="3048169">
                  <a:extLst>
                    <a:ext uri="{9D8B030D-6E8A-4147-A177-3AD203B41FA5}">
                      <a16:colId xmlns:a16="http://schemas.microsoft.com/office/drawing/2014/main" val="2321267704"/>
                    </a:ext>
                  </a:extLst>
                </a:gridCol>
                <a:gridCol w="2216850">
                  <a:extLst>
                    <a:ext uri="{9D8B030D-6E8A-4147-A177-3AD203B41FA5}">
                      <a16:colId xmlns:a16="http://schemas.microsoft.com/office/drawing/2014/main" val="1521573734"/>
                    </a:ext>
                  </a:extLst>
                </a:gridCol>
              </a:tblGrid>
              <a:tr h="4391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TOST Equivalence Test Equal Variances Not Assumed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47195"/>
                  </a:ext>
                </a:extLst>
              </a:tr>
              <a:tr h="4391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One-Sided Test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One-Sided Test 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90978"/>
                  </a:ext>
                </a:extLst>
              </a:tr>
              <a:tr h="41720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3.150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-2.693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50028"/>
                  </a:ext>
                </a:extLst>
              </a:tr>
              <a:tr h="424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df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181.13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df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181.13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925533"/>
                  </a:ext>
                </a:extLst>
              </a:tr>
              <a:tr h="424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273017"/>
                  </a:ext>
                </a:extLst>
              </a:tr>
              <a:tr h="41720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TOST result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92276"/>
                  </a:ext>
                </a:extLst>
              </a:tr>
              <a:tr h="42452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-2.693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598250"/>
                  </a:ext>
                </a:extLst>
              </a:tr>
              <a:tr h="11813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The TOST procedure based on Welch's t-test indicated that the observed effect size (d = 0.03) was significantly within the equivalent bounds of -0.38 and  0.38 scale points, (or in Cohen's d: -0.43 and 0.43), t(181.13) = -2.69, p = 0.004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0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2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C3F4-416D-D04C-AC9E-A8B58F5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Lakens</a:t>
            </a:r>
            <a:r>
              <a:rPr lang="en-US" dirty="0"/>
              <a:t> Excel Examples </a:t>
            </a:r>
            <a:br>
              <a:rPr lang="en-US" dirty="0"/>
            </a:br>
            <a:r>
              <a:rPr lang="en-US" dirty="0"/>
              <a:t>[Independent Samples (equivalence bounds based on raw scores)]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907544-AD88-B74B-9566-3A9D6429D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50446"/>
              </p:ext>
            </p:extLst>
          </p:nvPr>
        </p:nvGraphicFramePr>
        <p:xfrm>
          <a:off x="354873" y="2149475"/>
          <a:ext cx="4974771" cy="43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681">
                  <a:extLst>
                    <a:ext uri="{9D8B030D-6E8A-4147-A177-3AD203B41FA5}">
                      <a16:colId xmlns:a16="http://schemas.microsoft.com/office/drawing/2014/main" val="3815664366"/>
                    </a:ext>
                  </a:extLst>
                </a:gridCol>
                <a:gridCol w="1108369">
                  <a:extLst>
                    <a:ext uri="{9D8B030D-6E8A-4147-A177-3AD203B41FA5}">
                      <a16:colId xmlns:a16="http://schemas.microsoft.com/office/drawing/2014/main" val="3812529369"/>
                    </a:ext>
                  </a:extLst>
                </a:gridCol>
                <a:gridCol w="1417681">
                  <a:extLst>
                    <a:ext uri="{9D8B030D-6E8A-4147-A177-3AD203B41FA5}">
                      <a16:colId xmlns:a16="http://schemas.microsoft.com/office/drawing/2014/main" val="2321267704"/>
                    </a:ext>
                  </a:extLst>
                </a:gridCol>
                <a:gridCol w="1031040">
                  <a:extLst>
                    <a:ext uri="{9D8B030D-6E8A-4147-A177-3AD203B41FA5}">
                      <a16:colId xmlns:a16="http://schemas.microsoft.com/office/drawing/2014/main" val="1521573734"/>
                    </a:ext>
                  </a:extLst>
                </a:gridCol>
              </a:tblGrid>
              <a:tr h="26282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TOST Equivalence Test Equal Variances Not Assumed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47195"/>
                  </a:ext>
                </a:extLst>
              </a:tr>
              <a:tr h="2628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One-Sided Test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One-Sided Test 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90978"/>
                  </a:ext>
                </a:extLst>
              </a:tr>
              <a:tr h="26282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3.150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-2.693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50028"/>
                  </a:ext>
                </a:extLst>
              </a:tr>
              <a:tr h="26282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df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181.13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df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181.13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925533"/>
                  </a:ext>
                </a:extLst>
              </a:tr>
              <a:tr h="26282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5273017"/>
                  </a:ext>
                </a:extLst>
              </a:tr>
              <a:tr h="26282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TOST result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92276"/>
                  </a:ext>
                </a:extLst>
              </a:tr>
              <a:tr h="26282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-2.693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0.004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598250"/>
                  </a:ext>
                </a:extLst>
              </a:tr>
              <a:tr h="12822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The TOST procedure based on Welch's t-test indicated that the observed effect size (d = 0.03) was significantly within the equivalent bounds of -0.38 and  0.38 scale points, (or in Cohen's d: -0.43 and 0.43), t(181.13) = -2.69, p = 0.004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09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558BE6-BB19-2245-874D-89191CB9EF60}"/>
              </a:ext>
            </a:extLst>
          </p:cNvPr>
          <p:cNvSpPr txBox="1"/>
          <p:nvPr/>
        </p:nvSpPr>
        <p:spPr>
          <a:xfrm>
            <a:off x="7145384" y="274320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my GUI replicate? </a:t>
            </a:r>
          </a:p>
        </p:txBody>
      </p:sp>
    </p:spTree>
    <p:extLst>
      <p:ext uri="{BB962C8B-B14F-4D97-AF65-F5344CB8AC3E}">
        <p14:creationId xmlns:p14="http://schemas.microsoft.com/office/powerpoint/2010/main" val="11042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EE71-4FB6-0E4E-B06D-8A04BA38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3DA7-6E5B-0347-981D-B4D88E18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Sometimes we want a significant difference between groups </a:t>
            </a:r>
          </a:p>
          <a:p>
            <a:pPr lvl="1"/>
            <a:r>
              <a:rPr lang="en-US" dirty="0"/>
              <a:t>Sometimes we want significant similarity between groups </a:t>
            </a:r>
          </a:p>
        </p:txBody>
      </p:sp>
    </p:spTree>
    <p:extLst>
      <p:ext uri="{BB962C8B-B14F-4D97-AF65-F5344CB8AC3E}">
        <p14:creationId xmlns:p14="http://schemas.microsoft.com/office/powerpoint/2010/main" val="25468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753D-F361-724E-A15F-8A6E6709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B439-0D85-C948-AA4B-DE9C6072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7941"/>
          </a:xfrm>
        </p:spPr>
        <p:txBody>
          <a:bodyPr numCol="1">
            <a:normAutofit/>
          </a:bodyPr>
          <a:lstStyle/>
          <a:p>
            <a:r>
              <a:rPr lang="en-US" dirty="0"/>
              <a:t>Groups: Young, Old, Stroke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2297FB-B9C9-0945-B75D-668F92B42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403566"/>
                <a:ext cx="10369731" cy="3784555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Age</a:t>
                </a:r>
              </a:p>
              <a:p>
                <a:pPr lvl="1"/>
                <a:r>
                  <a:rPr lang="en-US" dirty="0"/>
                  <a:t>Young v Old </a:t>
                </a:r>
              </a:p>
              <a:p>
                <a:pPr lvl="2"/>
                <a:r>
                  <a:rPr lang="en-US" dirty="0"/>
                  <a:t>Hypothesis</a:t>
                </a:r>
              </a:p>
              <a:p>
                <a:pPr lvl="3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Young = Old</a:t>
                </a:r>
                <a:endParaRPr lang="en-US" baseline="-25000" dirty="0"/>
              </a:p>
              <a:p>
                <a:pPr lvl="3"/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Young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Old</a:t>
                </a:r>
              </a:p>
              <a:p>
                <a:pPr lvl="2"/>
                <a:r>
                  <a:rPr lang="en-US" dirty="0"/>
                  <a:t>Statistics:</a:t>
                </a:r>
              </a:p>
              <a:p>
                <a:pPr lvl="3"/>
                <a:r>
                  <a:rPr lang="en-US" dirty="0"/>
                  <a:t>T-test or permutation test </a:t>
                </a:r>
              </a:p>
              <a:p>
                <a:pPr lvl="1"/>
                <a:r>
                  <a:rPr lang="en-US" dirty="0"/>
                  <a:t>Old v Stroke </a:t>
                </a:r>
              </a:p>
              <a:p>
                <a:pPr lvl="2"/>
                <a:r>
                  <a:rPr lang="en-US" dirty="0"/>
                  <a:t>Hypothesis </a:t>
                </a:r>
              </a:p>
              <a:p>
                <a:pPr lvl="3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Stroke</a:t>
                </a:r>
              </a:p>
              <a:p>
                <a:pPr lvl="3"/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en-US" dirty="0"/>
                  <a:t>: Old = Stroke</a:t>
                </a:r>
              </a:p>
              <a:p>
                <a:pPr lvl="2"/>
                <a:r>
                  <a:rPr lang="en-US" dirty="0"/>
                  <a:t>Statistics:</a:t>
                </a:r>
              </a:p>
              <a:p>
                <a:pPr lvl="3"/>
                <a:r>
                  <a:rPr lang="en-US" dirty="0"/>
                  <a:t>Equivalence test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2297FB-B9C9-0945-B75D-668F92B4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3566"/>
                <a:ext cx="10369731" cy="3784555"/>
              </a:xfrm>
              <a:prstGeom prst="rect">
                <a:avLst/>
              </a:prstGeom>
              <a:blipFill>
                <a:blip r:embed="rId2"/>
                <a:stretch>
                  <a:fillRect l="-979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BB5A-1C8F-0E42-9A7B-D0F894C7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6657-963B-DA42-862B-F6C1F1764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Frequentist statistics = falsification </a:t>
                </a:r>
              </a:p>
              <a:p>
                <a:pPr lvl="1"/>
                <a:r>
                  <a:rPr lang="en-US" dirty="0"/>
                  <a:t>Falsify the H</a:t>
                </a:r>
                <a:r>
                  <a:rPr lang="en-US" baseline="-25000" dirty="0"/>
                  <a:t>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 want to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6657-963B-DA42-862B-F6C1F1764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078CD03-9460-0744-B3E0-4C4B784E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73" y="3068222"/>
            <a:ext cx="5349784" cy="3611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FBED7934-6053-C04B-A2A2-B4E27666BA34}"/>
                  </a:ext>
                </a:extLst>
              </p:cNvPr>
              <p:cNvSpPr/>
              <p:nvPr/>
            </p:nvSpPr>
            <p:spPr>
              <a:xfrm>
                <a:off x="10103005" y="3429000"/>
                <a:ext cx="1081668" cy="572294"/>
              </a:xfrm>
              <a:prstGeom prst="wedgeRectCallou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!!!</a:t>
                </a:r>
              </a:p>
            </p:txBody>
          </p:sp>
        </mc:Choice>
        <mc:Fallback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FBED7934-6053-C04B-A2A2-B4E27666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05" y="3429000"/>
                <a:ext cx="1081668" cy="572294"/>
              </a:xfrm>
              <a:prstGeom prst="wedgeRectCallou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8B9A-A87A-BB4D-ACE8-7081D1B9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p-value mean?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2B8E0-0D40-A34D-9DAD-6D28547DA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I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p &gt; 0.05? </a:t>
                </a:r>
              </a:p>
              <a:p>
                <a:r>
                  <a:rPr lang="en-US" dirty="0"/>
                  <a:t>Why not? </a:t>
                </a:r>
              </a:p>
              <a:p>
                <a:pPr lvl="1"/>
                <a:r>
                  <a:rPr lang="en-US" dirty="0"/>
                  <a:t>p &lt; 0.05 means the data are surprising assuming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is true. </a:t>
                </a:r>
              </a:p>
              <a:p>
                <a:pPr lvl="2"/>
                <a:r>
                  <a:rPr lang="en-US" dirty="0"/>
                  <a:t>Not that the data support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2B8E0-0D40-A34D-9DAD-6D28547DA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583621-EA2B-054E-84A6-A497BEF9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66" y="1529672"/>
            <a:ext cx="4943243" cy="49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466C-17B8-374C-BA38-3F16E2B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that used (p &gt; 0.05) as similarity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E358-E7F8-A443-87F3-0EF5E80A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06" y="1436819"/>
            <a:ext cx="7532189" cy="1805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C6E4F-CFAB-5045-9EF3-68E0910A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3136"/>
            <a:ext cx="5967549" cy="1291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E2256-B5CA-914E-92F7-C0B40FFD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376" y="5475895"/>
            <a:ext cx="6537498" cy="1032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9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466C-17B8-374C-BA38-3F16E2B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that used t-test (p &gt; 0.05)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3E3B4-94CB-CC48-88FB-12A8A240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495878"/>
            <a:ext cx="10866120" cy="2295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BABB4-0B13-0047-A191-FD246425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" y="4235378"/>
            <a:ext cx="7307110" cy="2021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7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466C-17B8-374C-BA38-3F16E2B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that used t-test (p &gt; 0.05)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9CFCD-A9FC-C94A-BB39-EF02AD88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16" y="1519351"/>
            <a:ext cx="8896169" cy="1909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F9B61-CE3A-804A-B0F9-06E2D0C3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30" y="4309438"/>
            <a:ext cx="6120675" cy="1800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8E3E-A7D3-8A4C-9B74-9CECA875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for equivalence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70BC1-6C4D-0949-B139-4E33011F0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Option 1: Bayesian statistics </a:t>
                </a:r>
              </a:p>
              <a:p>
                <a:r>
                  <a:rPr lang="en-US" dirty="0"/>
                  <a:t>Option 2: Flip the story </a:t>
                </a:r>
              </a:p>
              <a:p>
                <a:pPr lvl="1"/>
                <a:r>
                  <a:rPr lang="en-US" dirty="0"/>
                  <a:t>Falsify the H</a:t>
                </a:r>
                <a:r>
                  <a:rPr lang="en-US" baseline="-25000" dirty="0"/>
                  <a:t>0</a:t>
                </a:r>
                <a:r>
                  <a:rPr lang="en-US" dirty="0"/>
                  <a:t>’s</a:t>
                </a:r>
                <a:endParaRPr lang="en-US" baseline="-25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70BC1-6C4D-0949-B139-4E33011F0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357607-AE22-A64C-A55F-F1F352AB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39" y="1690688"/>
            <a:ext cx="5448663" cy="49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5402-7A9E-D445-AFD1-7183B68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TOST (Two one-sided t-tests)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AAAD-52BE-CF41-9C9F-C9B1426F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Specify a lower and upper bound, such that results falling within this range are deemed equivalent to the absence of an effect that is worthwhile to examine. 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Symmetric around 0 (recommended)</a:t>
            </a:r>
          </a:p>
          <a:p>
            <a:pPr lvl="1"/>
            <a:r>
              <a:rPr lang="en-US" dirty="0"/>
              <a:t>Asymmetric around 0 (not recommended [e.g., bias])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6757-4EFE-484B-848A-1C5AEF0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TOST (Two one-sided t-tests)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54A3-D1BD-FF4F-9124-B63F12B6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Equivalence Tests for Difference Between Two Independent Means </a:t>
            </a:r>
          </a:p>
          <a:p>
            <a:pPr lvl="1"/>
            <a:r>
              <a:rPr lang="en-US" dirty="0"/>
              <a:t>1. Calculate t-statistics </a:t>
            </a:r>
          </a:p>
          <a:p>
            <a:pPr lvl="1"/>
            <a:r>
              <a:rPr lang="en-US" dirty="0"/>
              <a:t>2. Calculate degrees of freedom </a:t>
            </a:r>
          </a:p>
          <a:p>
            <a:r>
              <a:rPr lang="en-US" dirty="0"/>
              <a:t>Both t-tests need to be significant</a:t>
            </a:r>
          </a:p>
          <a:p>
            <a:pPr marL="0" indent="0">
              <a:buNone/>
            </a:pPr>
            <a:r>
              <a:rPr lang="en-US" dirty="0"/>
              <a:t>to declare equivalence, but </a:t>
            </a:r>
          </a:p>
          <a:p>
            <a:pPr marL="0" indent="0">
              <a:buNone/>
            </a:pPr>
            <a:r>
              <a:rPr lang="en-US" dirty="0"/>
              <a:t>common to only report one</a:t>
            </a:r>
          </a:p>
          <a:p>
            <a:pPr marL="0" indent="0">
              <a:buNone/>
            </a:pPr>
            <a:r>
              <a:rPr lang="en-US" dirty="0"/>
              <a:t>(highest p-value)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5A890-D8FD-7244-9708-1A7D8080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5465"/>
            <a:ext cx="6096000" cy="1040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18069-67E0-954F-A119-2360C7C2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72" y="3748902"/>
            <a:ext cx="5718496" cy="1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660</Words>
  <Application>Microsoft Macintosh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Equivalence testing</vt:lpstr>
      <vt:lpstr>What is it? </vt:lpstr>
      <vt:lpstr>What does a p-value mean? </vt:lpstr>
      <vt:lpstr>Papers that used (p &gt; 0.05) as similarity </vt:lpstr>
      <vt:lpstr>Papers that used t-test (p &gt; 0.05)</vt:lpstr>
      <vt:lpstr>Papers that used t-test (p &gt; 0.05)</vt:lpstr>
      <vt:lpstr>How can we test for equivalence  </vt:lpstr>
      <vt:lpstr>TOST (Two one-sided t-tests) </vt:lpstr>
      <vt:lpstr>TOST (Two one-sided t-tests)</vt:lpstr>
      <vt:lpstr>TOST (Two one-sided t-tests)</vt:lpstr>
      <vt:lpstr>TOST (Two one-sided t-tests)</vt:lpstr>
      <vt:lpstr>Lakens Excel Examples  [Independent Samples (equivalence bounds based on raw scores)]</vt:lpstr>
      <vt:lpstr>Lakens Excel Examples  [Independent Samples (equivalence bounds based on raw scores)]</vt:lpstr>
      <vt:lpstr>Lakens Excel Examples  [Independent Samples (equivalence bounds based on raw scores)]</vt:lpstr>
      <vt:lpstr>KINmod</vt:lpstr>
      <vt:lpstr>KINmod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testing</dc:title>
  <dc:creator>Tulimieri, Duncan</dc:creator>
  <cp:lastModifiedBy>Tulimieri, Duncan</cp:lastModifiedBy>
  <cp:revision>49</cp:revision>
  <dcterms:created xsi:type="dcterms:W3CDTF">2021-09-10T21:40:35Z</dcterms:created>
  <dcterms:modified xsi:type="dcterms:W3CDTF">2021-09-14T18:51:44Z</dcterms:modified>
</cp:coreProperties>
</file>