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256" r:id="rId5"/>
    <p:sldId id="454" r:id="rId6"/>
    <p:sldId id="475" r:id="rId7"/>
    <p:sldId id="473" r:id="rId8"/>
    <p:sldId id="474" r:id="rId9"/>
    <p:sldId id="471" r:id="rId10"/>
    <p:sldId id="464" r:id="rId11"/>
    <p:sldId id="466" r:id="rId12"/>
    <p:sldId id="463" r:id="rId13"/>
    <p:sldId id="465" r:id="rId14"/>
    <p:sldId id="468" r:id="rId15"/>
    <p:sldId id="469" r:id="rId16"/>
    <p:sldId id="476" r:id="rId17"/>
    <p:sldId id="472" r:id="rId18"/>
    <p:sldId id="4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F1E2D"/>
    <a:srgbClr val="C00000"/>
    <a:srgbClr val="404040"/>
    <a:srgbClr val="F58101"/>
    <a:srgbClr val="E17601"/>
    <a:srgbClr val="FE8301"/>
    <a:srgbClr val="FF931E"/>
    <a:srgbClr val="222222"/>
    <a:srgbClr val="E8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 autoAdjust="0"/>
    <p:restoredTop sz="90123" autoAdjust="0"/>
  </p:normalViewPr>
  <p:slideViewPr>
    <p:cSldViewPr snapToGrid="0">
      <p:cViewPr>
        <p:scale>
          <a:sx n="70" d="100"/>
          <a:sy n="70" d="100"/>
        </p:scale>
        <p:origin x="1014" y="120"/>
      </p:cViewPr>
      <p:guideLst>
        <p:guide orient="horz" pos="51"/>
        <p:guide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FF2-D610-4957-B6B0-7D72B266B518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73934-D492-4443-9427-018DE5D6DD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C7443-EAE2-4C29-B4BD-B00F07A030A9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4C3CB-8FCE-4E6E-8BD4-52AFDB95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2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grpSp>
        <p:nvGrpSpPr>
          <p:cNvPr id="7" name="Group 55"/>
          <p:cNvGrpSpPr/>
          <p:nvPr userDrawn="1"/>
        </p:nvGrpSpPr>
        <p:grpSpPr>
          <a:xfrm>
            <a:off x="455000" y="362720"/>
            <a:ext cx="45720" cy="675713"/>
            <a:chOff x="455000" y="491056"/>
            <a:chExt cx="45720" cy="675713"/>
          </a:xfrm>
        </p:grpSpPr>
        <p:sp>
          <p:nvSpPr>
            <p:cNvPr id="8" name="Rectangle 56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57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2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3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grpSp>
        <p:nvGrpSpPr>
          <p:cNvPr id="7" name="Group 55"/>
          <p:cNvGrpSpPr/>
          <p:nvPr userDrawn="1"/>
        </p:nvGrpSpPr>
        <p:grpSpPr>
          <a:xfrm>
            <a:off x="455000" y="362720"/>
            <a:ext cx="45720" cy="675713"/>
            <a:chOff x="455000" y="491056"/>
            <a:chExt cx="45720" cy="675713"/>
          </a:xfrm>
        </p:grpSpPr>
        <p:sp>
          <p:nvSpPr>
            <p:cNvPr id="8" name="Rectangle 56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57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6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1"/>
          <p:cNvSpPr txBox="1"/>
          <p:nvPr userDrawn="1"/>
        </p:nvSpPr>
        <p:spPr>
          <a:xfrm>
            <a:off x="411985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www.fcamara.com.br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60" y="6399699"/>
            <a:ext cx="2170638" cy="3292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6317172"/>
            <a:ext cx="1403899" cy="5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4" r:id="rId3"/>
    <p:sldLayoutId id="2147483707" r:id="rId4"/>
    <p:sldLayoutId id="214748371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ngmodules.org/" TargetMode="External"/><Relationship Id="rId4" Type="http://schemas.openxmlformats.org/officeDocument/2006/relationships/hyperlink" Target="http://waldyrfelix.com.br/2015/08/02/por-que-usar-angular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ulioalves" TargetMode="External"/><Relationship Id="rId5" Type="http://schemas.openxmlformats.org/officeDocument/2006/relationships/hyperlink" Target="https://www.facebook.com/tuliogomesalves" TargetMode="External"/><Relationship Id="rId4" Type="http://schemas.openxmlformats.org/officeDocument/2006/relationships/hyperlink" Target="https://www.linkedin.com/in/tuliogomesalves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1070735" y="1185991"/>
            <a:ext cx="9607826" cy="6429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/>
              <a:t>Aplicações</a:t>
            </a:r>
            <a:r>
              <a:rPr lang="en-US" sz="4000" dirty="0"/>
              <a:t> Web </a:t>
            </a:r>
            <a:r>
              <a:rPr lang="en-US" sz="4000" dirty="0" err="1"/>
              <a:t>Modernas</a:t>
            </a:r>
            <a:r>
              <a:rPr lang="en-US" sz="4000" dirty="0"/>
              <a:t> com </a:t>
            </a:r>
            <a:r>
              <a:rPr lang="en-US" sz="4000" dirty="0" err="1"/>
              <a:t>AngularJs</a:t>
            </a:r>
            <a:endParaRPr lang="en-US" sz="4000" dirty="0"/>
          </a:p>
          <a:p>
            <a:pPr algn="ctr"/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2837879"/>
            <a:ext cx="2283929" cy="24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Divisão de responsabilidades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95" y="1290788"/>
            <a:ext cx="6904630" cy="4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4000" dirty="0"/>
              <a:t>Two-way data binding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97" y="1302294"/>
            <a:ext cx="6826003" cy="4645295"/>
          </a:xfrm>
          <a:prstGeom prst="rect">
            <a:avLst/>
          </a:prstGeom>
        </p:spPr>
      </p:pic>
      <p:sp>
        <p:nvSpPr>
          <p:cNvPr id="11" name="Retângulo 14"/>
          <p:cNvSpPr/>
          <p:nvPr/>
        </p:nvSpPr>
        <p:spPr>
          <a:xfrm>
            <a:off x="996028" y="1685949"/>
            <a:ext cx="57824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No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two-way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data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binding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alterações na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são refletidas na fonte de dados e atualizações na fonte refletem na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sem a necessidade de manipulação explícita do DOM.</a:t>
            </a:r>
          </a:p>
        </p:txBody>
      </p:sp>
    </p:spTree>
    <p:extLst>
      <p:ext uri="{BB962C8B-B14F-4D97-AF65-F5344CB8AC3E}">
        <p14:creationId xmlns:p14="http://schemas.microsoft.com/office/powerpoint/2010/main" val="12641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3600" dirty="0" err="1"/>
              <a:t>Quem</a:t>
            </a:r>
            <a:r>
              <a:rPr lang="en-US" sz="3600" dirty="0"/>
              <a:t> </a:t>
            </a:r>
            <a:r>
              <a:rPr lang="en-US" sz="3600" dirty="0" err="1"/>
              <a:t>usa</a:t>
            </a:r>
            <a:r>
              <a:rPr lang="en-US" sz="3600" dirty="0"/>
              <a:t> </a:t>
            </a:r>
            <a:r>
              <a:rPr lang="en-US" sz="3600" dirty="0" err="1"/>
              <a:t>AngularJs</a:t>
            </a:r>
            <a:r>
              <a:rPr lang="en-US" sz="3600" dirty="0"/>
              <a:t>?</a:t>
            </a:r>
            <a:endParaRPr lang="en-US" sz="36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2094265"/>
            <a:ext cx="2610853" cy="1356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99" y="1613002"/>
            <a:ext cx="2414723" cy="13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50" y="2291385"/>
            <a:ext cx="3781410" cy="1110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4468235"/>
            <a:ext cx="3048000" cy="847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0" y="3903215"/>
            <a:ext cx="2971800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3600" dirty="0" err="1"/>
              <a:t>Bibliografia</a:t>
            </a:r>
            <a:endParaRPr lang="en-US" sz="3600" dirty="0"/>
          </a:p>
          <a:p>
            <a:endParaRPr lang="en-US" sz="36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2" name="Retângulo 22"/>
          <p:cNvSpPr/>
          <p:nvPr/>
        </p:nvSpPr>
        <p:spPr>
          <a:xfrm>
            <a:off x="455000" y="1715904"/>
            <a:ext cx="11552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–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  <a:hlinkClick r:id="rId3"/>
              </a:rPr>
              <a:t>https://angularjs.org/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Por que usar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–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  <a:hlinkClick r:id="rId4"/>
              </a:rPr>
              <a:t>http://waldyrfelix.com.br/2015/08/02/por-que-usar-angularjs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 Modules –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  <a:hlinkClick r:id="rId5"/>
              </a:rPr>
              <a:t>http://ngmodules.org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1" y="542096"/>
            <a:ext cx="3376710" cy="58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4000" dirty="0"/>
              <a:t>Obrigado</a:t>
            </a:r>
          </a:p>
          <a:p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852891" y="2681771"/>
            <a:ext cx="8317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"Todos os seus sonhos podem se tornar realidade se você tem coragem para persegui-los" - Walt Disney</a:t>
            </a:r>
          </a:p>
        </p:txBody>
      </p:sp>
    </p:spTree>
    <p:extLst>
      <p:ext uri="{BB962C8B-B14F-4D97-AF65-F5344CB8AC3E}">
        <p14:creationId xmlns:p14="http://schemas.microsoft.com/office/powerpoint/2010/main" val="994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Por que usar </a:t>
            </a:r>
            <a:r>
              <a:rPr lang="pt-BR" sz="4000" dirty="0" err="1"/>
              <a:t>AngularJs</a:t>
            </a:r>
            <a:r>
              <a:rPr lang="pt-BR" sz="4000" dirty="0"/>
              <a:t>?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5000" y="1521711"/>
            <a:ext cx="11226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Devemos usar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pois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</a:rPr>
              <a:t>é um framework SPA (Single Page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</a:rPr>
              <a:t>Applications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</a:rPr>
              <a:t>), criado para o desenvolvimento de aplicações utilizando somente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</a:rPr>
              <a:t>JavaScript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3121859"/>
            <a:ext cx="3131993" cy="25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Quem sou eu?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0" y="1826650"/>
            <a:ext cx="2301180" cy="2368862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02464" y="1635453"/>
            <a:ext cx="5065311" cy="642938"/>
          </a:xfrm>
        </p:spPr>
        <p:txBody>
          <a:bodyPr/>
          <a:lstStyle/>
          <a:p>
            <a:r>
              <a:rPr lang="pt-BR" sz="3600" dirty="0">
                <a:latin typeface="Lato Light" panose="020F0402020204030203"/>
              </a:rPr>
              <a:t>Túlio Gomes Alves</a:t>
            </a:r>
          </a:p>
          <a:p>
            <a:endParaRPr lang="en-US" sz="3600" dirty="0">
              <a:solidFill>
                <a:srgbClr val="FE8301"/>
              </a:solidFill>
              <a:latin typeface="Lato Light" panose="020F0402020204030203"/>
              <a:cs typeface="Lato Light" panose="020F0402020204030203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99695" y="2566784"/>
            <a:ext cx="7549270" cy="444297"/>
          </a:xfrm>
        </p:spPr>
        <p:txBody>
          <a:bodyPr/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  <a:hlinkClick r:id="rId4"/>
              </a:rPr>
              <a:t>https://www.linkedin.com/in/tuliogomesalves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6626" y="3241798"/>
            <a:ext cx="7549270" cy="444297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  <a:hlinkClick r:id="rId5"/>
              </a:rPr>
              <a:t>https://www.facebook.com/tuliogomesalves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99695" y="3948294"/>
            <a:ext cx="7549270" cy="444297"/>
          </a:xfrm>
        </p:spPr>
        <p:txBody>
          <a:bodyPr/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  <a:hlinkClick r:id="rId6"/>
              </a:rPr>
              <a:t>https://github.com/tulioalves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42" y="3182353"/>
            <a:ext cx="534684" cy="534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05" y="2539415"/>
            <a:ext cx="546321" cy="546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66" y="3842157"/>
            <a:ext cx="717998" cy="5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Aplicações Tradicionais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42" y="1679733"/>
            <a:ext cx="7608549" cy="4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Aplicações SPA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29" y="1785750"/>
            <a:ext cx="7206645" cy="37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4000" dirty="0"/>
              <a:t>MVC &amp; MVVM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5000" y="1521711"/>
            <a:ext cx="8141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possui suporte a MVC (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Model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Controller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) e MVVM (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Model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Viewmodel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), assim há uma boa separação de responsabilidades do código escrito pois o MVC guia o desenvolvedor a fazer a coisa do jeito certo.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Com o MVVM há uma facilidade enorme de ligar a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View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com os dados do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Model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3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pt-BR" sz="4000" dirty="0"/>
              <a:t>Fácil de entender e manter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4999" y="1521711"/>
            <a:ext cx="10910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é extremamente declarativo, sendo muito fácil entender o funcionamento das aplicações lendo apenas o HTML.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Isto é uma grande vantagem para manter a produtividade do time alta, quando precisamos de um novo componente criamos (ou reutilizamos) uma diretiva que funciona como uma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tag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HTML comum.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4000" dirty="0" err="1"/>
              <a:t>Componentização</a:t>
            </a:r>
            <a:endParaRPr lang="en-US" sz="4000" dirty="0"/>
          </a:p>
          <a:p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44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Retângulo 48"/>
          <p:cNvSpPr/>
          <p:nvPr/>
        </p:nvSpPr>
        <p:spPr>
          <a:xfrm>
            <a:off x="11365896" y="659356"/>
            <a:ext cx="315761" cy="2947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BR" sz="2000" dirty="0">
                <a:solidFill>
                  <a:prstClr val="white"/>
                </a:solidFill>
                <a:latin typeface="FontAwesome" pitchFamily="2" charset="0"/>
              </a:rPr>
              <a:t></a:t>
            </a:r>
          </a:p>
          <a:p>
            <a:pPr algn="r"/>
            <a:endParaRPr lang="pt-BR" sz="2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5000" y="1521711"/>
            <a:ext cx="83179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permite a criação de componentes (diretivas) reusáveis e modulares. As diretivas do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podem ser estilizadas facilmente usando HTML e CSS de forma independente das regras de negócio ou da lógica de comportamento da tela.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Sendo possível mudar todo o estilo das páginas sem precisar mexer em uma linha sequer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JavaScript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. Assim os designers conseguem manter o mesmo modus operandi que já estão acostumados e as mesmas ferramentas onde já dominam.</a:t>
            </a:r>
          </a:p>
        </p:txBody>
      </p:sp>
    </p:spTree>
    <p:extLst>
      <p:ext uri="{BB962C8B-B14F-4D97-AF65-F5344CB8AC3E}">
        <p14:creationId xmlns:p14="http://schemas.microsoft.com/office/powerpoint/2010/main" val="20749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226" y="408030"/>
            <a:ext cx="11009271" cy="642938"/>
          </a:xfrm>
        </p:spPr>
        <p:txBody>
          <a:bodyPr/>
          <a:lstStyle/>
          <a:p>
            <a:r>
              <a:rPr lang="en-US" sz="4000" dirty="0" err="1"/>
              <a:t>Produtividade</a:t>
            </a:r>
            <a:endParaRPr lang="en-US" sz="4000" dirty="0">
              <a:solidFill>
                <a:srgbClr val="FE830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grpSp>
        <p:nvGrpSpPr>
          <p:cNvPr id="17" name="Group 57"/>
          <p:cNvGrpSpPr/>
          <p:nvPr/>
        </p:nvGrpSpPr>
        <p:grpSpPr>
          <a:xfrm>
            <a:off x="455000" y="362266"/>
            <a:ext cx="45720" cy="675713"/>
            <a:chOff x="455000" y="491056"/>
            <a:chExt cx="45720" cy="675713"/>
          </a:xfrm>
        </p:grpSpPr>
        <p:sp>
          <p:nvSpPr>
            <p:cNvPr id="18" name="Rectangle 5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5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454999" y="1198546"/>
            <a:ext cx="1106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Pensando para que o desenvolvedor possa escrever o mínimo de código possível, assim desenvolver uma aplicação com ele requer bem menos código do que usando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jQuery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, por exemplo.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Esta característica se deve muito ao fato do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AngularJS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 ser extremamente orientado a componentes.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402020204030203"/>
              <a:cs typeface="Lato" panose="020F0502020204030203" pitchFamily="34" charset="0"/>
            </a:endParaRP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402020204030203"/>
                <a:cs typeface="Lato" panose="020F0502020204030203" pitchFamily="34" charset="0"/>
              </a:rPr>
              <a:t>Se você precisa de um componente HTML muito provavelmente encontrará algum já pronto para usar.</a:t>
            </a:r>
          </a:p>
        </p:txBody>
      </p:sp>
    </p:spTree>
    <p:extLst>
      <p:ext uri="{BB962C8B-B14F-4D97-AF65-F5344CB8AC3E}">
        <p14:creationId xmlns:p14="http://schemas.microsoft.com/office/powerpoint/2010/main" val="196454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da88f6-f881-4207-954a-2645faba237a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55A1AEE81BC48A936BAB533D5AEA9" ma:contentTypeVersion="3" ma:contentTypeDescription="Crie um novo documento." ma:contentTypeScope="" ma:versionID="e4a95596640921611f78f45d2179b2fd">
  <xsd:schema xmlns:xsd="http://www.w3.org/2001/XMLSchema" xmlns:xs="http://www.w3.org/2001/XMLSchema" xmlns:p="http://schemas.microsoft.com/office/2006/metadata/properties" xmlns:ns2="0cda88f6-f881-4207-954a-2645faba237a" targetNamespace="http://schemas.microsoft.com/office/2006/metadata/properties" ma:root="true" ma:fieldsID="92097b4c90ce4657736296be31ba1651" ns2:_="">
    <xsd:import namespace="0cda88f6-f881-4207-954a-2645faba23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a88f6-f881-4207-954a-2645faba23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Dica de Compartilhamento" ma:internalName="SharingHintHash" ma:readOnly="true">
      <xsd:simpleType>
        <xsd:restriction base="dms:Text"/>
      </xsd:simpleType>
    </xsd:element>
    <xsd:element name="SharedWithDetails" ma:index="10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2940A-AE31-4121-8F7C-83E36465BB9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0cda88f6-f881-4207-954a-2645faba237a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079725-67F1-4684-999D-B239CAA8C2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AEC8E-01A0-4942-9D40-9282391D6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a88f6-f881-4207-954a-2645faba2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18004</TotalTime>
  <Words>431</Words>
  <Application>Microsoft Office PowerPoint</Application>
  <PresentationFormat>Widescreen</PresentationFormat>
  <Paragraphs>66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FontAwesome</vt:lpstr>
      <vt:lpstr>Lato</vt:lpstr>
      <vt:lpstr>Lato Light</vt:lpstr>
      <vt:lpstr>Lato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Pincelli</dc:creator>
  <cp:lastModifiedBy>Bruno Cesar de Brito Belarmino</cp:lastModifiedBy>
  <cp:revision>903</cp:revision>
  <dcterms:created xsi:type="dcterms:W3CDTF">2014-12-09T04:02:55Z</dcterms:created>
  <dcterms:modified xsi:type="dcterms:W3CDTF">2016-08-11T04:37:04Z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0x010100A4C55A1AEE81BC48A936BAB533D5AEA9</vt:lpwstr>
  </property>
</Properties>
</file>