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72" r:id="rId7"/>
    <p:sldId id="274" r:id="rId8"/>
    <p:sldId id="260" r:id="rId9"/>
    <p:sldId id="261" r:id="rId10"/>
    <p:sldId id="262" r:id="rId11"/>
    <p:sldId id="264" r:id="rId12"/>
    <p:sldId id="273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7"/>
    <a:srgbClr val="FF0D0D"/>
    <a:srgbClr val="1E1E1E"/>
    <a:srgbClr val="12D1A3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75628" autoAdjust="0"/>
  </p:normalViewPr>
  <p:slideViewPr>
    <p:cSldViewPr snapToGrid="0">
      <p:cViewPr varScale="1">
        <p:scale>
          <a:sx n="65" d="100"/>
          <a:sy n="65" d="100"/>
        </p:scale>
        <p:origin x="1570" y="3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-3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FF51-A140-4043-8444-9190C4334F1F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83A38-C0C5-4DB7-9258-51EA920B350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1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a tutti, sono Michele Delli Paoli e oggi vi presenterò</a:t>
            </a:r>
            <a:r>
              <a:rPr lang="it-IT" baseline="0" dirty="0"/>
              <a:t> il mio progetto di tesi. </a:t>
            </a:r>
          </a:p>
          <a:p>
            <a:endParaRPr lang="it-IT" baseline="0" dirty="0"/>
          </a:p>
          <a:p>
            <a:r>
              <a:rPr lang="it-IT" baseline="0" dirty="0"/>
              <a:t>Per il mio lavoro di tesi ho realizzato un tool per il Riconoscimento Intelligente dei Caratteri integrato in uno dei software più famosi e diffusi al mondo di automazione dei processi (UiPath Studio).</a:t>
            </a:r>
          </a:p>
          <a:p>
            <a:endParaRPr lang="it-IT" baseline="0" dirty="0"/>
          </a:p>
          <a:p>
            <a:r>
              <a:rPr lang="it-IT" baseline="0" dirty="0"/>
              <a:t>Prima di vedere come ho progettato e realizzato questa estensione, è bene partire da una breve analisi della </a:t>
            </a:r>
            <a:r>
              <a:rPr lang="it-IT" b="1" baseline="0" dirty="0"/>
              <a:t>tecnologia ICR </a:t>
            </a:r>
            <a:r>
              <a:rPr lang="it-IT" baseline="0" dirty="0"/>
              <a:t>e del contesto della </a:t>
            </a:r>
            <a:r>
              <a:rPr lang="it-IT" b="1" baseline="0" dirty="0"/>
              <a:t>Robotic Process Automation</a:t>
            </a:r>
            <a:r>
              <a:rPr lang="it-IT" baseline="0" dirty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71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 seguito è possibile osservare come si presenta l’estensione Text Field Recognition Activity in UiPath Studio.</a:t>
            </a:r>
          </a:p>
          <a:p>
            <a:r>
              <a:rPr lang="it-IT" dirty="0"/>
              <a:t>L’estensione si connette al server di ABBYY Cloud OCR SDK ed effettua il Riconoscimento Intelligente dei Caratteri in cloud.</a:t>
            </a:r>
          </a:p>
          <a:p>
            <a:endParaRPr lang="it-IT" dirty="0"/>
          </a:p>
          <a:p>
            <a:r>
              <a:rPr lang="it-IT" dirty="0"/>
              <a:t>Per effettuare la richiesta al server prende in </a:t>
            </a:r>
            <a:r>
              <a:rPr lang="it-IT" b="1" dirty="0"/>
              <a:t>input</a:t>
            </a:r>
            <a:r>
              <a:rPr lang="it-IT" dirty="0"/>
              <a:t> i seguenti parametri: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AppID e AppPassword – credenziali di accesso per l’account registrato sulla piattaforma web di ABBYY;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FilePathInput – percorso del file di immagine da sottoporre a riconoscimento;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FilePathOutput – percorso del file di testo in cui scrivere i risultati scaricati;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Region - specifica le coordinate (in pixel) della regione dell’immagine contenente il testo da riconoscere.</a:t>
            </a:r>
          </a:p>
          <a:p>
            <a:endParaRPr lang="it-IT" dirty="0"/>
          </a:p>
          <a:p>
            <a:r>
              <a:rPr lang="it-IT" dirty="0"/>
              <a:t>È inoltre possibile settare due parametri </a:t>
            </a:r>
            <a:r>
              <a:rPr lang="it-IT" b="1" dirty="0"/>
              <a:t>opzionali</a:t>
            </a:r>
            <a:r>
              <a:rPr lang="it-IT" dirty="0"/>
              <a:t> per incrementare l’accuratezza del sistema nel riconoscimento: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LetterSet – insieme dei caratteri da utilizzare per effettuare il riconoscimento;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MarkingType – specifica il tipo di contorno che delimita il campo contenente il testo.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0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L’estensione osservata nella slide precedente è stata sviluppata in Visual Studio 2019 creando una libreria di classi .NET Framework denominata </a:t>
            </a:r>
            <a:r>
              <a:rPr lang="it-IT" b="1" dirty="0"/>
              <a:t>CustomICR</a:t>
            </a:r>
            <a:r>
              <a:rPr lang="it-IT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Tale libreria contiene un’unica classe chiamata </a:t>
            </a:r>
            <a:r>
              <a:rPr lang="it-IT" sz="1200" b="1" dirty="0">
                <a:solidFill>
                  <a:schemeClr val="bg1"/>
                </a:solidFill>
              </a:rPr>
              <a:t>TextFieldRecognitionActivity</a:t>
            </a:r>
            <a:r>
              <a:rPr lang="it-IT" sz="1200" dirty="0">
                <a:solidFill>
                  <a:schemeClr val="bg1"/>
                </a:solidFill>
              </a:rPr>
              <a:t> che u</a:t>
            </a:r>
            <a:r>
              <a:rPr lang="it-IT" sz="1200" dirty="0"/>
              <a:t>tilizza le </a:t>
            </a:r>
            <a:r>
              <a:rPr lang="it-IT" sz="1200" b="0" dirty="0"/>
              <a:t>classi</a:t>
            </a:r>
            <a:r>
              <a:rPr lang="it-IT" sz="1200" dirty="0"/>
              <a:t> ed i </a:t>
            </a:r>
            <a:r>
              <a:rPr lang="it-IT" sz="1200" b="0" dirty="0"/>
              <a:t>metodi</a:t>
            </a:r>
            <a:r>
              <a:rPr lang="it-IT" sz="1200" dirty="0"/>
              <a:t> contenuti nelle API messe a disposizione da ABBYY e raggruppate nella libreria ‘’Abbyy.CloudOcrSdk’’.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Nello specifico, le classi utilizzate per lo sviluppo dell’estensione sono: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dirty="0"/>
              <a:t>OcrSdkTask </a:t>
            </a:r>
            <a:r>
              <a:rPr lang="it-IT" b="0" dirty="0"/>
              <a:t>per identificare la richiesta inviata ed effettuarne il download dei risultati;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dirty="0"/>
              <a:t>RestServiceClient </a:t>
            </a:r>
            <a:r>
              <a:rPr lang="it-IT" b="0" dirty="0"/>
              <a:t>per stabilire la connessione al server di ABBYY Cloud OCR SDK ed inviare la richiesta per il riconoscimento del testo;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dirty="0"/>
              <a:t>TextFieldProcessingSettings </a:t>
            </a:r>
            <a:r>
              <a:rPr lang="it-IT" b="0" dirty="0"/>
              <a:t>per impostare dei parametri aggiuntivi utili ad incrementare l’accuratezza del risultato.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136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 stati scansionati e analizzati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dodici bollettini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postali compilati a mano.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Nello specifico, sono stati sottoposti a riconoscimento 144 campi, per un totale di 1597 caratteri (lettere, numeri e caratteri speciali).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 stati riconosciuti correttamente 1554 caratteri su 1597, con una precisione media del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97.30%.</a:t>
            </a:r>
          </a:p>
          <a:p>
            <a:endParaRPr lang="it-I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destra è possibile osservare due casi di test che presentano un’elevata precisione nel riconoscimento.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451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Osservando i risultati ottenuti ci si rende conto che, seppur il sistema vanti un’accuratezza complessivamente elevata nel riconoscimento di testo manoscritto, alcuni campi compilati a mano sono estremamente sensibili ed il minimo errore nel riconoscimento di questi ultimi comporta l’invalidazione totale del processo automatizzato.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questo motivo, potrebbe essere opportuno integrare il processo automatizzato con ulteriori sistemi che effettuino controlli sui risultati ottenuti dal riconoscimento dei campi.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Nello specifico, sarebbe utile un controllo tra il campo “Numero di Conto Corrente” ed il campo “Intestatario”, al fine di convalidare una relazione tra di essi, a seguito di una ricerca in un database contenente i dati di coloro che possiedono un conto corrente postale.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ulteriore controllo potrebbe essere effettuato per convalidare la relazione tra il campo “CAP” ed il campo “Località”, realizzando una query in un database contenente le informazioni relative alle località italiane.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70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Ci tenevo a ringraziare</a:t>
            </a:r>
            <a:r>
              <a:rPr lang="it-IT" baseline="0" dirty="0"/>
              <a:t> la prof.ssa Rita Francese che mi ha accompagnato nel mio lavoro di tesi, </a:t>
            </a:r>
            <a:r>
              <a:rPr lang="it-IT" baseline="0"/>
              <a:t>la società </a:t>
            </a:r>
            <a:r>
              <a:rPr lang="it-IT" baseline="0" dirty="0"/>
              <a:t>Atos Italia per l’opportunità di tirocinio che mi è stata concessa e grazie alla quale è stato possibile lo sviluppo del sistema presentato, la mia famiglia, tutti i miei amici e i miei colleghi universitari che ho conosciuto in questi tre anni.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169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Grazie a</a:t>
            </a:r>
            <a:r>
              <a:rPr lang="it-IT" baseline="0" dirty="0"/>
              <a:t> tutti per l’attenzione.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37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9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ICR</a:t>
            </a:r>
            <a:r>
              <a:rPr lang="it-IT" sz="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è l’acronimo di “</a:t>
            </a:r>
            <a:r>
              <a:rPr lang="it-IT" sz="90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Intelligent Character Recognition</a:t>
            </a:r>
            <a:r>
              <a:rPr lang="it-IT" sz="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".</a:t>
            </a:r>
          </a:p>
          <a:p>
            <a:r>
              <a:rPr lang="it-IT" sz="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Questo termine</a:t>
            </a:r>
            <a:r>
              <a:rPr lang="it-IT" sz="90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it-IT" sz="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comprende varie tecnologie finalizzate all’analisi e riconoscimento di </a:t>
            </a:r>
            <a:r>
              <a:rPr lang="it-IT" sz="9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caratteri scritti a mano </a:t>
            </a:r>
            <a:r>
              <a:rPr lang="it-IT" sz="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estratti da immagini digitali.</a:t>
            </a:r>
          </a:p>
          <a:p>
            <a:endParaRPr lang="it-IT" sz="9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it-IT" sz="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Il problema che la tecnologia ICR punta a risolvere può essere riassunto come segue: data un’immagine digitale, come può un algoritmo ICR analizzare il suo contenuto e riconoscere qualsiasi </a:t>
            </a:r>
            <a:r>
              <a:rPr lang="it-IT" sz="9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carattere restituendone </a:t>
            </a:r>
            <a:r>
              <a:rPr lang="it-IT" sz="9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il corrispettivo digitale?</a:t>
            </a:r>
          </a:p>
          <a:p>
            <a:endParaRPr lang="it-IT" sz="9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726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componente di classificazione, anche detta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classificatore</a:t>
            </a:r>
            <a:r>
              <a:rPr lang="it-I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quella che esegue gli algoritmi di riconoscimento.</a:t>
            </a:r>
            <a:b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classificatore prende in input l’immagine del carattere e ne esegue il riconoscimento restituendone in output il corrispettivo digitale.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base agli algoritmi di riconoscimento performati, i classificatori si suddividono in due tipologie: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statistici</a:t>
            </a:r>
            <a:r>
              <a:rPr lang="it-I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it-I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semantici</a:t>
            </a:r>
            <a:r>
              <a:rPr lang="it-IT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 algoritmi di riconoscimento eseguiti dai classificatori lavorano prendendo in input immagini binarie, nelle quali ciascun pixel assume esclusivamente due valori: 0 oppure 1.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L’approccio statistico prende in considerazione caratteristiche come ad esempio il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rapporto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altezza e larghezza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carattere, e dopodiché confronta i valori registrati con quelli presenti nel database per effettuare la classificazione.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Nella </a:t>
            </a:r>
            <a:r>
              <a:rPr lang="it-IT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 di sinistra si osserva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 tale rapporto è inferiore per il carattere ‘0’ (dove altezza e larghezza sono simili), rispetto al rapporto tra altezza e larghezza del carattere ‘6’, in cui l’altezza è di gran lunga maggiore rispetto alla larghezza.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L’approccio semantico identifica il modo in cui i pixel si dispongono nello spazio andando a formare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 e contorni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cercando di riconoscere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strutture ricorrenti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successivamente effettua una ricerca nel database delle strutture ricorrenti riconosciute.</a:t>
            </a:r>
            <a:b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Nella figura di destra si osserva </a:t>
            </a:r>
            <a:r>
              <a:rPr lang="it-IT" sz="120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l’individuazione di strutture ricorrenti nell’immagine del carattere ‘2’</a:t>
            </a:r>
            <a:r>
              <a:rPr lang="it-I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72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L’ambito della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RPA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(“Robotic Process Automation”) utilizza software intelligenti, i cosiddetti "software robot", che sono in grado di eseguire in modo automatico le attività ripetitive degli operatori umani, imitandone il comportamento e interagendo con gli applicativi informatici nello stesso modo in cui l'operatore stesso farebbe.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L’utilizzo di questi software intelligenti punta a migliorare l’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efficienza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lavoro che, quando svolto dagli operatori, è soggetto ad errori dovuti prevalentemente a distrazione e/o stanchezza.</a:t>
            </a:r>
          </a:p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95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progetto che è stato portato a termine ha visto la realizzazione di un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 automatizzato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usufruisce della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 ICR  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l’acquisizione automatizzata di dati contenuti nei campi compilati a mano dei bollettini postali.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58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questa slide è possibile osservare concretamente il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funzionamento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processo automatizzato.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processo prende in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l’immagine scansionata di un bollettino postale compilato a mano e ne restituisce in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 contenuto dei campi dopo averne effettuato il Riconoscimento Intelligente dei Caratteri.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86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vantaggi che derivano dall’utilizzo del processo automatizzato che fa uso della tecnologia ICR sono i seguenti:</a:t>
            </a:r>
          </a:p>
          <a:p>
            <a:endParaRPr lang="it-IT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L’operatore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 inserire manualmente i dati nel sistema informatico;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ruolo dell’operatore è limitato alla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alla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convalida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risultato ottenuto;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Riduzione degli errori umani;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Riduzione della fatica dovuta ad attività ripetitive;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Incremento dell’efficienza dovuta all’attività continua dei robot.</a:t>
            </a:r>
            <a:endParaRPr lang="it-IT" sz="2800" b="1" dirty="0">
              <a:latin typeface="+mn-lt"/>
            </a:endParaRPr>
          </a:p>
          <a:p>
            <a:endParaRPr lang="it-IT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52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tecnologie utilizzate</a:t>
            </a:r>
            <a:r>
              <a:rPr lang="it-IT" baseline="0" dirty="0"/>
              <a:t> per la realizzazione del processo automatizzato sono:</a:t>
            </a:r>
          </a:p>
          <a:p>
            <a:r>
              <a:rPr lang="it-IT" baseline="0" dirty="0"/>
              <a:t>-</a:t>
            </a:r>
            <a:r>
              <a:rPr lang="it-IT" b="1" baseline="0" dirty="0"/>
              <a:t>UiPath Studio</a:t>
            </a:r>
            <a:r>
              <a:rPr lang="it-IT" b="0" baseline="0" dirty="0"/>
              <a:t>: tool di automazione per il design del processo automatizzato;</a:t>
            </a:r>
            <a:endParaRPr lang="it-IT" b="1" baseline="0" dirty="0"/>
          </a:p>
          <a:p>
            <a:r>
              <a:rPr lang="it-IT" baseline="0" dirty="0"/>
              <a:t>-</a:t>
            </a:r>
            <a:r>
              <a:rPr lang="it-IT" b="1" baseline="0" dirty="0"/>
              <a:t>ABBYY Cloud OCR SDK</a:t>
            </a:r>
            <a:r>
              <a:rPr lang="it-IT" b="0" baseline="0" dirty="0"/>
              <a:t>: motore ICR che effettua il riconoscimento in cloud. Questa soluzione è gratuita e mette a disposizione delle API (Application Programming Interface) che contengono classi e metodi per poter sviluppare un’applicazione personalizzata che effettui il riconoscimento intelligente dei caratteri;</a:t>
            </a:r>
            <a:endParaRPr lang="it-IT" b="1" baseline="0" dirty="0"/>
          </a:p>
          <a:p>
            <a:r>
              <a:rPr lang="it-IT" baseline="0" dirty="0"/>
              <a:t>-</a:t>
            </a:r>
            <a:r>
              <a:rPr lang="it-IT" b="1" baseline="0" dirty="0"/>
              <a:t>.NET Framework </a:t>
            </a:r>
            <a:r>
              <a:rPr lang="it-IT" b="0" baseline="0" dirty="0"/>
              <a:t>(ambiente di esecuzione runtime della piattaforma .NET) e  </a:t>
            </a:r>
            <a:r>
              <a:rPr lang="it-IT" b="1" baseline="0" dirty="0"/>
              <a:t>Visual Studio 2019 </a:t>
            </a:r>
            <a:r>
              <a:rPr lang="it-IT" baseline="0" dirty="0"/>
              <a:t>come IDE (Integrated Development Environment) per la realizzazione dell’estensione chiamata </a:t>
            </a:r>
            <a:r>
              <a:rPr lang="it-IT" b="0" i="1" baseline="0" dirty="0"/>
              <a:t>Text Field Recognition Activity.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62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processo automatizzato fa uso dell’estensione creata e denominata ‘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’Text Field Recognition Activity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’’ per effettuare il Riconoscimento Intelligente dei Caratteri.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Nello specifico, l’estensione usufruisce dei servizi erogati dal server di ABBYY Cloud OCR SDK, effettuando una serie di richieste HTTP per poter effettuare il riconoscimento in cloud, e per poterne infine effettuare il download dei risultati in locale.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83A38-C0C5-4DB7-9258-51EA920B350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66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5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0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8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75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78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8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18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6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01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9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7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3DDE-47CB-4C6C-B613-13C150417A37}" type="datetimeFigureOut">
              <a:rPr lang="it-IT" smtClean="0"/>
              <a:pPr/>
              <a:t>17/07/2019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CD87-A8EE-42B6-806F-489C37058802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1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3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9.gif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microsoft.com/office/2007/relationships/hdphoto" Target="../media/hdphoto3.wdp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microsoft.com/office/2007/relationships/hdphoto" Target="../media/hdphoto3.wdp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24515" y="1384745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288823" y="166254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502275" y="652389"/>
            <a:ext cx="7112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Laurea triennale di I livello in Informatica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5" y="81761"/>
            <a:ext cx="1141255" cy="114125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27" y="81760"/>
            <a:ext cx="1141255" cy="1141255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261311" y="1991201"/>
            <a:ext cx="966937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</a:t>
            </a:r>
          </a:p>
          <a:p>
            <a:pPr algn="ctr"/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 Caratteri (ICR) nel contesto</a:t>
            </a:r>
          </a:p>
          <a:p>
            <a:pPr algn="ctr"/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  <a:endParaRPr lang="it-IT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5" y="5924419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4494953" y="6137563"/>
            <a:ext cx="3202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2018-2019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615647" y="4782871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Relatore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Prof.ssa Rita Francese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7871014" y="4782871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Michele Delli Paoli</a:t>
            </a:r>
          </a:p>
        </p:txBody>
      </p:sp>
    </p:spTree>
    <p:extLst>
      <p:ext uri="{BB962C8B-B14F-4D97-AF65-F5344CB8AC3E}">
        <p14:creationId xmlns:p14="http://schemas.microsoft.com/office/powerpoint/2010/main" val="19615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5" grpId="0"/>
      <p:bldP spid="15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91269" y="939655"/>
            <a:ext cx="70138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L’estensione sviluppata: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it-IT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Field Recognition Activity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F4743B3C-9770-4719-A9AC-BDB40DF9E844}"/>
              </a:ext>
            </a:extLst>
          </p:cNvPr>
          <p:cNvSpPr/>
          <p:nvPr/>
        </p:nvSpPr>
        <p:spPr>
          <a:xfrm>
            <a:off x="3842064" y="2579796"/>
            <a:ext cx="223156" cy="149610"/>
          </a:xfrm>
          <a:prstGeom prst="rightArrow">
            <a:avLst/>
          </a:prstGeom>
          <a:solidFill>
            <a:srgbClr val="12D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F39612-DDDB-4DDB-82D1-23949F380B99}"/>
              </a:ext>
            </a:extLst>
          </p:cNvPr>
          <p:cNvSpPr txBox="1"/>
          <p:nvPr/>
        </p:nvSpPr>
        <p:spPr>
          <a:xfrm>
            <a:off x="4065219" y="2491344"/>
            <a:ext cx="7827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Parametri di </a:t>
            </a:r>
            <a:r>
              <a:rPr lang="it-IT" sz="1400" b="1" dirty="0"/>
              <a:t>input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AppID e AppPassword – credenziali di accesso per l’account registrato sulla piattaforma web di ABBYY;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FilePathInput – percorso del file di immagine da sottoporre a riconoscimento;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FilePathOutput – percorso del file di testo in cui scrivere i risultati scaricati;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Region - specifica le coordinate (in pixel) della regione dell’immagine contenente il testo da riconoscere.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6728129F-EDC2-45A9-B444-9DE43E7FAB57}"/>
              </a:ext>
            </a:extLst>
          </p:cNvPr>
          <p:cNvSpPr/>
          <p:nvPr/>
        </p:nvSpPr>
        <p:spPr>
          <a:xfrm>
            <a:off x="3842064" y="4112490"/>
            <a:ext cx="223156" cy="1496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2D7D1F7-041A-47AA-91F5-FDB208521F75}"/>
              </a:ext>
            </a:extLst>
          </p:cNvPr>
          <p:cNvSpPr txBox="1"/>
          <p:nvPr/>
        </p:nvSpPr>
        <p:spPr>
          <a:xfrm>
            <a:off x="4065219" y="4024037"/>
            <a:ext cx="8866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Parametri </a:t>
            </a:r>
            <a:r>
              <a:rPr lang="it-IT" sz="1400" b="1" dirty="0"/>
              <a:t>opzionali </a:t>
            </a:r>
            <a:r>
              <a:rPr lang="it-IT" sz="1400" dirty="0"/>
              <a:t>utili ad incrementare la precisione: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LetterSet – insieme dei caratteri da utilizzare per effettuare il riconoscimento;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MarkingType – specifica il tipo di contorno che delimita il campo contenente il testo.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5DA2D2B5-A18F-48F0-8A27-933AB4627935}"/>
              </a:ext>
            </a:extLst>
          </p:cNvPr>
          <p:cNvSpPr/>
          <p:nvPr/>
        </p:nvSpPr>
        <p:spPr>
          <a:xfrm>
            <a:off x="3842064" y="5078780"/>
            <a:ext cx="223156" cy="1496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EF5B486-B6E0-46CE-8AE0-E1336E043476}"/>
              </a:ext>
            </a:extLst>
          </p:cNvPr>
          <p:cNvSpPr txBox="1"/>
          <p:nvPr/>
        </p:nvSpPr>
        <p:spPr>
          <a:xfrm>
            <a:off x="4065220" y="4990326"/>
            <a:ext cx="750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Parametro di </a:t>
            </a:r>
            <a:r>
              <a:rPr lang="it-IT" sz="1400" b="1" dirty="0"/>
              <a:t>output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OutputText: variabile nella quale scrivere il risultato del riconoscimento effettuato in cloud.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D8CD5A3-A920-4B54-AA2F-D6458788D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3" y="1493560"/>
            <a:ext cx="2756041" cy="43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8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4" grpId="0"/>
      <p:bldP spid="17" grpId="0" animBg="1"/>
      <p:bldP spid="18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311" y="789646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045690" y="1021780"/>
            <a:ext cx="1016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Libreria .NET Framework CustomICR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3C80DE9-160F-45ED-80C9-038E2F6DB308}"/>
              </a:ext>
            </a:extLst>
          </p:cNvPr>
          <p:cNvCxnSpPr>
            <a:cxnSpLocks/>
          </p:cNvCxnSpPr>
          <p:nvPr/>
        </p:nvCxnSpPr>
        <p:spPr>
          <a:xfrm>
            <a:off x="10327050" y="3972385"/>
            <a:ext cx="0" cy="410242"/>
          </a:xfrm>
          <a:prstGeom prst="straightConnector1">
            <a:avLst/>
          </a:prstGeom>
          <a:ln w="38100">
            <a:solidFill>
              <a:srgbClr val="FF0D0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EE67708-C9A0-4DB3-A31B-360CCEF754FC}"/>
              </a:ext>
            </a:extLst>
          </p:cNvPr>
          <p:cNvSpPr/>
          <p:nvPr/>
        </p:nvSpPr>
        <p:spPr>
          <a:xfrm>
            <a:off x="4238233" y="2764970"/>
            <a:ext cx="3784517" cy="2898955"/>
          </a:xfrm>
          <a:prstGeom prst="roundRect">
            <a:avLst/>
          </a:prstGeom>
          <a:solidFill>
            <a:srgbClr val="1E1E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1" name="Immagine 33">
            <a:extLst>
              <a:ext uri="{FF2B5EF4-FFF2-40B4-BE49-F238E27FC236}">
                <a16:creationId xmlns:a16="http://schemas.microsoft.com/office/drawing/2014/main" id="{D95D2D59-722C-4448-98C0-6F60E83D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83" y="3138821"/>
            <a:ext cx="3355426" cy="226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4D5706-A3F2-4D71-AEBE-3704744F90FC}"/>
              </a:ext>
            </a:extLst>
          </p:cNvPr>
          <p:cNvSpPr txBox="1"/>
          <p:nvPr/>
        </p:nvSpPr>
        <p:spPr>
          <a:xfrm>
            <a:off x="8119190" y="3358857"/>
            <a:ext cx="3604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Utilizza le </a:t>
            </a:r>
            <a:r>
              <a:rPr lang="it-IT" sz="1000" b="1" dirty="0"/>
              <a:t>classi</a:t>
            </a:r>
            <a:r>
              <a:rPr lang="it-IT" sz="1000" dirty="0"/>
              <a:t> ed i </a:t>
            </a:r>
            <a:r>
              <a:rPr lang="it-IT" sz="1000" b="1" dirty="0"/>
              <a:t>metodi</a:t>
            </a:r>
            <a:r>
              <a:rPr lang="it-IT" sz="1000" dirty="0"/>
              <a:t> contenuti nelle API messe a disposizione da ABBYY e raggruppate nella libreria ‘’Abbyy.CloudOcrSdk’’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72730B-D955-47E9-9AC0-569171AD1CEF}"/>
              </a:ext>
            </a:extLst>
          </p:cNvPr>
          <p:cNvSpPr txBox="1"/>
          <p:nvPr/>
        </p:nvSpPr>
        <p:spPr>
          <a:xfrm>
            <a:off x="8685909" y="4369815"/>
            <a:ext cx="3282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Classi: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b="1" dirty="0"/>
              <a:t>OcrSdkTask;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b="1" dirty="0"/>
              <a:t>RestServiceClient;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b="1" dirty="0"/>
              <a:t>TextFieldProcessingSettings.</a:t>
            </a:r>
            <a:endParaRPr lang="it-IT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A393516-1981-45DC-B562-415EB966D362}"/>
              </a:ext>
            </a:extLst>
          </p:cNvPr>
          <p:cNvCxnSpPr>
            <a:cxnSpLocks/>
          </p:cNvCxnSpPr>
          <p:nvPr/>
        </p:nvCxnSpPr>
        <p:spPr>
          <a:xfrm flipV="1">
            <a:off x="8022750" y="3972385"/>
            <a:ext cx="2304300" cy="11651"/>
          </a:xfrm>
          <a:prstGeom prst="line">
            <a:avLst/>
          </a:prstGeom>
          <a:ln w="2857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6D72ADD7-4F1F-497B-8FB2-625393E72EE1}"/>
              </a:ext>
            </a:extLst>
          </p:cNvPr>
          <p:cNvSpPr/>
          <p:nvPr/>
        </p:nvSpPr>
        <p:spPr>
          <a:xfrm>
            <a:off x="468011" y="2364664"/>
            <a:ext cx="2718210" cy="3299278"/>
          </a:xfrm>
          <a:prstGeom prst="roundRect">
            <a:avLst/>
          </a:prstGeom>
          <a:solidFill>
            <a:srgbClr val="25252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678B14B-5BB6-4118-991D-7D2687CF56A0}"/>
              </a:ext>
            </a:extLst>
          </p:cNvPr>
          <p:cNvSpPr txBox="1"/>
          <p:nvPr/>
        </p:nvSpPr>
        <p:spPr>
          <a:xfrm>
            <a:off x="4670425" y="2806227"/>
            <a:ext cx="360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Classe: TextFieldRecognitionActivity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42EB077-2B99-48EC-8EB9-F81F4A294ADC}"/>
              </a:ext>
            </a:extLst>
          </p:cNvPr>
          <p:cNvSpPr txBox="1"/>
          <p:nvPr/>
        </p:nvSpPr>
        <p:spPr>
          <a:xfrm>
            <a:off x="819518" y="2517150"/>
            <a:ext cx="219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Libreria: CustomICR</a:t>
            </a:r>
          </a:p>
        </p:txBody>
      </p:sp>
      <p:pic>
        <p:nvPicPr>
          <p:cNvPr id="2050" name="Immagine 34">
            <a:extLst>
              <a:ext uri="{FF2B5EF4-FFF2-40B4-BE49-F238E27FC236}">
                <a16:creationId xmlns:a16="http://schemas.microsoft.com/office/drawing/2014/main" id="{7822FA81-9EA1-4118-9BC8-F303FC58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46" y="2983033"/>
            <a:ext cx="1689924" cy="2418749"/>
          </a:xfrm>
          <a:prstGeom prst="rect">
            <a:avLst/>
          </a:prstGeom>
          <a:solidFill>
            <a:srgbClr val="252527"/>
          </a:solidFill>
          <a:ln>
            <a:noFill/>
          </a:ln>
        </p:spPr>
      </p:pic>
      <p:sp>
        <p:nvSpPr>
          <p:cNvPr id="42" name="Freccia a destra 41">
            <a:extLst>
              <a:ext uri="{FF2B5EF4-FFF2-40B4-BE49-F238E27FC236}">
                <a16:creationId xmlns:a16="http://schemas.microsoft.com/office/drawing/2014/main" id="{A8A6ED10-2A47-403C-9CFE-503E77D6205B}"/>
              </a:ext>
            </a:extLst>
          </p:cNvPr>
          <p:cNvSpPr/>
          <p:nvPr/>
        </p:nvSpPr>
        <p:spPr>
          <a:xfrm>
            <a:off x="3415801" y="3946652"/>
            <a:ext cx="633835" cy="410993"/>
          </a:xfrm>
          <a:prstGeom prst="rightArrow">
            <a:avLst/>
          </a:prstGeom>
          <a:solidFill>
            <a:srgbClr val="12D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9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3" grpId="0"/>
      <p:bldP spid="7" grpId="0"/>
      <p:bldP spid="35" grpId="0" animBg="1"/>
      <p:bldP spid="29" grpId="0"/>
      <p:bldP spid="36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95667" y="841561"/>
            <a:ext cx="3926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Analisi dei test effettuati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8481B1-2522-4212-94E4-A342097A94C1}"/>
              </a:ext>
            </a:extLst>
          </p:cNvPr>
          <p:cNvSpPr txBox="1"/>
          <p:nvPr/>
        </p:nvSpPr>
        <p:spPr>
          <a:xfrm>
            <a:off x="396647" y="2101815"/>
            <a:ext cx="3595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 bollettini postali compilati a mano sottoposti a riconoscimento: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144 campi;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1597 caratteri (lettere, numeri e caratteri speciali).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Riconosciuti correttamente 1554/1597 caratteri, con una precisione media del </a:t>
            </a:r>
            <a:r>
              <a:rPr lang="it-IT" b="1" dirty="0"/>
              <a:t>97.30%.</a:t>
            </a:r>
            <a:endParaRPr lang="it-IT" dirty="0"/>
          </a:p>
          <a:p>
            <a:endParaRPr lang="it-IT" dirty="0"/>
          </a:p>
        </p:txBody>
      </p:sp>
      <p:pic>
        <p:nvPicPr>
          <p:cNvPr id="3074" name="Immagine 54">
            <a:extLst>
              <a:ext uri="{FF2B5EF4-FFF2-40B4-BE49-F238E27FC236}">
                <a16:creationId xmlns:a16="http://schemas.microsoft.com/office/drawing/2014/main" id="{0F2D2248-58BB-4288-809F-9ACF728E6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90" y="1449354"/>
            <a:ext cx="5021263" cy="244633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Immagine 52">
            <a:extLst>
              <a:ext uri="{FF2B5EF4-FFF2-40B4-BE49-F238E27FC236}">
                <a16:creationId xmlns:a16="http://schemas.microsoft.com/office/drawing/2014/main" id="{74FD3E43-6773-409C-8EC4-B35CC8AA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77" y="3422879"/>
            <a:ext cx="5143500" cy="2362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B58C65-9520-4348-89E3-DABCF0BF3A77}"/>
              </a:ext>
            </a:extLst>
          </p:cNvPr>
          <p:cNvSpPr txBox="1"/>
          <p:nvPr/>
        </p:nvSpPr>
        <p:spPr>
          <a:xfrm>
            <a:off x="4710342" y="1615072"/>
            <a:ext cx="166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110/111 caratteri</a:t>
            </a:r>
          </a:p>
          <a:p>
            <a:r>
              <a:rPr lang="it-IT" sz="1400" dirty="0"/>
              <a:t>Precisione: </a:t>
            </a:r>
            <a:r>
              <a:rPr lang="it-IT" sz="1400" b="1" dirty="0"/>
              <a:t>99.09%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05A0EA19-3025-4ABD-89A1-B1AAE3AC0D54}"/>
              </a:ext>
            </a:extLst>
          </p:cNvPr>
          <p:cNvSpPr/>
          <p:nvPr/>
        </p:nvSpPr>
        <p:spPr>
          <a:xfrm>
            <a:off x="6363299" y="1822900"/>
            <a:ext cx="213786" cy="141200"/>
          </a:xfrm>
          <a:prstGeom prst="rightArrow">
            <a:avLst/>
          </a:prstGeom>
          <a:solidFill>
            <a:srgbClr val="12D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73B4F14-E04F-42A3-8C8E-32D50072AEA9}"/>
              </a:ext>
            </a:extLst>
          </p:cNvPr>
          <p:cNvSpPr txBox="1"/>
          <p:nvPr/>
        </p:nvSpPr>
        <p:spPr>
          <a:xfrm>
            <a:off x="10013925" y="4603979"/>
            <a:ext cx="166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153/153 caratteri</a:t>
            </a:r>
          </a:p>
          <a:p>
            <a:r>
              <a:rPr lang="it-IT" sz="1400" dirty="0"/>
              <a:t>Precisione: </a:t>
            </a:r>
            <a:r>
              <a:rPr lang="it-IT" sz="1400" b="1" dirty="0"/>
              <a:t>100%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87EC8B9C-CBF7-44F2-9B52-595FC5A33565}"/>
              </a:ext>
            </a:extLst>
          </p:cNvPr>
          <p:cNvSpPr/>
          <p:nvPr/>
        </p:nvSpPr>
        <p:spPr>
          <a:xfrm rot="10800000">
            <a:off x="9779027" y="4790047"/>
            <a:ext cx="213786" cy="141200"/>
          </a:xfrm>
          <a:prstGeom prst="rightArrow">
            <a:avLst/>
          </a:prstGeom>
          <a:solidFill>
            <a:srgbClr val="12D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30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18" grpId="0" animBg="1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0618" y="1169950"/>
            <a:ext cx="7565068" cy="463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Sviluppi futuri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4400" b="1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it-IT" dirty="0"/>
              <a:t>Integrare il processo automatizzato con ulteriori sistemi che effettuano</a:t>
            </a:r>
          </a:p>
          <a:p>
            <a:pPr lvl="0">
              <a:defRPr/>
            </a:pPr>
            <a:r>
              <a:rPr lang="it-IT" b="1" dirty="0"/>
              <a:t>controlli</a:t>
            </a:r>
            <a:r>
              <a:rPr lang="it-IT" dirty="0"/>
              <a:t> sui risultati ottenuti dal riconoscimento</a:t>
            </a:r>
          </a:p>
          <a:p>
            <a:pPr lvl="0">
              <a:defRPr/>
            </a:pPr>
            <a:endParaRPr lang="it-IT" sz="2600" b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controllo tra il campo “</a:t>
            </a:r>
            <a:r>
              <a:rPr lang="it-IT" b="1" dirty="0"/>
              <a:t>Numero di Conto Corrente</a:t>
            </a:r>
            <a:r>
              <a:rPr lang="it-IT" dirty="0"/>
              <a:t>” ed il campo “</a:t>
            </a:r>
            <a:r>
              <a:rPr lang="it-IT" b="1" dirty="0"/>
              <a:t>Intestatario</a:t>
            </a:r>
            <a:r>
              <a:rPr lang="it-IT" dirty="0"/>
              <a:t>”, al fine di convalidare una relazione tra di essi;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it-IT" dirty="0"/>
              <a:t>controllo per convalidare la relazione tra il campo “</a:t>
            </a:r>
            <a:r>
              <a:rPr lang="it-IT" b="1" dirty="0"/>
              <a:t>CAP</a:t>
            </a:r>
            <a:r>
              <a:rPr lang="it-IT" dirty="0"/>
              <a:t>” ed il campo “</a:t>
            </a:r>
            <a:r>
              <a:rPr lang="it-IT" b="1" dirty="0"/>
              <a:t>Località</a:t>
            </a:r>
            <a:r>
              <a:rPr lang="it-IT" dirty="0"/>
              <a:t>”.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  <a:defRPr/>
            </a:pPr>
            <a:endParaRPr kumimoji="0" lang="it-IT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27" y="1183781"/>
            <a:ext cx="1757539" cy="17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525150" y="996837"/>
            <a:ext cx="7141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Ringraziamenti</a:t>
            </a:r>
            <a:endParaRPr kumimoji="0" lang="it-IT" sz="5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FE9C303B-47B9-4D5F-9ABC-D47F77BC27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57" y="3053101"/>
            <a:ext cx="3349840" cy="145968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DD7769D-F290-4C62-BE71-8C9E4135811F}"/>
              </a:ext>
            </a:extLst>
          </p:cNvPr>
          <p:cNvSpPr/>
          <p:nvPr/>
        </p:nvSpPr>
        <p:spPr>
          <a:xfrm>
            <a:off x="-95339" y="3428999"/>
            <a:ext cx="67438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Prof.ssa Rita Francese</a:t>
            </a:r>
          </a:p>
        </p:txBody>
      </p:sp>
    </p:spTree>
    <p:extLst>
      <p:ext uri="{BB962C8B-B14F-4D97-AF65-F5344CB8AC3E}">
        <p14:creationId xmlns:p14="http://schemas.microsoft.com/office/powerpoint/2010/main" val="6990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30886" y="1924003"/>
            <a:ext cx="104556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9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8179568" y="5034058"/>
            <a:ext cx="3232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it-IT" sz="32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Michele Delli Paoli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6" y="3422710"/>
            <a:ext cx="2196123" cy="2196123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</p:spTree>
    <p:extLst>
      <p:ext uri="{BB962C8B-B14F-4D97-AF65-F5344CB8AC3E}">
        <p14:creationId xmlns:p14="http://schemas.microsoft.com/office/powerpoint/2010/main" val="34699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0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51631" y="1036631"/>
            <a:ext cx="808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Character Recognition (ICR)</a:t>
            </a:r>
            <a:endParaRPr lang="it-I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0752F3-F470-48FE-9165-EBA1ED549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45" y="2323386"/>
            <a:ext cx="2412929" cy="2637388"/>
          </a:xfrm>
          <a:prstGeom prst="rect">
            <a:avLst/>
          </a:prstGeom>
        </p:spPr>
      </p:pic>
      <p:pic>
        <p:nvPicPr>
          <p:cNvPr id="7" name="Immagine 6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3D88B231-9570-48AE-8F92-481E4E4CB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89" y="2771715"/>
            <a:ext cx="2983066" cy="646331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B4C5B502-912F-4C27-8BB0-79B659F6FCE3}"/>
              </a:ext>
            </a:extLst>
          </p:cNvPr>
          <p:cNvSpPr/>
          <p:nvPr/>
        </p:nvSpPr>
        <p:spPr>
          <a:xfrm>
            <a:off x="8319384" y="3637496"/>
            <a:ext cx="300181" cy="356279"/>
          </a:xfrm>
          <a:prstGeom prst="downArrow">
            <a:avLst/>
          </a:prstGeom>
          <a:solidFill>
            <a:srgbClr val="12D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5E19A1-C015-4389-A758-F79EDC672527}"/>
              </a:ext>
            </a:extLst>
          </p:cNvPr>
          <p:cNvSpPr txBox="1"/>
          <p:nvPr/>
        </p:nvSpPr>
        <p:spPr>
          <a:xfrm>
            <a:off x="6991389" y="4157805"/>
            <a:ext cx="3053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1    2    3    4    6    9     7</a:t>
            </a:r>
          </a:p>
        </p:txBody>
      </p:sp>
    </p:spTree>
    <p:extLst>
      <p:ext uri="{BB962C8B-B14F-4D97-AF65-F5344CB8AC3E}">
        <p14:creationId xmlns:p14="http://schemas.microsoft.com/office/powerpoint/2010/main" val="374427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8" grpId="0"/>
      <p:bldP spid="12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0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02908" y="1036631"/>
            <a:ext cx="5786199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Character Recognition (ICR):</a:t>
            </a:r>
          </a:p>
          <a:p>
            <a:pPr algn="ctr"/>
            <a:r>
              <a:rPr lang="it-IT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classificatori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29B2E71F-BB6B-45BF-9F1E-1F07C9C2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32" y="2863980"/>
            <a:ext cx="3358176" cy="221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>
            <a:extLst>
              <a:ext uri="{FF2B5EF4-FFF2-40B4-BE49-F238E27FC236}">
                <a16:creationId xmlns:a16="http://schemas.microsoft.com/office/drawing/2014/main" id="{502A2BEC-5C10-4E96-AF51-A2354D975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694" y="2886751"/>
            <a:ext cx="3860901" cy="254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67F7D40-4C90-4E3B-BB2D-0CB042F45311}"/>
              </a:ext>
            </a:extLst>
          </p:cNvPr>
          <p:cNvSpPr txBox="1"/>
          <p:nvPr/>
        </p:nvSpPr>
        <p:spPr>
          <a:xfrm>
            <a:off x="2511852" y="2390403"/>
            <a:ext cx="13821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Statistici</a:t>
            </a:r>
            <a:endParaRPr lang="it-IT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478FEA-4C1E-4A9D-8174-389D724920D8}"/>
              </a:ext>
            </a:extLst>
          </p:cNvPr>
          <p:cNvSpPr txBox="1"/>
          <p:nvPr/>
        </p:nvSpPr>
        <p:spPr>
          <a:xfrm>
            <a:off x="8004871" y="2409697"/>
            <a:ext cx="15408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Semantici</a:t>
            </a:r>
            <a:endParaRPr lang="it-IT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8" grpId="0"/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o 32"/>
          <p:cNvGrpSpPr/>
          <p:nvPr/>
        </p:nvGrpSpPr>
        <p:grpSpPr>
          <a:xfrm>
            <a:off x="5567293" y="1666533"/>
            <a:ext cx="6319155" cy="4555093"/>
            <a:chOff x="166482" y="1629931"/>
            <a:chExt cx="6791430" cy="5569723"/>
          </a:xfrm>
        </p:grpSpPr>
        <p:sp>
          <p:nvSpPr>
            <p:cNvPr id="18" name="CasellaDiTesto 17"/>
            <p:cNvSpPr txBox="1"/>
            <p:nvPr/>
          </p:nvSpPr>
          <p:spPr>
            <a:xfrm>
              <a:off x="641687" y="1629931"/>
              <a:ext cx="6316225" cy="5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3800" b="1" dirty="0">
                  <a:latin typeface="Calibri" panose="020F0502020204030204"/>
                </a:rPr>
                <a:t>   Vantaggi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it-IT" sz="1400" b="1" dirty="0">
                <a:latin typeface="Calibri" panose="020F0502020204030204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riduzione degli errori umani;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incremento del livello di precisione;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tracciabilità di tutte le operazioni effettuate dai robot;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robot lavorano in modo continuativo;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ottimizzazione dei costi operativi;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possibilità di riconfigurare i robot dinamicamente in base ai carichi di lavoro;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ridefinizione delle priorità dei dipendenti verso attività a maggior valore aggiunto legate all’</a:t>
              </a:r>
              <a:r>
                <a: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innovazione</a:t>
              </a: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alla </a:t>
              </a:r>
              <a:r>
                <a: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progettazione</a:t>
              </a: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alla </a:t>
              </a:r>
              <a:r>
                <a: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strategia</a:t>
              </a: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 ad altre attività di sviluppo.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it-IT" sz="4000" b="1" dirty="0">
                <a:latin typeface="Calibri" panose="020F0502020204030204"/>
              </a:endParaRP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82" y="1729364"/>
              <a:ext cx="606447" cy="574478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5CBE7D-E9FE-40ED-899D-F98B4BE18F5C}"/>
              </a:ext>
            </a:extLst>
          </p:cNvPr>
          <p:cNvSpPr txBox="1"/>
          <p:nvPr/>
        </p:nvSpPr>
        <p:spPr>
          <a:xfrm>
            <a:off x="3120166" y="1036631"/>
            <a:ext cx="5951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Process Automation (RPA)</a:t>
            </a:r>
          </a:p>
        </p:txBody>
      </p:sp>
      <p:pic>
        <p:nvPicPr>
          <p:cNvPr id="3" name="Immagine 2" descr="Immagine che contiene interni, oggetto, parete, computer&#10;&#10;Descrizione generata automaticamente">
            <a:extLst>
              <a:ext uri="{FF2B5EF4-FFF2-40B4-BE49-F238E27FC236}">
                <a16:creationId xmlns:a16="http://schemas.microsoft.com/office/drawing/2014/main" id="{04336195-0301-41DC-B04C-252AB71CC0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5" y="1914505"/>
            <a:ext cx="4238068" cy="220525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4BFC9A-5CD2-4F43-B1FC-68A8A38B3521}"/>
              </a:ext>
            </a:extLst>
          </p:cNvPr>
          <p:cNvSpPr txBox="1"/>
          <p:nvPr/>
        </p:nvSpPr>
        <p:spPr>
          <a:xfrm>
            <a:off x="744391" y="4430491"/>
            <a:ext cx="482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L’ambito della RPA utilizza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intelligenti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grado di eseguire in modo automatico le attività ripetitive degli operatori umani, imitandone il comportamento.</a:t>
            </a:r>
          </a:p>
        </p:txBody>
      </p:sp>
    </p:spTree>
    <p:extLst>
      <p:ext uri="{BB962C8B-B14F-4D97-AF65-F5344CB8AC3E}">
        <p14:creationId xmlns:p14="http://schemas.microsoft.com/office/powerpoint/2010/main" val="31784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94029" y="836511"/>
            <a:ext cx="62039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Il progetto: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kumimoji="0" lang="it-IT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caso d’uso della tecnologia ICR nel contesto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baseline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Operativo</a:t>
            </a:r>
            <a:r>
              <a:rPr lang="it-IT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della Robotic Process Automation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28862" y="3167390"/>
            <a:ext cx="363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Processo automatizzato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9CFC6839-1ACD-4293-864F-7C8CD40FAA16}"/>
              </a:ext>
            </a:extLst>
          </p:cNvPr>
          <p:cNvSpPr/>
          <p:nvPr/>
        </p:nvSpPr>
        <p:spPr>
          <a:xfrm>
            <a:off x="2948014" y="3702427"/>
            <a:ext cx="523213" cy="523213"/>
          </a:xfrm>
          <a:prstGeom prst="mathPlu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0BC3EE-540A-48DC-82B8-2045251386BE}"/>
              </a:ext>
            </a:extLst>
          </p:cNvPr>
          <p:cNvSpPr txBox="1"/>
          <p:nvPr/>
        </p:nvSpPr>
        <p:spPr>
          <a:xfrm>
            <a:off x="1979214" y="4233164"/>
            <a:ext cx="246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 ICR</a:t>
            </a:r>
          </a:p>
        </p:txBody>
      </p:sp>
      <p:sp>
        <p:nvSpPr>
          <p:cNvPr id="4" name="Uguale a 3">
            <a:extLst>
              <a:ext uri="{FF2B5EF4-FFF2-40B4-BE49-F238E27FC236}">
                <a16:creationId xmlns:a16="http://schemas.microsoft.com/office/drawing/2014/main" id="{E5C20E64-6406-4F48-A3B7-D8FF959837E5}"/>
              </a:ext>
            </a:extLst>
          </p:cNvPr>
          <p:cNvSpPr/>
          <p:nvPr/>
        </p:nvSpPr>
        <p:spPr>
          <a:xfrm>
            <a:off x="5326592" y="3741254"/>
            <a:ext cx="523213" cy="523212"/>
          </a:xfrm>
          <a:prstGeom prst="mathEqual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81E833-062A-4ED3-B8BA-16BAA572593C}"/>
              </a:ext>
            </a:extLst>
          </p:cNvPr>
          <p:cNvSpPr txBox="1"/>
          <p:nvPr/>
        </p:nvSpPr>
        <p:spPr>
          <a:xfrm>
            <a:off x="6295391" y="3279056"/>
            <a:ext cx="4623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Acquisizione </a:t>
            </a:r>
            <a:r>
              <a:rPr lang="it-IT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automatizzata</a:t>
            </a:r>
            <a:r>
              <a:rPr lang="it-I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dati contenuti nei campi compilati a mano di bollettini postali</a:t>
            </a:r>
          </a:p>
        </p:txBody>
      </p:sp>
    </p:spTree>
    <p:extLst>
      <p:ext uri="{BB962C8B-B14F-4D97-AF65-F5344CB8AC3E}">
        <p14:creationId xmlns:p14="http://schemas.microsoft.com/office/powerpoint/2010/main" val="7026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 animBg="1"/>
      <p:bldP spid="3" grpId="0"/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62035" y="836511"/>
            <a:ext cx="107293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Il progetto:</a:t>
            </a:r>
          </a:p>
          <a:p>
            <a:pPr algn="ctr"/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Acquisizione automatizzata di dati contenuti nei campi compilati a mano di bollettini postali</a:t>
            </a:r>
          </a:p>
        </p:txBody>
      </p:sp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8883537C-16C9-4D1F-A6DF-E47BF3E01721}"/>
              </a:ext>
            </a:extLst>
          </p:cNvPr>
          <p:cNvSpPr/>
          <p:nvPr/>
        </p:nvSpPr>
        <p:spPr>
          <a:xfrm rot="16200000">
            <a:off x="6297871" y="3386348"/>
            <a:ext cx="484554" cy="885418"/>
          </a:xfrm>
          <a:prstGeom prst="downArrow">
            <a:avLst>
              <a:gd name="adj1" fmla="val 3387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180BCC8-4AA2-452D-92CC-E439C285EE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04" y="2380745"/>
            <a:ext cx="4103351" cy="2757065"/>
          </a:xfrm>
          <a:prstGeom prst="rect">
            <a:avLst/>
          </a:prstGeom>
        </p:spPr>
      </p:pic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EF5211-F5AA-4A0B-B375-84CD7E8807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" y="2311872"/>
            <a:ext cx="5405588" cy="33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5CBE7D-E9FE-40ED-899D-F98B4BE18F5C}"/>
              </a:ext>
            </a:extLst>
          </p:cNvPr>
          <p:cNvSpPr txBox="1"/>
          <p:nvPr/>
        </p:nvSpPr>
        <p:spPr>
          <a:xfrm>
            <a:off x="4292773" y="1036631"/>
            <a:ext cx="3606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L’utilità del processo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84B83EC-E29E-431C-B68E-A23644AB69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3" y="1870655"/>
            <a:ext cx="2373226" cy="145169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97A01EA-1948-42C4-911C-4DFDC20919CC}"/>
              </a:ext>
            </a:extLst>
          </p:cNvPr>
          <p:cNvCxnSpPr>
            <a:cxnSpLocks/>
          </p:cNvCxnSpPr>
          <p:nvPr/>
        </p:nvCxnSpPr>
        <p:spPr>
          <a:xfrm>
            <a:off x="2809319" y="2720605"/>
            <a:ext cx="69991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3C6B7A2-0EE1-4EC9-9BD7-EE2C55462114}"/>
              </a:ext>
            </a:extLst>
          </p:cNvPr>
          <p:cNvSpPr/>
          <p:nvPr/>
        </p:nvSpPr>
        <p:spPr>
          <a:xfrm>
            <a:off x="3509230" y="1914580"/>
            <a:ext cx="2228718" cy="132194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RPA + ICR</a:t>
            </a:r>
          </a:p>
        </p:txBody>
      </p:sp>
      <p:pic>
        <p:nvPicPr>
          <p:cNvPr id="20" name="Immagine 1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17CDB22-6B91-425D-90E4-77E74AB26A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41" y="1852797"/>
            <a:ext cx="2373226" cy="1594584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9BFB1CB-B3F1-4F6B-B3B8-0535CE6F45A4}"/>
              </a:ext>
            </a:extLst>
          </p:cNvPr>
          <p:cNvCxnSpPr>
            <a:cxnSpLocks/>
          </p:cNvCxnSpPr>
          <p:nvPr/>
        </p:nvCxnSpPr>
        <p:spPr>
          <a:xfrm>
            <a:off x="5737948" y="2720605"/>
            <a:ext cx="69991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31B5EDA-ED56-4632-9EED-AC56D5B1F9A0}"/>
              </a:ext>
            </a:extLst>
          </p:cNvPr>
          <p:cNvCxnSpPr>
            <a:cxnSpLocks/>
          </p:cNvCxnSpPr>
          <p:nvPr/>
        </p:nvCxnSpPr>
        <p:spPr>
          <a:xfrm>
            <a:off x="8836967" y="2720605"/>
            <a:ext cx="69991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9E392FFD-AFDB-4FE0-9D8E-0D1D49035D8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00" y="1711003"/>
            <a:ext cx="1853391" cy="1853391"/>
          </a:xfrm>
          <a:prstGeom prst="rect">
            <a:avLst/>
          </a:prstGeom>
        </p:spPr>
      </p:pic>
      <p:pic>
        <p:nvPicPr>
          <p:cNvPr id="24" name="Immagine 2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D64954EE-A460-4420-B9E4-7CDDC5147A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848" y="1840029"/>
            <a:ext cx="791938" cy="791938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732CC8A-4331-42E6-B3F7-BC421851E34C}"/>
              </a:ext>
            </a:extLst>
          </p:cNvPr>
          <p:cNvSpPr txBox="1"/>
          <p:nvPr/>
        </p:nvSpPr>
        <p:spPr>
          <a:xfrm>
            <a:off x="1572378" y="3471682"/>
            <a:ext cx="119110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800" b="1" dirty="0">
                <a:latin typeface="Calibri" panose="020F0502020204030204"/>
              </a:rPr>
              <a:t>   </a:t>
            </a:r>
            <a:r>
              <a:rPr lang="it-IT" sz="2000" b="1" dirty="0">
                <a:latin typeface="Calibri" panose="020F0502020204030204"/>
              </a:rPr>
              <a:t>Vantaggi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L’operatore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 inserire manualmente i dati nel sistema informatico;</a:t>
            </a:r>
            <a:endParaRPr lang="it-IT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ruolo dell’operatore è limitato alla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alla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convalida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risultato ottenuto;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Riduzione degli errori umani dovuti a distrazione o stanchezza;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Riduzione della fatica degli operatori dovuta ad attività ripetitive;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Incremento dell’efficienza dovuta all’attività continuativa dei robot che possono lavorare anche 24/24h.</a:t>
            </a:r>
            <a:endParaRPr lang="it-IT" sz="4000" b="1" dirty="0">
              <a:latin typeface="Calibri" panose="020F0502020204030204"/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C7ED430-1644-4D2E-9623-BA02C6B6DCF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0" y="3553001"/>
            <a:ext cx="564275" cy="4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67772" y="1036631"/>
            <a:ext cx="4181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Tecnologie utilizzate</a:t>
            </a:r>
            <a:endParaRPr kumimoji="0" lang="it-IT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tangolo arrotondato 1"/>
          <p:cNvSpPr/>
          <p:nvPr/>
        </p:nvSpPr>
        <p:spPr>
          <a:xfrm>
            <a:off x="267642" y="2561972"/>
            <a:ext cx="3626337" cy="188514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8298023" y="2522322"/>
            <a:ext cx="3594860" cy="196070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4282832" y="2561972"/>
            <a:ext cx="3626337" cy="192105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B8D4EB8-ABD2-4FD3-B654-2DF4414E8D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42" y="2718516"/>
            <a:ext cx="1990958" cy="199095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1D7A214-073E-4147-923D-CC5606DD0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03" y="3401477"/>
            <a:ext cx="3304194" cy="557456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196FA520-9641-4F72-909A-77B841CDF4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517" y="3286407"/>
            <a:ext cx="2354406" cy="855176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883A640-A622-4F37-9661-6EE9664C1D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9" y="3087558"/>
            <a:ext cx="1252873" cy="12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/>
          <p:cNvCxnSpPr/>
          <p:nvPr/>
        </p:nvCxnSpPr>
        <p:spPr>
          <a:xfrm>
            <a:off x="289170" y="851201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060280" y="6119822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Salerno - Laurea triennale di I livello in Informatica</a:t>
            </a:r>
          </a:p>
          <a:p>
            <a:pPr algn="ctr"/>
            <a:r>
              <a:rPr lang="it-IT" sz="2000" dirty="0">
                <a:solidFill>
                  <a:prstClr val="black"/>
                </a:solidFill>
              </a:rPr>
              <a:t>Michele Delli Paoli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558">
                        <a14:foregroundMark x1="37740" y1="8173" x2="78365" y2="1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81762"/>
            <a:ext cx="551340" cy="55134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81760"/>
            <a:ext cx="550627" cy="55062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194131" y="81760"/>
            <a:ext cx="780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tool per il Riconoscimento Intelligente dei Caratteri (ICR) nel contesto</a:t>
            </a:r>
          </a:p>
          <a:p>
            <a:pPr algn="ctr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dell’automazione dei processi (RPA)</a:t>
            </a:r>
          </a:p>
        </p:txBody>
      </p:sp>
      <p:cxnSp>
        <p:nvCxnSpPr>
          <p:cNvPr id="16" name="Connettore diritto 15"/>
          <p:cNvCxnSpPr/>
          <p:nvPr/>
        </p:nvCxnSpPr>
        <p:spPr>
          <a:xfrm>
            <a:off x="224516" y="6108004"/>
            <a:ext cx="11668369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01231" y="975671"/>
            <a:ext cx="2664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Architettura</a:t>
            </a:r>
            <a:endParaRPr kumimoji="0" lang="it-IT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D3993D1-E4B5-41A7-9F80-33CAAE2E65BB}"/>
              </a:ext>
            </a:extLst>
          </p:cNvPr>
          <p:cNvSpPr/>
          <p:nvPr/>
        </p:nvSpPr>
        <p:spPr>
          <a:xfrm>
            <a:off x="580254" y="1946869"/>
            <a:ext cx="3773347" cy="335433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9883B4E-2858-4DEB-8703-38894E8042A5}"/>
              </a:ext>
            </a:extLst>
          </p:cNvPr>
          <p:cNvSpPr/>
          <p:nvPr/>
        </p:nvSpPr>
        <p:spPr>
          <a:xfrm>
            <a:off x="1186961" y="2824800"/>
            <a:ext cx="2559935" cy="2071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Text Field Recognition Activity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CEA702-3E49-4E84-9999-743B7FA7A166}"/>
              </a:ext>
            </a:extLst>
          </p:cNvPr>
          <p:cNvSpPr txBox="1"/>
          <p:nvPr/>
        </p:nvSpPr>
        <p:spPr>
          <a:xfrm>
            <a:off x="1297328" y="2190209"/>
            <a:ext cx="326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Processo automatizzato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629D9F7-7966-489F-8F81-0DC72A2DCEC9}"/>
              </a:ext>
            </a:extLst>
          </p:cNvPr>
          <p:cNvCxnSpPr>
            <a:cxnSpLocks/>
          </p:cNvCxnSpPr>
          <p:nvPr/>
        </p:nvCxnSpPr>
        <p:spPr>
          <a:xfrm flipV="1">
            <a:off x="3735106" y="3245561"/>
            <a:ext cx="4251421" cy="19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32C3C4B-E1B7-43EE-82E9-138539A5C15A}"/>
              </a:ext>
            </a:extLst>
          </p:cNvPr>
          <p:cNvSpPr/>
          <p:nvPr/>
        </p:nvSpPr>
        <p:spPr>
          <a:xfrm>
            <a:off x="7986527" y="2780667"/>
            <a:ext cx="3773347" cy="2115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E5B8209A-9FBF-4FF4-8FDC-97DF33882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356" y="3715406"/>
            <a:ext cx="3304194" cy="55745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B3B014-4B8F-4667-93CA-6BC40BCC7C42}"/>
              </a:ext>
            </a:extLst>
          </p:cNvPr>
          <p:cNvSpPr txBox="1"/>
          <p:nvPr/>
        </p:nvSpPr>
        <p:spPr>
          <a:xfrm>
            <a:off x="9344626" y="3371088"/>
            <a:ext cx="326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Server di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514BDB-5125-4083-9ADD-571CC34AF02D}"/>
              </a:ext>
            </a:extLst>
          </p:cNvPr>
          <p:cNvSpPr txBox="1"/>
          <p:nvPr/>
        </p:nvSpPr>
        <p:spPr>
          <a:xfrm>
            <a:off x="3730146" y="2982027"/>
            <a:ext cx="4739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/>
              <a:t>1. Richiesta di Riconoscimento(</a:t>
            </a:r>
            <a:r>
              <a:rPr lang="it-IT" sz="1300" dirty="0">
                <a:solidFill>
                  <a:srgbClr val="FF0000"/>
                </a:solidFill>
              </a:rPr>
              <a:t>immagine binaria</a:t>
            </a:r>
            <a:r>
              <a:rPr lang="it-IT" sz="1300" dirty="0"/>
              <a:t>, </a:t>
            </a:r>
            <a:r>
              <a:rPr lang="it-IT" sz="1300" dirty="0">
                <a:solidFill>
                  <a:srgbClr val="FF0000"/>
                </a:solidFill>
              </a:rPr>
              <a:t>parametri</a:t>
            </a:r>
            <a:r>
              <a:rPr lang="it-IT" sz="1300" dirty="0"/>
              <a:t>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B046E07-FDFE-440B-BA06-0AB646FC6BC3}"/>
              </a:ext>
            </a:extLst>
          </p:cNvPr>
          <p:cNvCxnSpPr>
            <a:cxnSpLocks/>
          </p:cNvCxnSpPr>
          <p:nvPr/>
        </p:nvCxnSpPr>
        <p:spPr>
          <a:xfrm flipV="1">
            <a:off x="3735106" y="4135105"/>
            <a:ext cx="4251421" cy="19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32EA7BB-04B2-4E14-B61F-93AA378D7724}"/>
              </a:ext>
            </a:extLst>
          </p:cNvPr>
          <p:cNvSpPr txBox="1"/>
          <p:nvPr/>
        </p:nvSpPr>
        <p:spPr>
          <a:xfrm>
            <a:off x="4494862" y="3860803"/>
            <a:ext cx="4739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/>
              <a:t>3. Richiesta di Download dei risultati(</a:t>
            </a:r>
            <a:r>
              <a:rPr lang="it-IT" sz="1300" dirty="0">
                <a:solidFill>
                  <a:srgbClr val="FF0000"/>
                </a:solidFill>
              </a:rPr>
              <a:t>URL</a:t>
            </a:r>
            <a:r>
              <a:rPr lang="it-IT" sz="1300" dirty="0"/>
              <a:t>)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79EB864-E696-4A48-9085-80BC26B2A714}"/>
              </a:ext>
            </a:extLst>
          </p:cNvPr>
          <p:cNvCxnSpPr>
            <a:cxnSpLocks/>
          </p:cNvCxnSpPr>
          <p:nvPr/>
        </p:nvCxnSpPr>
        <p:spPr>
          <a:xfrm flipH="1">
            <a:off x="3735106" y="3659393"/>
            <a:ext cx="4251422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A42B647-7CD7-4375-9B2A-B748ECE60823}"/>
              </a:ext>
            </a:extLst>
          </p:cNvPr>
          <p:cNvSpPr txBox="1"/>
          <p:nvPr/>
        </p:nvSpPr>
        <p:spPr>
          <a:xfrm>
            <a:off x="4373689" y="3384949"/>
            <a:ext cx="4739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/>
              <a:t>2. Restituisce URL identificativo della richiesta()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6C86B4D-0B3C-4DD7-9850-16A3873383E2}"/>
              </a:ext>
            </a:extLst>
          </p:cNvPr>
          <p:cNvCxnSpPr>
            <a:cxnSpLocks/>
          </p:cNvCxnSpPr>
          <p:nvPr/>
        </p:nvCxnSpPr>
        <p:spPr>
          <a:xfrm flipH="1">
            <a:off x="3742081" y="4599236"/>
            <a:ext cx="4251422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F935617-F16D-4143-A1E2-4C03944A4528}"/>
              </a:ext>
            </a:extLst>
          </p:cNvPr>
          <p:cNvSpPr txBox="1"/>
          <p:nvPr/>
        </p:nvSpPr>
        <p:spPr>
          <a:xfrm>
            <a:off x="4658456" y="4313217"/>
            <a:ext cx="4739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/>
              <a:t>4. Restituisce Risultati Riconoscimento()</a:t>
            </a:r>
          </a:p>
        </p:txBody>
      </p:sp>
    </p:spTree>
    <p:extLst>
      <p:ext uri="{BB962C8B-B14F-4D97-AF65-F5344CB8AC3E}">
        <p14:creationId xmlns:p14="http://schemas.microsoft.com/office/powerpoint/2010/main" val="556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2" grpId="0" animBg="1"/>
      <p:bldP spid="6" grpId="0"/>
      <p:bldP spid="17" grpId="0" animBg="1"/>
      <p:bldP spid="19" grpId="0"/>
      <p:bldP spid="21" grpId="0"/>
      <p:bldP spid="25" grpId="0"/>
      <p:bldP spid="33" grpId="0"/>
      <p:bldP spid="3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Words>2178</Words>
  <Application>Microsoft Office PowerPoint</Application>
  <PresentationFormat>Widescreen</PresentationFormat>
  <Paragraphs>245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Windows</dc:creator>
  <cp:lastModifiedBy>Michele Delli Paoli</cp:lastModifiedBy>
  <cp:revision>183</cp:revision>
  <dcterms:created xsi:type="dcterms:W3CDTF">2018-12-04T22:32:49Z</dcterms:created>
  <dcterms:modified xsi:type="dcterms:W3CDTF">2019-07-17T21:41:42Z</dcterms:modified>
</cp:coreProperties>
</file>