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8" r:id="rId2"/>
  </p:sldMasterIdLst>
  <p:notesMasterIdLst>
    <p:notesMasterId r:id="rId24"/>
  </p:notesMasterIdLst>
  <p:sldIdLst>
    <p:sldId id="335" r:id="rId3"/>
    <p:sldId id="344" r:id="rId4"/>
    <p:sldId id="343" r:id="rId5"/>
    <p:sldId id="339" r:id="rId6"/>
    <p:sldId id="340" r:id="rId7"/>
    <p:sldId id="351" r:id="rId8"/>
    <p:sldId id="334" r:id="rId9"/>
    <p:sldId id="352" r:id="rId10"/>
    <p:sldId id="345" r:id="rId11"/>
    <p:sldId id="353" r:id="rId12"/>
    <p:sldId id="346" r:id="rId13"/>
    <p:sldId id="354" r:id="rId14"/>
    <p:sldId id="347" r:id="rId15"/>
    <p:sldId id="357" r:id="rId16"/>
    <p:sldId id="358" r:id="rId17"/>
    <p:sldId id="359" r:id="rId18"/>
    <p:sldId id="355" r:id="rId19"/>
    <p:sldId id="348" r:id="rId20"/>
    <p:sldId id="356" r:id="rId21"/>
    <p:sldId id="350" r:id="rId22"/>
    <p:sldId id="341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0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386" autoAdjust="0"/>
    <p:restoredTop sz="95958" autoAdjust="0"/>
  </p:normalViewPr>
  <p:slideViewPr>
    <p:cSldViewPr snapToGrid="0">
      <p:cViewPr varScale="1">
        <p:scale>
          <a:sx n="85" d="100"/>
          <a:sy n="85" d="100"/>
        </p:scale>
        <p:origin x="176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image" Target="../media/image16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image" Target="../media/image16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image" Target="../media/image16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image" Target="../media/image1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952F6EC-DBFB-49E8-BE2D-765327A928B7}" type="doc">
      <dgm:prSet loTypeId="urn:microsoft.com/office/officeart/2018/2/layout/IconCircle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17EDADED-B56C-4887-AA02-04386E00A78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solidFill>
                <a:schemeClr val="bg1"/>
              </a:solidFill>
            </a:rPr>
            <a:t>Correctness</a:t>
          </a:r>
        </a:p>
      </dgm:t>
    </dgm:pt>
    <dgm:pt modelId="{B0C456BB-7D6F-4ACA-AB40-93B5554A98C4}" type="parTrans" cxnId="{0A0D8080-86C7-4E1E-8C4A-7117CD546DF8}">
      <dgm:prSet/>
      <dgm:spPr/>
      <dgm:t>
        <a:bodyPr/>
        <a:lstStyle/>
        <a:p>
          <a:endParaRPr lang="en-US"/>
        </a:p>
      </dgm:t>
    </dgm:pt>
    <dgm:pt modelId="{5E0E9605-50E8-471C-B9E5-E1A6D8D33585}" type="sibTrans" cxnId="{0A0D8080-86C7-4E1E-8C4A-7117CD546DF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E2DEB2D-8C86-4B64-A528-9B0225CD8F4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solidFill>
                <a:schemeClr val="bg1"/>
              </a:solidFill>
            </a:rPr>
            <a:t>Accuracy </a:t>
          </a:r>
        </a:p>
      </dgm:t>
    </dgm:pt>
    <dgm:pt modelId="{2DC68A5E-3A1D-41AA-9E03-51DA8E213A6E}" type="parTrans" cxnId="{62BB3115-66AD-4195-B63B-102DCA744CB4}">
      <dgm:prSet/>
      <dgm:spPr/>
      <dgm:t>
        <a:bodyPr/>
        <a:lstStyle/>
        <a:p>
          <a:endParaRPr lang="en-US"/>
        </a:p>
      </dgm:t>
    </dgm:pt>
    <dgm:pt modelId="{0315BA61-D9FA-4242-A8A9-24206DC62CB6}" type="sibTrans" cxnId="{62BB3115-66AD-4195-B63B-102DCA744CB4}">
      <dgm:prSet/>
      <dgm:spPr/>
      <dgm:t>
        <a:bodyPr/>
        <a:lstStyle/>
        <a:p>
          <a:endParaRPr lang="en-US"/>
        </a:p>
      </dgm:t>
    </dgm:pt>
    <dgm:pt modelId="{CE64E9B4-EF3C-4971-9893-C9F3BA2B6D4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solidFill>
                <a:schemeClr val="bg1"/>
              </a:solidFill>
            </a:rPr>
            <a:t>Agent’s Response</a:t>
          </a:r>
        </a:p>
      </dgm:t>
    </dgm:pt>
    <dgm:pt modelId="{CEB11886-64DF-4622-80A1-46DFFB9A523C}" type="sibTrans" cxnId="{14239E44-12F1-4006-89DD-9BDECF606526}">
      <dgm:prSet/>
      <dgm:spPr/>
      <dgm:t>
        <a:bodyPr/>
        <a:lstStyle/>
        <a:p>
          <a:endParaRPr lang="en-US"/>
        </a:p>
      </dgm:t>
    </dgm:pt>
    <dgm:pt modelId="{30391992-32BE-477B-8186-8805E2F706F1}" type="parTrans" cxnId="{14239E44-12F1-4006-89DD-9BDECF606526}">
      <dgm:prSet/>
      <dgm:spPr/>
      <dgm:t>
        <a:bodyPr/>
        <a:lstStyle/>
        <a:p>
          <a:endParaRPr lang="en-US"/>
        </a:p>
      </dgm:t>
    </dgm:pt>
    <dgm:pt modelId="{4E02C996-7C72-4FE9-8D07-9FEA4C1DF809}" type="pres">
      <dgm:prSet presAssocID="{1952F6EC-DBFB-49E8-BE2D-765327A928B7}" presName="root" presStyleCnt="0">
        <dgm:presLayoutVars>
          <dgm:dir/>
          <dgm:resizeHandles val="exact"/>
        </dgm:presLayoutVars>
      </dgm:prSet>
      <dgm:spPr/>
    </dgm:pt>
    <dgm:pt modelId="{C05154C6-4241-4163-881A-C9F24CA6FCB1}" type="pres">
      <dgm:prSet presAssocID="{1952F6EC-DBFB-49E8-BE2D-765327A928B7}" presName="container" presStyleCnt="0">
        <dgm:presLayoutVars>
          <dgm:dir/>
          <dgm:resizeHandles val="exact"/>
        </dgm:presLayoutVars>
      </dgm:prSet>
      <dgm:spPr/>
    </dgm:pt>
    <dgm:pt modelId="{9AADECF3-0261-42DA-A6AE-6AE044E27C1B}" type="pres">
      <dgm:prSet presAssocID="{17EDADED-B56C-4887-AA02-04386E00A783}" presName="compNode" presStyleCnt="0"/>
      <dgm:spPr/>
    </dgm:pt>
    <dgm:pt modelId="{30371398-6FDA-49BA-90AE-B8E73BCAF3D9}" type="pres">
      <dgm:prSet presAssocID="{17EDADED-B56C-4887-AA02-04386E00A783}" presName="iconBgRect" presStyleLbl="bgShp" presStyleIdx="0" presStyleCnt="3"/>
      <dgm:spPr/>
    </dgm:pt>
    <dgm:pt modelId="{363FDBC1-6EFB-4BB8-818B-EF9A9CA95A10}" type="pres">
      <dgm:prSet presAssocID="{17EDADED-B56C-4887-AA02-04386E00A783}" presName="iconRect" presStyleLbl="node1" presStyleIdx="0" presStyleCnt="3" custLinFactNeighborX="142" custLinFactNeighborY="-185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" b="-2000"/>
          </a:stretch>
        </a:blipFill>
        <a:ln>
          <a:noFill/>
        </a:ln>
      </dgm:spPr>
    </dgm:pt>
    <dgm:pt modelId="{5E1C7F8E-5F73-418F-8CB2-B70824D6009F}" type="pres">
      <dgm:prSet presAssocID="{17EDADED-B56C-4887-AA02-04386E00A783}" presName="spaceRect" presStyleCnt="0"/>
      <dgm:spPr/>
    </dgm:pt>
    <dgm:pt modelId="{EE3ED8B1-6BB8-426A-B15A-911DA369402A}" type="pres">
      <dgm:prSet presAssocID="{17EDADED-B56C-4887-AA02-04386E00A783}" presName="textRect" presStyleLbl="revTx" presStyleIdx="0" presStyleCnt="3">
        <dgm:presLayoutVars>
          <dgm:chMax val="1"/>
          <dgm:chPref val="1"/>
        </dgm:presLayoutVars>
      </dgm:prSet>
      <dgm:spPr/>
    </dgm:pt>
    <dgm:pt modelId="{8C245744-D76E-4FB2-B3CA-0BB7EC36C526}" type="pres">
      <dgm:prSet presAssocID="{5E0E9605-50E8-471C-B9E5-E1A6D8D33585}" presName="sibTrans" presStyleLbl="sibTrans2D1" presStyleIdx="0" presStyleCnt="0"/>
      <dgm:spPr/>
    </dgm:pt>
    <dgm:pt modelId="{0A536F27-42EE-4197-9D2A-885015D51744}" type="pres">
      <dgm:prSet presAssocID="{CE64E9B4-EF3C-4971-9893-C9F3BA2B6D47}" presName="compNode" presStyleCnt="0"/>
      <dgm:spPr/>
    </dgm:pt>
    <dgm:pt modelId="{BB4D7FB4-7896-4DF3-8B54-1B3A98843C29}" type="pres">
      <dgm:prSet presAssocID="{CE64E9B4-EF3C-4971-9893-C9F3BA2B6D47}" presName="iconBgRect" presStyleLbl="bgShp" presStyleIdx="1" presStyleCnt="3"/>
      <dgm:spPr/>
    </dgm:pt>
    <dgm:pt modelId="{C22550BD-F585-4D9C-A4F9-895ED2D6392E}" type="pres">
      <dgm:prSet presAssocID="{CE64E9B4-EF3C-4971-9893-C9F3BA2B6D47}" presName="iconRect" presStyleLbl="nod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3B8334CD-B82C-4306-B028-1BF3600A5EF3}" type="pres">
      <dgm:prSet presAssocID="{CE64E9B4-EF3C-4971-9893-C9F3BA2B6D47}" presName="spaceRect" presStyleCnt="0"/>
      <dgm:spPr/>
    </dgm:pt>
    <dgm:pt modelId="{BB88E685-0A68-4D56-8A40-5333E638E4C3}" type="pres">
      <dgm:prSet presAssocID="{CE64E9B4-EF3C-4971-9893-C9F3BA2B6D47}" presName="textRect" presStyleLbl="revTx" presStyleIdx="1" presStyleCnt="3">
        <dgm:presLayoutVars>
          <dgm:chMax val="1"/>
          <dgm:chPref val="1"/>
        </dgm:presLayoutVars>
      </dgm:prSet>
      <dgm:spPr/>
    </dgm:pt>
    <dgm:pt modelId="{F8BC84CA-C804-42C2-B3D9-091D0FC3F03D}" type="pres">
      <dgm:prSet presAssocID="{CEB11886-64DF-4622-80A1-46DFFB9A523C}" presName="sibTrans" presStyleLbl="sibTrans2D1" presStyleIdx="0" presStyleCnt="0"/>
      <dgm:spPr/>
    </dgm:pt>
    <dgm:pt modelId="{A81DC763-0683-4398-8A77-68FCFDAE7642}" type="pres">
      <dgm:prSet presAssocID="{7E2DEB2D-8C86-4B64-A528-9B0225CD8F43}" presName="compNode" presStyleCnt="0"/>
      <dgm:spPr/>
    </dgm:pt>
    <dgm:pt modelId="{C4D4468A-FA7F-4491-A356-0B17C4BF164A}" type="pres">
      <dgm:prSet presAssocID="{7E2DEB2D-8C86-4B64-A528-9B0225CD8F43}" presName="iconBgRect" presStyleLbl="bgShp" presStyleIdx="2" presStyleCnt="3"/>
      <dgm:spPr/>
    </dgm:pt>
    <dgm:pt modelId="{F6ECA33D-840A-4972-8D03-A3A3336DA142}" type="pres">
      <dgm:prSet presAssocID="{7E2DEB2D-8C86-4B64-A528-9B0225CD8F43}" presName="iconRect" presStyleLbl="node1" presStyleIdx="2" presStyleCnt="3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99A689F4-A67D-47F5-8E9E-9649717E8E78}" type="pres">
      <dgm:prSet presAssocID="{7E2DEB2D-8C86-4B64-A528-9B0225CD8F43}" presName="spaceRect" presStyleCnt="0"/>
      <dgm:spPr/>
    </dgm:pt>
    <dgm:pt modelId="{8E73CBE6-E5C0-4803-AB69-A93083E4158E}" type="pres">
      <dgm:prSet presAssocID="{7E2DEB2D-8C86-4B64-A528-9B0225CD8F43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56882A0B-C7F7-FC42-8B19-AE10416CC684}" type="presOf" srcId="{CE64E9B4-EF3C-4971-9893-C9F3BA2B6D47}" destId="{BB88E685-0A68-4D56-8A40-5333E638E4C3}" srcOrd="0" destOrd="0" presId="urn:microsoft.com/office/officeart/2018/2/layout/IconCircleList"/>
    <dgm:cxn modelId="{6125E813-A289-BE4C-9716-15E927C2199E}" type="presOf" srcId="{7E2DEB2D-8C86-4B64-A528-9B0225CD8F43}" destId="{8E73CBE6-E5C0-4803-AB69-A93083E4158E}" srcOrd="0" destOrd="0" presId="urn:microsoft.com/office/officeart/2018/2/layout/IconCircleList"/>
    <dgm:cxn modelId="{62BB3115-66AD-4195-B63B-102DCA744CB4}" srcId="{1952F6EC-DBFB-49E8-BE2D-765327A928B7}" destId="{7E2DEB2D-8C86-4B64-A528-9B0225CD8F43}" srcOrd="2" destOrd="0" parTransId="{2DC68A5E-3A1D-41AA-9E03-51DA8E213A6E}" sibTransId="{0315BA61-D9FA-4242-A8A9-24206DC62CB6}"/>
    <dgm:cxn modelId="{DECEB11B-14E9-2941-83BB-2361044A6B6C}" type="presOf" srcId="{17EDADED-B56C-4887-AA02-04386E00A783}" destId="{EE3ED8B1-6BB8-426A-B15A-911DA369402A}" srcOrd="0" destOrd="0" presId="urn:microsoft.com/office/officeart/2018/2/layout/IconCircleList"/>
    <dgm:cxn modelId="{14239E44-12F1-4006-89DD-9BDECF606526}" srcId="{1952F6EC-DBFB-49E8-BE2D-765327A928B7}" destId="{CE64E9B4-EF3C-4971-9893-C9F3BA2B6D47}" srcOrd="1" destOrd="0" parTransId="{30391992-32BE-477B-8186-8805E2F706F1}" sibTransId="{CEB11886-64DF-4622-80A1-46DFFB9A523C}"/>
    <dgm:cxn modelId="{0A0D8080-86C7-4E1E-8C4A-7117CD546DF8}" srcId="{1952F6EC-DBFB-49E8-BE2D-765327A928B7}" destId="{17EDADED-B56C-4887-AA02-04386E00A783}" srcOrd="0" destOrd="0" parTransId="{B0C456BB-7D6F-4ACA-AB40-93B5554A98C4}" sibTransId="{5E0E9605-50E8-471C-B9E5-E1A6D8D33585}"/>
    <dgm:cxn modelId="{CB8AF4B0-8F66-E14E-B4A0-020BB657297E}" type="presOf" srcId="{CEB11886-64DF-4622-80A1-46DFFB9A523C}" destId="{F8BC84CA-C804-42C2-B3D9-091D0FC3F03D}" srcOrd="0" destOrd="0" presId="urn:microsoft.com/office/officeart/2018/2/layout/IconCircleList"/>
    <dgm:cxn modelId="{D4BF89CA-3C6C-9344-978C-B3A25216A45D}" type="presOf" srcId="{5E0E9605-50E8-471C-B9E5-E1A6D8D33585}" destId="{8C245744-D76E-4FB2-B3CA-0BB7EC36C526}" srcOrd="0" destOrd="0" presId="urn:microsoft.com/office/officeart/2018/2/layout/IconCircleList"/>
    <dgm:cxn modelId="{B07938D1-15CE-864D-9DC9-2434B6FA0630}" type="presOf" srcId="{1952F6EC-DBFB-49E8-BE2D-765327A928B7}" destId="{4E02C996-7C72-4FE9-8D07-9FEA4C1DF809}" srcOrd="0" destOrd="0" presId="urn:microsoft.com/office/officeart/2018/2/layout/IconCircleList"/>
    <dgm:cxn modelId="{2496D9B4-889D-4440-81EC-37B05DFC6913}" type="presParOf" srcId="{4E02C996-7C72-4FE9-8D07-9FEA4C1DF809}" destId="{C05154C6-4241-4163-881A-C9F24CA6FCB1}" srcOrd="0" destOrd="0" presId="urn:microsoft.com/office/officeart/2018/2/layout/IconCircleList"/>
    <dgm:cxn modelId="{7FA4CCCE-DEA9-E448-BFFC-D52CA44AD8F4}" type="presParOf" srcId="{C05154C6-4241-4163-881A-C9F24CA6FCB1}" destId="{9AADECF3-0261-42DA-A6AE-6AE044E27C1B}" srcOrd="0" destOrd="0" presId="urn:microsoft.com/office/officeart/2018/2/layout/IconCircleList"/>
    <dgm:cxn modelId="{E3A687A5-1678-0342-A136-32ED89730981}" type="presParOf" srcId="{9AADECF3-0261-42DA-A6AE-6AE044E27C1B}" destId="{30371398-6FDA-49BA-90AE-B8E73BCAF3D9}" srcOrd="0" destOrd="0" presId="urn:microsoft.com/office/officeart/2018/2/layout/IconCircleList"/>
    <dgm:cxn modelId="{6231D8BD-AFC5-884C-84AA-633E8F77B2CE}" type="presParOf" srcId="{9AADECF3-0261-42DA-A6AE-6AE044E27C1B}" destId="{363FDBC1-6EFB-4BB8-818B-EF9A9CA95A10}" srcOrd="1" destOrd="0" presId="urn:microsoft.com/office/officeart/2018/2/layout/IconCircleList"/>
    <dgm:cxn modelId="{36F77CFD-27A6-DF4A-AA23-B712C3BBE4D2}" type="presParOf" srcId="{9AADECF3-0261-42DA-A6AE-6AE044E27C1B}" destId="{5E1C7F8E-5F73-418F-8CB2-B70824D6009F}" srcOrd="2" destOrd="0" presId="urn:microsoft.com/office/officeart/2018/2/layout/IconCircleList"/>
    <dgm:cxn modelId="{FE9B026D-531E-4640-9B49-EBC35CAB936C}" type="presParOf" srcId="{9AADECF3-0261-42DA-A6AE-6AE044E27C1B}" destId="{EE3ED8B1-6BB8-426A-B15A-911DA369402A}" srcOrd="3" destOrd="0" presId="urn:microsoft.com/office/officeart/2018/2/layout/IconCircleList"/>
    <dgm:cxn modelId="{A1335D1E-F299-E840-9E39-E1105809DDC9}" type="presParOf" srcId="{C05154C6-4241-4163-881A-C9F24CA6FCB1}" destId="{8C245744-D76E-4FB2-B3CA-0BB7EC36C526}" srcOrd="1" destOrd="0" presId="urn:microsoft.com/office/officeart/2018/2/layout/IconCircleList"/>
    <dgm:cxn modelId="{5425578B-1912-5D48-A754-93BC614F560B}" type="presParOf" srcId="{C05154C6-4241-4163-881A-C9F24CA6FCB1}" destId="{0A536F27-42EE-4197-9D2A-885015D51744}" srcOrd="2" destOrd="0" presId="urn:microsoft.com/office/officeart/2018/2/layout/IconCircleList"/>
    <dgm:cxn modelId="{90669209-BA18-B54B-AA03-3B43B77D6283}" type="presParOf" srcId="{0A536F27-42EE-4197-9D2A-885015D51744}" destId="{BB4D7FB4-7896-4DF3-8B54-1B3A98843C29}" srcOrd="0" destOrd="0" presId="urn:microsoft.com/office/officeart/2018/2/layout/IconCircleList"/>
    <dgm:cxn modelId="{B78305D1-5ACE-F846-A15C-57624EA32FAD}" type="presParOf" srcId="{0A536F27-42EE-4197-9D2A-885015D51744}" destId="{C22550BD-F585-4D9C-A4F9-895ED2D6392E}" srcOrd="1" destOrd="0" presId="urn:microsoft.com/office/officeart/2018/2/layout/IconCircleList"/>
    <dgm:cxn modelId="{DEF1D37C-EC34-CC4F-BA0B-119F997A3EC0}" type="presParOf" srcId="{0A536F27-42EE-4197-9D2A-885015D51744}" destId="{3B8334CD-B82C-4306-B028-1BF3600A5EF3}" srcOrd="2" destOrd="0" presId="urn:microsoft.com/office/officeart/2018/2/layout/IconCircleList"/>
    <dgm:cxn modelId="{4F67FE21-4904-644A-B354-14C7FE542418}" type="presParOf" srcId="{0A536F27-42EE-4197-9D2A-885015D51744}" destId="{BB88E685-0A68-4D56-8A40-5333E638E4C3}" srcOrd="3" destOrd="0" presId="urn:microsoft.com/office/officeart/2018/2/layout/IconCircleList"/>
    <dgm:cxn modelId="{7FF74C7D-F54D-CF44-B357-8CCD8C39E3F0}" type="presParOf" srcId="{C05154C6-4241-4163-881A-C9F24CA6FCB1}" destId="{F8BC84CA-C804-42C2-B3D9-091D0FC3F03D}" srcOrd="3" destOrd="0" presId="urn:microsoft.com/office/officeart/2018/2/layout/IconCircleList"/>
    <dgm:cxn modelId="{99995FA8-5F4E-3C4F-9793-6D22D4F46A6B}" type="presParOf" srcId="{C05154C6-4241-4163-881A-C9F24CA6FCB1}" destId="{A81DC763-0683-4398-8A77-68FCFDAE7642}" srcOrd="4" destOrd="0" presId="urn:microsoft.com/office/officeart/2018/2/layout/IconCircleList"/>
    <dgm:cxn modelId="{84DD47B2-FCAF-7C42-9616-C6D61D2E0B7E}" type="presParOf" srcId="{A81DC763-0683-4398-8A77-68FCFDAE7642}" destId="{C4D4468A-FA7F-4491-A356-0B17C4BF164A}" srcOrd="0" destOrd="0" presId="urn:microsoft.com/office/officeart/2018/2/layout/IconCircleList"/>
    <dgm:cxn modelId="{185B3C41-618F-7740-BB94-DC0534C3BF84}" type="presParOf" srcId="{A81DC763-0683-4398-8A77-68FCFDAE7642}" destId="{F6ECA33D-840A-4972-8D03-A3A3336DA142}" srcOrd="1" destOrd="0" presId="urn:microsoft.com/office/officeart/2018/2/layout/IconCircleList"/>
    <dgm:cxn modelId="{9A46174B-043B-6D45-AFDE-056AD131F41C}" type="presParOf" srcId="{A81DC763-0683-4398-8A77-68FCFDAE7642}" destId="{99A689F4-A67D-47F5-8E9E-9649717E8E78}" srcOrd="2" destOrd="0" presId="urn:microsoft.com/office/officeart/2018/2/layout/IconCircleList"/>
    <dgm:cxn modelId="{34768705-EB40-5748-BA3C-4035300A0D2B}" type="presParOf" srcId="{A81DC763-0683-4398-8A77-68FCFDAE7642}" destId="{8E73CBE6-E5C0-4803-AB69-A93083E4158E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952F6EC-DBFB-49E8-BE2D-765327A928B7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7EDADED-B56C-4887-AA02-04386E00A78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solidFill>
                <a:schemeClr val="bg1"/>
              </a:solidFill>
            </a:rPr>
            <a:t>Correctness: Every time we run the game on different inputs each time we get the correct output satisfying all constraints.</a:t>
          </a:r>
        </a:p>
      </dgm:t>
    </dgm:pt>
    <dgm:pt modelId="{B0C456BB-7D6F-4ACA-AB40-93B5554A98C4}" type="parTrans" cxnId="{0A0D8080-86C7-4E1E-8C4A-7117CD546DF8}">
      <dgm:prSet/>
      <dgm:spPr/>
      <dgm:t>
        <a:bodyPr/>
        <a:lstStyle/>
        <a:p>
          <a:endParaRPr lang="en-US"/>
        </a:p>
      </dgm:t>
    </dgm:pt>
    <dgm:pt modelId="{5E0E9605-50E8-471C-B9E5-E1A6D8D33585}" type="sibTrans" cxnId="{0A0D8080-86C7-4E1E-8C4A-7117CD546DF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E2DEB2D-8C86-4B64-A528-9B0225CD8F4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solidFill>
                <a:schemeClr val="bg1"/>
              </a:solidFill>
            </a:rPr>
            <a:t>Accuracy: Every time we are getting correct tic-tac-toe formation for different types of inputs, hence the constraints are satisfied accurately</a:t>
          </a:r>
        </a:p>
      </dgm:t>
    </dgm:pt>
    <dgm:pt modelId="{2DC68A5E-3A1D-41AA-9E03-51DA8E213A6E}" type="parTrans" cxnId="{62BB3115-66AD-4195-B63B-102DCA744CB4}">
      <dgm:prSet/>
      <dgm:spPr/>
      <dgm:t>
        <a:bodyPr/>
        <a:lstStyle/>
        <a:p>
          <a:endParaRPr lang="en-US"/>
        </a:p>
      </dgm:t>
    </dgm:pt>
    <dgm:pt modelId="{0315BA61-D9FA-4242-A8A9-24206DC62CB6}" type="sibTrans" cxnId="{62BB3115-66AD-4195-B63B-102DCA744CB4}">
      <dgm:prSet/>
      <dgm:spPr/>
      <dgm:t>
        <a:bodyPr/>
        <a:lstStyle/>
        <a:p>
          <a:endParaRPr lang="en-US"/>
        </a:p>
      </dgm:t>
    </dgm:pt>
    <dgm:pt modelId="{4E02C996-7C72-4FE9-8D07-9FEA4C1DF809}" type="pres">
      <dgm:prSet presAssocID="{1952F6EC-DBFB-49E8-BE2D-765327A928B7}" presName="root" presStyleCnt="0">
        <dgm:presLayoutVars>
          <dgm:dir/>
          <dgm:resizeHandles val="exact"/>
        </dgm:presLayoutVars>
      </dgm:prSet>
      <dgm:spPr/>
    </dgm:pt>
    <dgm:pt modelId="{C05154C6-4241-4163-881A-C9F24CA6FCB1}" type="pres">
      <dgm:prSet presAssocID="{1952F6EC-DBFB-49E8-BE2D-765327A928B7}" presName="container" presStyleCnt="0">
        <dgm:presLayoutVars>
          <dgm:dir/>
          <dgm:resizeHandles val="exact"/>
        </dgm:presLayoutVars>
      </dgm:prSet>
      <dgm:spPr/>
    </dgm:pt>
    <dgm:pt modelId="{9AADECF3-0261-42DA-A6AE-6AE044E27C1B}" type="pres">
      <dgm:prSet presAssocID="{17EDADED-B56C-4887-AA02-04386E00A783}" presName="compNode" presStyleCnt="0"/>
      <dgm:spPr/>
    </dgm:pt>
    <dgm:pt modelId="{30371398-6FDA-49BA-90AE-B8E73BCAF3D9}" type="pres">
      <dgm:prSet presAssocID="{17EDADED-B56C-4887-AA02-04386E00A783}" presName="iconBgRect" presStyleLbl="bgShp" presStyleIdx="0" presStyleCnt="2"/>
      <dgm:spPr/>
    </dgm:pt>
    <dgm:pt modelId="{363FDBC1-6EFB-4BB8-818B-EF9A9CA95A10}" type="pres">
      <dgm:prSet presAssocID="{17EDADED-B56C-4887-AA02-04386E00A783}" presName="iconRect" presStyleLbl="node1" presStyleIdx="0" presStyleCnt="2" custLinFactNeighborX="142" custLinFactNeighborY="-185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" b="-2000"/>
          </a:stretch>
        </a:blipFill>
      </dgm:spPr>
    </dgm:pt>
    <dgm:pt modelId="{5E1C7F8E-5F73-418F-8CB2-B70824D6009F}" type="pres">
      <dgm:prSet presAssocID="{17EDADED-B56C-4887-AA02-04386E00A783}" presName="spaceRect" presStyleCnt="0"/>
      <dgm:spPr/>
    </dgm:pt>
    <dgm:pt modelId="{EE3ED8B1-6BB8-426A-B15A-911DA369402A}" type="pres">
      <dgm:prSet presAssocID="{17EDADED-B56C-4887-AA02-04386E00A783}" presName="textRect" presStyleLbl="revTx" presStyleIdx="0" presStyleCnt="2">
        <dgm:presLayoutVars>
          <dgm:chMax val="1"/>
          <dgm:chPref val="1"/>
        </dgm:presLayoutVars>
      </dgm:prSet>
      <dgm:spPr/>
    </dgm:pt>
    <dgm:pt modelId="{8C245744-D76E-4FB2-B3CA-0BB7EC36C526}" type="pres">
      <dgm:prSet presAssocID="{5E0E9605-50E8-471C-B9E5-E1A6D8D33585}" presName="sibTrans" presStyleLbl="sibTrans2D1" presStyleIdx="0" presStyleCnt="0"/>
      <dgm:spPr/>
    </dgm:pt>
    <dgm:pt modelId="{A81DC763-0683-4398-8A77-68FCFDAE7642}" type="pres">
      <dgm:prSet presAssocID="{7E2DEB2D-8C86-4B64-A528-9B0225CD8F43}" presName="compNode" presStyleCnt="0"/>
      <dgm:spPr/>
    </dgm:pt>
    <dgm:pt modelId="{C4D4468A-FA7F-4491-A356-0B17C4BF164A}" type="pres">
      <dgm:prSet presAssocID="{7E2DEB2D-8C86-4B64-A528-9B0225CD8F43}" presName="iconBgRect" presStyleLbl="bgShp" presStyleIdx="1" presStyleCnt="2"/>
      <dgm:spPr/>
    </dgm:pt>
    <dgm:pt modelId="{F6ECA33D-840A-4972-8D03-A3A3336DA142}" type="pres">
      <dgm:prSet presAssocID="{7E2DEB2D-8C86-4B64-A528-9B0225CD8F43}" presName="iconRect" presStyleLbl="node1" presStyleIdx="1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99A689F4-A67D-47F5-8E9E-9649717E8E78}" type="pres">
      <dgm:prSet presAssocID="{7E2DEB2D-8C86-4B64-A528-9B0225CD8F43}" presName="spaceRect" presStyleCnt="0"/>
      <dgm:spPr/>
    </dgm:pt>
    <dgm:pt modelId="{8E73CBE6-E5C0-4803-AB69-A93083E4158E}" type="pres">
      <dgm:prSet presAssocID="{7E2DEB2D-8C86-4B64-A528-9B0225CD8F43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6125E813-A289-BE4C-9716-15E927C2199E}" type="presOf" srcId="{7E2DEB2D-8C86-4B64-A528-9B0225CD8F43}" destId="{8E73CBE6-E5C0-4803-AB69-A93083E4158E}" srcOrd="0" destOrd="0" presId="urn:microsoft.com/office/officeart/2018/2/layout/IconCircleList"/>
    <dgm:cxn modelId="{62BB3115-66AD-4195-B63B-102DCA744CB4}" srcId="{1952F6EC-DBFB-49E8-BE2D-765327A928B7}" destId="{7E2DEB2D-8C86-4B64-A528-9B0225CD8F43}" srcOrd="1" destOrd="0" parTransId="{2DC68A5E-3A1D-41AA-9E03-51DA8E213A6E}" sibTransId="{0315BA61-D9FA-4242-A8A9-24206DC62CB6}"/>
    <dgm:cxn modelId="{DECEB11B-14E9-2941-83BB-2361044A6B6C}" type="presOf" srcId="{17EDADED-B56C-4887-AA02-04386E00A783}" destId="{EE3ED8B1-6BB8-426A-B15A-911DA369402A}" srcOrd="0" destOrd="0" presId="urn:microsoft.com/office/officeart/2018/2/layout/IconCircleList"/>
    <dgm:cxn modelId="{0A0D8080-86C7-4E1E-8C4A-7117CD546DF8}" srcId="{1952F6EC-DBFB-49E8-BE2D-765327A928B7}" destId="{17EDADED-B56C-4887-AA02-04386E00A783}" srcOrd="0" destOrd="0" parTransId="{B0C456BB-7D6F-4ACA-AB40-93B5554A98C4}" sibTransId="{5E0E9605-50E8-471C-B9E5-E1A6D8D33585}"/>
    <dgm:cxn modelId="{D4BF89CA-3C6C-9344-978C-B3A25216A45D}" type="presOf" srcId="{5E0E9605-50E8-471C-B9E5-E1A6D8D33585}" destId="{8C245744-D76E-4FB2-B3CA-0BB7EC36C526}" srcOrd="0" destOrd="0" presId="urn:microsoft.com/office/officeart/2018/2/layout/IconCircleList"/>
    <dgm:cxn modelId="{B07938D1-15CE-864D-9DC9-2434B6FA0630}" type="presOf" srcId="{1952F6EC-DBFB-49E8-BE2D-765327A928B7}" destId="{4E02C996-7C72-4FE9-8D07-9FEA4C1DF809}" srcOrd="0" destOrd="0" presId="urn:microsoft.com/office/officeart/2018/2/layout/IconCircleList"/>
    <dgm:cxn modelId="{2496D9B4-889D-4440-81EC-37B05DFC6913}" type="presParOf" srcId="{4E02C996-7C72-4FE9-8D07-9FEA4C1DF809}" destId="{C05154C6-4241-4163-881A-C9F24CA6FCB1}" srcOrd="0" destOrd="0" presId="urn:microsoft.com/office/officeart/2018/2/layout/IconCircleList"/>
    <dgm:cxn modelId="{7FA4CCCE-DEA9-E448-BFFC-D52CA44AD8F4}" type="presParOf" srcId="{C05154C6-4241-4163-881A-C9F24CA6FCB1}" destId="{9AADECF3-0261-42DA-A6AE-6AE044E27C1B}" srcOrd="0" destOrd="0" presId="urn:microsoft.com/office/officeart/2018/2/layout/IconCircleList"/>
    <dgm:cxn modelId="{E3A687A5-1678-0342-A136-32ED89730981}" type="presParOf" srcId="{9AADECF3-0261-42DA-A6AE-6AE044E27C1B}" destId="{30371398-6FDA-49BA-90AE-B8E73BCAF3D9}" srcOrd="0" destOrd="0" presId="urn:microsoft.com/office/officeart/2018/2/layout/IconCircleList"/>
    <dgm:cxn modelId="{6231D8BD-AFC5-884C-84AA-633E8F77B2CE}" type="presParOf" srcId="{9AADECF3-0261-42DA-A6AE-6AE044E27C1B}" destId="{363FDBC1-6EFB-4BB8-818B-EF9A9CA95A10}" srcOrd="1" destOrd="0" presId="urn:microsoft.com/office/officeart/2018/2/layout/IconCircleList"/>
    <dgm:cxn modelId="{36F77CFD-27A6-DF4A-AA23-B712C3BBE4D2}" type="presParOf" srcId="{9AADECF3-0261-42DA-A6AE-6AE044E27C1B}" destId="{5E1C7F8E-5F73-418F-8CB2-B70824D6009F}" srcOrd="2" destOrd="0" presId="urn:microsoft.com/office/officeart/2018/2/layout/IconCircleList"/>
    <dgm:cxn modelId="{FE9B026D-531E-4640-9B49-EBC35CAB936C}" type="presParOf" srcId="{9AADECF3-0261-42DA-A6AE-6AE044E27C1B}" destId="{EE3ED8B1-6BB8-426A-B15A-911DA369402A}" srcOrd="3" destOrd="0" presId="urn:microsoft.com/office/officeart/2018/2/layout/IconCircleList"/>
    <dgm:cxn modelId="{A1335D1E-F299-E840-9E39-E1105809DDC9}" type="presParOf" srcId="{C05154C6-4241-4163-881A-C9F24CA6FCB1}" destId="{8C245744-D76E-4FB2-B3CA-0BB7EC36C526}" srcOrd="1" destOrd="0" presId="urn:microsoft.com/office/officeart/2018/2/layout/IconCircleList"/>
    <dgm:cxn modelId="{99995FA8-5F4E-3C4F-9793-6D22D4F46A6B}" type="presParOf" srcId="{C05154C6-4241-4163-881A-C9F24CA6FCB1}" destId="{A81DC763-0683-4398-8A77-68FCFDAE7642}" srcOrd="2" destOrd="0" presId="urn:microsoft.com/office/officeart/2018/2/layout/IconCircleList"/>
    <dgm:cxn modelId="{84DD47B2-FCAF-7C42-9616-C6D61D2E0B7E}" type="presParOf" srcId="{A81DC763-0683-4398-8A77-68FCFDAE7642}" destId="{C4D4468A-FA7F-4491-A356-0B17C4BF164A}" srcOrd="0" destOrd="0" presId="urn:microsoft.com/office/officeart/2018/2/layout/IconCircleList"/>
    <dgm:cxn modelId="{185B3C41-618F-7740-BB94-DC0534C3BF84}" type="presParOf" srcId="{A81DC763-0683-4398-8A77-68FCFDAE7642}" destId="{F6ECA33D-840A-4972-8D03-A3A3336DA142}" srcOrd="1" destOrd="0" presId="urn:microsoft.com/office/officeart/2018/2/layout/IconCircleList"/>
    <dgm:cxn modelId="{9A46174B-043B-6D45-AFDE-056AD131F41C}" type="presParOf" srcId="{A81DC763-0683-4398-8A77-68FCFDAE7642}" destId="{99A689F4-A67D-47F5-8E9E-9649717E8E78}" srcOrd="2" destOrd="0" presId="urn:microsoft.com/office/officeart/2018/2/layout/IconCircleList"/>
    <dgm:cxn modelId="{34768705-EB40-5748-BA3C-4035300A0D2B}" type="presParOf" srcId="{A81DC763-0683-4398-8A77-68FCFDAE7642}" destId="{8E73CBE6-E5C0-4803-AB69-A93083E4158E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371398-6FDA-49BA-90AE-B8E73BCAF3D9}">
      <dsp:nvSpPr>
        <dsp:cNvPr id="0" name=""/>
        <dsp:cNvSpPr/>
      </dsp:nvSpPr>
      <dsp:spPr>
        <a:xfrm>
          <a:off x="194101" y="780912"/>
          <a:ext cx="910334" cy="910334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3FDBC1-6EFB-4BB8-818B-EF9A9CA95A10}">
      <dsp:nvSpPr>
        <dsp:cNvPr id="0" name=""/>
        <dsp:cNvSpPr/>
      </dsp:nvSpPr>
      <dsp:spPr>
        <a:xfrm>
          <a:off x="386021" y="962278"/>
          <a:ext cx="527994" cy="52799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" b="-2000"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3ED8B1-6BB8-426A-B15A-911DA369402A}">
      <dsp:nvSpPr>
        <dsp:cNvPr id="0" name=""/>
        <dsp:cNvSpPr/>
      </dsp:nvSpPr>
      <dsp:spPr>
        <a:xfrm>
          <a:off x="1299508" y="780912"/>
          <a:ext cx="2145789" cy="9103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bg1"/>
              </a:solidFill>
            </a:rPr>
            <a:t>Correctness</a:t>
          </a:r>
        </a:p>
      </dsp:txBody>
      <dsp:txXfrm>
        <a:off x="1299508" y="780912"/>
        <a:ext cx="2145789" cy="910334"/>
      </dsp:txXfrm>
    </dsp:sp>
    <dsp:sp modelId="{BB4D7FB4-7896-4DF3-8B54-1B3A98843C29}">
      <dsp:nvSpPr>
        <dsp:cNvPr id="0" name=""/>
        <dsp:cNvSpPr/>
      </dsp:nvSpPr>
      <dsp:spPr>
        <a:xfrm>
          <a:off x="3819184" y="780912"/>
          <a:ext cx="910334" cy="910334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2550BD-F585-4D9C-A4F9-895ED2D6392E}">
      <dsp:nvSpPr>
        <dsp:cNvPr id="0" name=""/>
        <dsp:cNvSpPr/>
      </dsp:nvSpPr>
      <dsp:spPr>
        <a:xfrm>
          <a:off x="4010354" y="972082"/>
          <a:ext cx="527994" cy="527994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88E685-0A68-4D56-8A40-5333E638E4C3}">
      <dsp:nvSpPr>
        <dsp:cNvPr id="0" name=""/>
        <dsp:cNvSpPr/>
      </dsp:nvSpPr>
      <dsp:spPr>
        <a:xfrm>
          <a:off x="4924591" y="780912"/>
          <a:ext cx="2145789" cy="9103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bg1"/>
              </a:solidFill>
            </a:rPr>
            <a:t>Agent’s Response</a:t>
          </a:r>
        </a:p>
      </dsp:txBody>
      <dsp:txXfrm>
        <a:off x="4924591" y="780912"/>
        <a:ext cx="2145789" cy="910334"/>
      </dsp:txXfrm>
    </dsp:sp>
    <dsp:sp modelId="{C4D4468A-FA7F-4491-A356-0B17C4BF164A}">
      <dsp:nvSpPr>
        <dsp:cNvPr id="0" name=""/>
        <dsp:cNvSpPr/>
      </dsp:nvSpPr>
      <dsp:spPr>
        <a:xfrm>
          <a:off x="7444267" y="780912"/>
          <a:ext cx="910334" cy="910334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ECA33D-840A-4972-8D03-A3A3336DA142}">
      <dsp:nvSpPr>
        <dsp:cNvPr id="0" name=""/>
        <dsp:cNvSpPr/>
      </dsp:nvSpPr>
      <dsp:spPr>
        <a:xfrm>
          <a:off x="7635438" y="972082"/>
          <a:ext cx="527994" cy="527994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73CBE6-E5C0-4803-AB69-A93083E4158E}">
      <dsp:nvSpPr>
        <dsp:cNvPr id="0" name=""/>
        <dsp:cNvSpPr/>
      </dsp:nvSpPr>
      <dsp:spPr>
        <a:xfrm>
          <a:off x="8549674" y="780912"/>
          <a:ext cx="2145789" cy="9103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bg1"/>
              </a:solidFill>
            </a:rPr>
            <a:t>Accuracy </a:t>
          </a:r>
        </a:p>
      </dsp:txBody>
      <dsp:txXfrm>
        <a:off x="8549674" y="780912"/>
        <a:ext cx="2145789" cy="91033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371398-6FDA-49BA-90AE-B8E73BCAF3D9}">
      <dsp:nvSpPr>
        <dsp:cNvPr id="0" name=""/>
        <dsp:cNvSpPr/>
      </dsp:nvSpPr>
      <dsp:spPr>
        <a:xfrm>
          <a:off x="196896" y="1250347"/>
          <a:ext cx="1149460" cy="114946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3FDBC1-6EFB-4BB8-818B-EF9A9CA95A10}">
      <dsp:nvSpPr>
        <dsp:cNvPr id="0" name=""/>
        <dsp:cNvSpPr/>
      </dsp:nvSpPr>
      <dsp:spPr>
        <a:xfrm>
          <a:off x="439230" y="1479353"/>
          <a:ext cx="666687" cy="6666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" b="-2000"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3ED8B1-6BB8-426A-B15A-911DA369402A}">
      <dsp:nvSpPr>
        <dsp:cNvPr id="0" name=""/>
        <dsp:cNvSpPr/>
      </dsp:nvSpPr>
      <dsp:spPr>
        <a:xfrm>
          <a:off x="1592670" y="1250347"/>
          <a:ext cx="2709443" cy="11494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bg1"/>
              </a:solidFill>
            </a:rPr>
            <a:t>Correctness: Every time we run the game on different inputs each time we get the correct output satisfying all constraints.</a:t>
          </a:r>
        </a:p>
      </dsp:txBody>
      <dsp:txXfrm>
        <a:off x="1592670" y="1250347"/>
        <a:ext cx="2709443" cy="1149460"/>
      </dsp:txXfrm>
    </dsp:sp>
    <dsp:sp modelId="{C4D4468A-FA7F-4491-A356-0B17C4BF164A}">
      <dsp:nvSpPr>
        <dsp:cNvPr id="0" name=""/>
        <dsp:cNvSpPr/>
      </dsp:nvSpPr>
      <dsp:spPr>
        <a:xfrm>
          <a:off x="4774214" y="1250347"/>
          <a:ext cx="1149460" cy="114946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ECA33D-840A-4972-8D03-A3A3336DA142}">
      <dsp:nvSpPr>
        <dsp:cNvPr id="0" name=""/>
        <dsp:cNvSpPr/>
      </dsp:nvSpPr>
      <dsp:spPr>
        <a:xfrm>
          <a:off x="5015601" y="1491733"/>
          <a:ext cx="666687" cy="666687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73CBE6-E5C0-4803-AB69-A93083E4158E}">
      <dsp:nvSpPr>
        <dsp:cNvPr id="0" name=""/>
        <dsp:cNvSpPr/>
      </dsp:nvSpPr>
      <dsp:spPr>
        <a:xfrm>
          <a:off x="6169988" y="1250347"/>
          <a:ext cx="2709443" cy="11494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bg1"/>
              </a:solidFill>
            </a:rPr>
            <a:t>Accuracy: Every time we are getting correct tic-tac-toe formation for different types of inputs, hence the constraints are satisfied accurately</a:t>
          </a:r>
        </a:p>
      </dsp:txBody>
      <dsp:txXfrm>
        <a:off x="6169988" y="1250347"/>
        <a:ext cx="2709443" cy="11494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F5E78B-FE7C-474B-AC91-ABC1B62969E2}" type="datetimeFigureOut">
              <a:rPr lang="en-US" smtClean="0"/>
              <a:t>12/6/21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50B4EB-D9F6-4F2F-973A-15D71B3F5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78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8168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0B4EB-D9F6-4F2F-973A-15D71B3F505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2811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0B4EB-D9F6-4F2F-973A-15D71B3F505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659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0B4EB-D9F6-4F2F-973A-15D71B3F505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7994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0B4EB-D9F6-4F2F-973A-15D71B3F505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558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0B4EB-D9F6-4F2F-973A-15D71B3F505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8452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616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0B4EB-D9F6-4F2F-973A-15D71B3F505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7483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0917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0B4EB-D9F6-4F2F-973A-15D71B3F505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9725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0B4EB-D9F6-4F2F-973A-15D71B3F505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6516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0B4EB-D9F6-4F2F-973A-15D71B3F505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5458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resentationgo.com/" TargetMode="External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computer&#10;&#10;Description automatically generated">
            <a:extLst>
              <a:ext uri="{FF2B5EF4-FFF2-40B4-BE49-F238E27FC236}">
                <a16:creationId xmlns:a16="http://schemas.microsoft.com/office/drawing/2014/main" id="{AEBB450C-2CD6-8D4D-BCCC-73A98494425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19333" y="2746843"/>
            <a:ext cx="4983690" cy="1160522"/>
          </a:xfrm>
        </p:spPr>
        <p:txBody>
          <a:bodyPr anchor="b">
            <a:normAutofit/>
          </a:bodyPr>
          <a:lstStyle>
            <a:lvl1pPr algn="r">
              <a:defRPr sz="6000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19332" y="4049163"/>
            <a:ext cx="4983690" cy="50590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D7EA472F-50D0-8C4B-B4BF-CCB45005737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37723" y="6434673"/>
            <a:ext cx="1143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Date</a:t>
            </a:r>
            <a:endParaRPr lang="en-US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26135640-A978-D44A-B3A6-D0403BB3D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1500" y="6434673"/>
            <a:ext cx="5592233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Your Footer Here</a:t>
            </a:r>
            <a:endParaRPr lang="en-US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BD38AAB4-1F5D-F64A-868B-E9FCAE9DE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56923" y="6434673"/>
            <a:ext cx="551167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computer, clock&#10;&#10;Description automatically generated">
            <a:extLst>
              <a:ext uri="{FF2B5EF4-FFF2-40B4-BE49-F238E27FC236}">
                <a16:creationId xmlns:a16="http://schemas.microsoft.com/office/drawing/2014/main" id="{B28311B0-A0FD-DF41-B402-06600BE9D8D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4668" y="685800"/>
            <a:ext cx="7662334" cy="175259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5201" y="2666999"/>
            <a:ext cx="8051800" cy="3505201"/>
          </a:xfrm>
        </p:spPr>
        <p:txBody>
          <a:bodyPr anchor="ctr"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F0DAEC1B-5A5F-B741-9290-D1BDFDF9B3B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64818" y="6434673"/>
            <a:ext cx="1143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Date</a:t>
            </a:r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3E09939B-C7F0-3E4A-AF90-5F4DD250C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35201" y="6434673"/>
            <a:ext cx="3153417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Your Footer Here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B5352266-720C-F248-8B9A-EA6123775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84018" y="6434673"/>
            <a:ext cx="551167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9644F826-FB66-7C4C-809C-683785AE260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459" y="685800"/>
            <a:ext cx="10889565" cy="175259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458" y="2667000"/>
            <a:ext cx="10889565" cy="2472160"/>
          </a:xfrm>
        </p:spPr>
        <p:txBody>
          <a:bodyPr anchor="ctr"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F0DAEC1B-5A5F-B741-9290-D1BDFDF9B3B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732656" y="6434673"/>
            <a:ext cx="1143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Date</a:t>
            </a:r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3E09939B-C7F0-3E4A-AF90-5F4DD250C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6667" y="6434673"/>
            <a:ext cx="4999789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Your Footer Here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B5352266-720C-F248-8B9A-EA6123775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51856" y="6434673"/>
            <a:ext cx="551167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06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monitor, screen, television, computer&#10;&#10;Description automatically generated">
            <a:extLst>
              <a:ext uri="{FF2B5EF4-FFF2-40B4-BE49-F238E27FC236}">
                <a16:creationId xmlns:a16="http://schemas.microsoft.com/office/drawing/2014/main" id="{535532C7-4653-0B47-B273-A80ECF8DFED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697110">
            <a:off x="2453898" y="1943041"/>
            <a:ext cx="5791662" cy="1388556"/>
          </a:xfrm>
        </p:spPr>
        <p:txBody>
          <a:bodyPr anchor="b"/>
          <a:lstStyle>
            <a:lvl1pPr algn="ctr">
              <a:defRPr sz="4000" b="0" cap="none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697110">
            <a:off x="1804769" y="3515683"/>
            <a:ext cx="8460227" cy="688452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732656" y="6434673"/>
            <a:ext cx="1143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Date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06800" y="6434673"/>
            <a:ext cx="6049656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Your Footer Here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6434673"/>
            <a:ext cx="551167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05065ECE-A95B-3142-993E-AB148802297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697110">
            <a:off x="5168614" y="2873422"/>
            <a:ext cx="7165950" cy="1028094"/>
          </a:xfrm>
        </p:spPr>
        <p:txBody>
          <a:bodyPr anchor="b"/>
          <a:lstStyle>
            <a:lvl1pPr algn="ctr">
              <a:defRPr sz="4000" b="0" cap="none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697110">
            <a:off x="6782995" y="3687156"/>
            <a:ext cx="5517788" cy="688452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88224" y="6434673"/>
            <a:ext cx="1143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Date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5601" y="6434673"/>
            <a:ext cx="4556424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Your Footer Here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07424" y="6434673"/>
            <a:ext cx="551167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148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computer&#10;&#10;Description automatically generated">
            <a:extLst>
              <a:ext uri="{FF2B5EF4-FFF2-40B4-BE49-F238E27FC236}">
                <a16:creationId xmlns:a16="http://schemas.microsoft.com/office/drawing/2014/main" id="{0A954A43-7FED-DC40-91FB-A6916E03F93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4385" y="2179945"/>
            <a:ext cx="6710736" cy="1688629"/>
          </a:xfrm>
        </p:spPr>
        <p:txBody>
          <a:bodyPr anchor="b"/>
          <a:lstStyle>
            <a:lvl1pPr algn="ctr">
              <a:defRPr sz="4000" b="0" cap="none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30625" y="4041610"/>
            <a:ext cx="6710735" cy="688452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732656" y="6434673"/>
            <a:ext cx="1143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Date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1501" y="6434673"/>
            <a:ext cx="45897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Your Footer Here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6434673"/>
            <a:ext cx="551167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057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indoor, table, sitting, computer&#10;&#10;Description automatically generated">
            <a:extLst>
              <a:ext uri="{FF2B5EF4-FFF2-40B4-BE49-F238E27FC236}">
                <a16:creationId xmlns:a16="http://schemas.microsoft.com/office/drawing/2014/main" id="{28D74EFC-E1AF-264B-9DF7-6DD875DB5AB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83214B01-190F-EA46-A0B5-8CB2F036F0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707776" y="6434673"/>
            <a:ext cx="1143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Date</a:t>
            </a:r>
            <a:endParaRPr lang="en-US" dirty="0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D6C12819-9D70-B449-B341-F8BEE41DE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1501" y="6434673"/>
            <a:ext cx="3025139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Your Footer Here</a:t>
            </a:r>
            <a:endParaRPr lang="en-US" dirty="0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E9EAD95E-91AC-D54C-A92C-2C7044BA8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926976" y="6434673"/>
            <a:ext cx="551167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circuit, holding, sign&#10;&#10;Description automatically generated">
            <a:extLst>
              <a:ext uri="{FF2B5EF4-FFF2-40B4-BE49-F238E27FC236}">
                <a16:creationId xmlns:a16="http://schemas.microsoft.com/office/drawing/2014/main" id="{C9DD7AFA-D931-704C-8654-2EF65ABBE69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D06DABB5-003C-CD48-ADC1-0EAA63399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828" y="685800"/>
            <a:ext cx="10217572" cy="175259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0CB4109-FF9E-394B-9EC6-4A9309F4C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361" y="2666999"/>
            <a:ext cx="8051800" cy="3505201"/>
          </a:xfrm>
        </p:spPr>
        <p:txBody>
          <a:bodyPr anchor="ctr"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4F88C356-73C1-8140-8C4B-A2A3EBAF81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696978" y="6434673"/>
            <a:ext cx="1143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Date</a:t>
            </a:r>
            <a:endParaRPr lang="en-US" dirty="0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785CD3A6-4B97-C342-9C87-ED2D6197D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7361" y="6434673"/>
            <a:ext cx="3153417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Your Footer Here</a:t>
            </a:r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A57E9B91-D866-9944-A31A-92B5BE2D2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916178" y="6434673"/>
            <a:ext cx="551167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igned by PresentationGo">
    <p:bg>
      <p:bgPr>
        <a:gradFill>
          <a:gsLst>
            <a:gs pos="0">
              <a:srgbClr val="323A45"/>
            </a:gs>
            <a:gs pos="35000">
              <a:srgbClr val="323A45"/>
            </a:gs>
            <a:gs pos="100000">
              <a:srgbClr val="1C2026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3152956"/>
            <a:ext cx="12192000" cy="552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A5CD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hlinkClick r:id="rId2"/>
          </p:cNvPr>
          <p:cNvSpPr/>
          <p:nvPr userDrawn="1"/>
        </p:nvSpPr>
        <p:spPr>
          <a:xfrm>
            <a:off x="2731912" y="3071723"/>
            <a:ext cx="6728177" cy="714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extBox 1"/>
          <p:cNvSpPr txBox="1"/>
          <p:nvPr userDrawn="1"/>
        </p:nvSpPr>
        <p:spPr>
          <a:xfrm>
            <a:off x="4123473" y="5982900"/>
            <a:ext cx="3945053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800" dirty="0">
                <a:solidFill>
                  <a:srgbClr val="A5CD00"/>
                </a:solidFill>
              </a:rPr>
              <a:t>T</a:t>
            </a:r>
            <a:r>
              <a:rPr lang="en-US" sz="1800" baseline="0" dirty="0">
                <a:solidFill>
                  <a:srgbClr val="A5CD00"/>
                </a:solidFill>
              </a:rPr>
              <a:t>he free PowerPoint and Google Slides template library</a:t>
            </a:r>
            <a:endParaRPr lang="en-US" sz="1800" dirty="0">
              <a:solidFill>
                <a:srgbClr val="A5CD00"/>
              </a:solidFill>
            </a:endParaRPr>
          </a:p>
        </p:txBody>
      </p:sp>
      <p:grpSp>
        <p:nvGrpSpPr>
          <p:cNvPr id="8" name="Group 7"/>
          <p:cNvGrpSpPr/>
          <p:nvPr userDrawn="1"/>
        </p:nvGrpSpPr>
        <p:grpSpPr>
          <a:xfrm>
            <a:off x="4983933" y="2633133"/>
            <a:ext cx="2224135" cy="369332"/>
            <a:chOff x="3459936" y="2633133"/>
            <a:chExt cx="2224135" cy="369332"/>
          </a:xfrm>
        </p:grpSpPr>
        <p:sp>
          <p:nvSpPr>
            <p:cNvPr id="9" name="TextBox 8"/>
            <p:cNvSpPr txBox="1"/>
            <p:nvPr userDrawn="1"/>
          </p:nvSpPr>
          <p:spPr>
            <a:xfrm>
              <a:off x="3459936" y="2633133"/>
              <a:ext cx="222413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effectLst/>
                </a:rPr>
                <a:t>Designed</a:t>
              </a:r>
              <a:r>
                <a:rPr lang="en-US" baseline="0">
                  <a:solidFill>
                    <a:schemeClr val="bg1"/>
                  </a:solidFill>
                  <a:effectLst/>
                </a:rPr>
                <a:t> with         by</a:t>
              </a:r>
              <a:endParaRPr lang="en-US" dirty="0"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0" name="Freeform 290"/>
            <p:cNvSpPr/>
            <p:nvPr userDrawn="1"/>
          </p:nvSpPr>
          <p:spPr>
            <a:xfrm>
              <a:off x="4977441" y="2705803"/>
              <a:ext cx="261456" cy="223991"/>
            </a:xfrm>
            <a:custGeom>
              <a:avLst/>
              <a:gdLst/>
              <a:ahLst/>
              <a:cxnLst/>
              <a:rect l="l" t="t" r="r" b="b"/>
              <a:pathLst>
                <a:path w="504825" h="432707">
                  <a:moveTo>
                    <a:pt x="134658" y="0"/>
                  </a:moveTo>
                  <a:cubicBezTo>
                    <a:pt x="146301" y="0"/>
                    <a:pt x="158180" y="2019"/>
                    <a:pt x="170294" y="6057"/>
                  </a:cubicBezTo>
                  <a:cubicBezTo>
                    <a:pt x="182407" y="10095"/>
                    <a:pt x="193676" y="15541"/>
                    <a:pt x="204099" y="22396"/>
                  </a:cubicBezTo>
                  <a:cubicBezTo>
                    <a:pt x="214522" y="29251"/>
                    <a:pt x="223490" y="35683"/>
                    <a:pt x="231002" y="41693"/>
                  </a:cubicBezTo>
                  <a:cubicBezTo>
                    <a:pt x="238514" y="47703"/>
                    <a:pt x="245652" y="54088"/>
                    <a:pt x="252412" y="60849"/>
                  </a:cubicBezTo>
                  <a:cubicBezTo>
                    <a:pt x="259174" y="54088"/>
                    <a:pt x="266310" y="47703"/>
                    <a:pt x="273823" y="41693"/>
                  </a:cubicBezTo>
                  <a:cubicBezTo>
                    <a:pt x="281334" y="35683"/>
                    <a:pt x="290303" y="29251"/>
                    <a:pt x="300726" y="22396"/>
                  </a:cubicBezTo>
                  <a:cubicBezTo>
                    <a:pt x="311149" y="15541"/>
                    <a:pt x="322417" y="10095"/>
                    <a:pt x="334531" y="6057"/>
                  </a:cubicBezTo>
                  <a:cubicBezTo>
                    <a:pt x="346645" y="2019"/>
                    <a:pt x="358524" y="0"/>
                    <a:pt x="370167" y="0"/>
                  </a:cubicBezTo>
                  <a:cubicBezTo>
                    <a:pt x="412236" y="0"/>
                    <a:pt x="445197" y="11644"/>
                    <a:pt x="469048" y="34932"/>
                  </a:cubicBezTo>
                  <a:cubicBezTo>
                    <a:pt x="492899" y="58220"/>
                    <a:pt x="504825" y="90523"/>
                    <a:pt x="504825" y="131840"/>
                  </a:cubicBezTo>
                  <a:cubicBezTo>
                    <a:pt x="504825" y="173346"/>
                    <a:pt x="483321" y="215602"/>
                    <a:pt x="440313" y="258610"/>
                  </a:cubicBezTo>
                  <a:lnTo>
                    <a:pt x="264807" y="427636"/>
                  </a:lnTo>
                  <a:cubicBezTo>
                    <a:pt x="261427" y="431017"/>
                    <a:pt x="257295" y="432707"/>
                    <a:pt x="252412" y="432707"/>
                  </a:cubicBezTo>
                  <a:cubicBezTo>
                    <a:pt x="247529" y="432707"/>
                    <a:pt x="243398" y="431017"/>
                    <a:pt x="240018" y="427636"/>
                  </a:cubicBezTo>
                  <a:lnTo>
                    <a:pt x="64230" y="258047"/>
                  </a:lnTo>
                  <a:cubicBezTo>
                    <a:pt x="62351" y="256544"/>
                    <a:pt x="59770" y="254103"/>
                    <a:pt x="56482" y="250722"/>
                  </a:cubicBezTo>
                  <a:cubicBezTo>
                    <a:pt x="53196" y="247342"/>
                    <a:pt x="47984" y="241191"/>
                    <a:pt x="40848" y="232270"/>
                  </a:cubicBezTo>
                  <a:cubicBezTo>
                    <a:pt x="33712" y="223349"/>
                    <a:pt x="27326" y="214194"/>
                    <a:pt x="21692" y="204803"/>
                  </a:cubicBezTo>
                  <a:cubicBezTo>
                    <a:pt x="16057" y="195413"/>
                    <a:pt x="11035" y="184051"/>
                    <a:pt x="6620" y="170717"/>
                  </a:cubicBezTo>
                  <a:cubicBezTo>
                    <a:pt x="2207" y="157382"/>
                    <a:pt x="0" y="144423"/>
                    <a:pt x="0" y="131840"/>
                  </a:cubicBezTo>
                  <a:cubicBezTo>
                    <a:pt x="0" y="90523"/>
                    <a:pt x="11926" y="58220"/>
                    <a:pt x="35777" y="34932"/>
                  </a:cubicBezTo>
                  <a:cubicBezTo>
                    <a:pt x="59629" y="11644"/>
                    <a:pt x="92588" y="0"/>
                    <a:pt x="134658" y="0"/>
                  </a:cubicBezTo>
                  <a:close/>
                </a:path>
              </a:pathLst>
            </a:custGeom>
            <a:solidFill>
              <a:srgbClr val="D900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53912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hyperlink" Target="http://www.presentationgo.com/" TargetMode="Externa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Date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Your Footer Here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5D35851-77C7-4EA7-8DA4-803301E9B62B}"/>
              </a:ext>
            </a:extLst>
          </p:cNvPr>
          <p:cNvSpPr/>
          <p:nvPr userDrawn="1"/>
        </p:nvSpPr>
        <p:spPr>
          <a:xfrm>
            <a:off x="-12701" y="7007226"/>
            <a:ext cx="16610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0" dirty="0">
                <a:solidFill>
                  <a:schemeClr val="accent1"/>
                </a:solidFill>
                <a:effectLst/>
                <a:latin typeface="Open Sans" panose="020B0606030504020204" pitchFamily="34" charset="0"/>
              </a:rPr>
              <a:t>© </a:t>
            </a:r>
            <a:r>
              <a:rPr lang="en-US" sz="1100" b="0" i="0" u="none" strike="noStrike" dirty="0">
                <a:solidFill>
                  <a:schemeClr val="accent1"/>
                </a:solidFill>
                <a:effectLst/>
                <a:latin typeface="Open Sans" panose="020B0606030504020204" pitchFamily="34" charset="0"/>
                <a:hlinkClick r:id="rId10" tooltip="PresentationGo!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presentationgo.com</a:t>
            </a:r>
            <a:endParaRPr lang="en-US" sz="1100" dirty="0"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E7DD553-2AC4-432D-A43B-C8305542BE0E}"/>
              </a:ext>
            </a:extLst>
          </p:cNvPr>
          <p:cNvGrpSpPr/>
          <p:nvPr userDrawn="1"/>
        </p:nvGrpSpPr>
        <p:grpSpPr>
          <a:xfrm>
            <a:off x="-1654908" y="-16654"/>
            <a:ext cx="1569183" cy="612144"/>
            <a:chOff x="-2096383" y="21447"/>
            <a:chExt cx="1569183" cy="612144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A23DA4F-C1FF-4F55-BAF5-771642DBC3DE}"/>
                </a:ext>
              </a:extLst>
            </p:cNvPr>
            <p:cNvSpPr txBox="1"/>
            <p:nvPr userDrawn="1"/>
          </p:nvSpPr>
          <p:spPr>
            <a:xfrm>
              <a:off x="-2096383" y="21447"/>
              <a:ext cx="3658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By: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FEA9F86-74C3-4161-9AC2-8E8EC6B2814C}"/>
                </a:ext>
              </a:extLst>
            </p:cNvPr>
            <p:cNvSpPr txBox="1"/>
            <p:nvPr userDrawn="1"/>
          </p:nvSpPr>
          <p:spPr>
            <a:xfrm>
              <a:off x="-1002010" y="387370"/>
              <a:ext cx="4748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.com</a:t>
              </a:r>
            </a:p>
          </p:txBody>
        </p: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13382475-D263-4AB9-90E2-FD4C05C171F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1"/>
            <a:stretch>
              <a:fillRect/>
            </a:stretch>
          </p:blipFill>
          <p:spPr>
            <a:xfrm>
              <a:off x="-2018604" y="234547"/>
              <a:ext cx="1405251" cy="185944"/>
            </a:xfrm>
            <a:prstGeom prst="rect">
              <a:avLst/>
            </a:prstGeom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1" r:id="rId3"/>
    <p:sldLayoutId id="2147483651" r:id="rId4"/>
    <p:sldLayoutId id="2147483672" r:id="rId5"/>
    <p:sldLayoutId id="2147483670" r:id="rId6"/>
    <p:sldLayoutId id="2147483660" r:id="rId7"/>
    <p:sldLayoutId id="2147483657" r:id="rId8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Calibri" panose="020F0502020204030204" pitchFamily="34" charset="0"/>
          <a:ea typeface="+mj-ea"/>
          <a:cs typeface="Calibri" panose="020F0502020204030204" pitchFamily="34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23A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Date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EDDA2-A385-4D53-9944-861446547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616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CFD0D48-696B-4896-8F6F-B19AA59A6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/>
          <a:p>
            <a:r>
              <a:rPr lang="en-US" dirty="0"/>
              <a:t>NOUGHTS AND CROSSES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239C1AF-BC69-40CE-935D-B07D61F112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 anchor="ctr">
            <a:normAutofit/>
          </a:bodyPr>
          <a:lstStyle/>
          <a:p>
            <a:r>
              <a:rPr lang="en-US" dirty="0"/>
              <a:t>BY:</a:t>
            </a:r>
          </a:p>
          <a:p>
            <a:r>
              <a:rPr lang="en-US" dirty="0"/>
              <a:t>YASHPREET MALHOTRA</a:t>
            </a:r>
          </a:p>
          <a:p>
            <a:r>
              <a:rPr lang="en-US" dirty="0"/>
              <a:t>TULIKA KOTIAN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6387FD-0A6D-4719-8958-A120EFF36FE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707776" y="6434673"/>
            <a:ext cx="11430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Date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31DDC0EC-299A-42F6-BA76-FB2C76330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926976" y="6434673"/>
            <a:ext cx="746711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12/06/21</a:t>
            </a:r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1E557F21-483B-9144-8052-CEC278356BDC}"/>
              </a:ext>
            </a:extLst>
          </p:cNvPr>
          <p:cNvSpPr txBox="1">
            <a:spLocks/>
          </p:cNvSpPr>
          <p:nvPr/>
        </p:nvSpPr>
        <p:spPr>
          <a:xfrm>
            <a:off x="1447835" y="571959"/>
            <a:ext cx="5426158" cy="1371600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800" b="0" kern="1200" cap="none">
                <a:ln w="3175" cmpd="sng"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INTRODUCTION TO ARTIFICIAL INTELLIGENCE</a:t>
            </a:r>
          </a:p>
        </p:txBody>
      </p:sp>
    </p:spTree>
    <p:extLst>
      <p:ext uri="{BB962C8B-B14F-4D97-AF65-F5344CB8AC3E}">
        <p14:creationId xmlns:p14="http://schemas.microsoft.com/office/powerpoint/2010/main" val="1655416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  <p:bldP spid="2" grpId="0"/>
      <p:bldP spid="10" grpId="0"/>
      <p:bldP spid="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1B403BC-4327-4F09-99DB-F6BBA21BE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LAYOUT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89C1A2-63D0-4D84-846A-5F79556B7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Date</a:t>
            </a:r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0A5E1F3-93BE-9143-830D-CCD672B09AEE}"/>
              </a:ext>
            </a:extLst>
          </p:cNvPr>
          <p:cNvSpPr txBox="1">
            <a:spLocks/>
          </p:cNvSpPr>
          <p:nvPr/>
        </p:nvSpPr>
        <p:spPr>
          <a:xfrm>
            <a:off x="10954453" y="6434672"/>
            <a:ext cx="7467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bg1"/>
                </a:solidFill>
                <a:effectLst/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US" dirty="0"/>
              <a:t>12/06/21</a:t>
            </a:r>
          </a:p>
        </p:txBody>
      </p:sp>
    </p:spTree>
    <p:extLst>
      <p:ext uri="{BB962C8B-B14F-4D97-AF65-F5344CB8AC3E}">
        <p14:creationId xmlns:p14="http://schemas.microsoft.com/office/powerpoint/2010/main" val="34812260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34941-2028-B841-AC0D-05840CE86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LAYOUT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3815C-F4A0-FC41-9395-D42674CE6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342900" indent="-342900"/>
            <a:r>
              <a:rPr lang="en-US" dirty="0"/>
              <a:t>Two signs represent each player. </a:t>
            </a:r>
          </a:p>
          <a:p>
            <a:pPr marL="342900" indent="-342900"/>
            <a:r>
              <a:rPr lang="en-US" dirty="0"/>
              <a:t>The general signs used in the game are X and O. </a:t>
            </a:r>
          </a:p>
          <a:p>
            <a:pPr marL="342900" indent="-342900"/>
            <a:r>
              <a:rPr lang="en-US" dirty="0"/>
              <a:t>The game is designed to be a 3x3 grid, i.e. a grid with 9 boxes.</a:t>
            </a:r>
          </a:p>
          <a:p>
            <a:pPr marL="342900" indent="-342900"/>
            <a:r>
              <a:rPr lang="en-US" dirty="0"/>
              <a:t>The </a:t>
            </a:r>
            <a:r>
              <a:rPr lang="en-US" dirty="0" err="1"/>
              <a:t>centre</a:t>
            </a:r>
            <a:r>
              <a:rPr lang="en-US" dirty="0"/>
              <a:t> box (Position: 2nd row, 2nd column) is the default starting point of the game by the agent.</a:t>
            </a:r>
          </a:p>
          <a:p>
            <a:pPr marL="342900" indent="-342900"/>
            <a:r>
              <a:rPr lang="en-US" dirty="0"/>
              <a:t>The game is played between a human and a computer(our program), and the result is displayed as: (1) You win! (2) Computer wins! (3) Tie!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52A0F1-BF95-2740-B2AA-62030A7D4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Date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CD9E4-C382-664C-92C5-CA5E4EDBD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FCCFD3-C0BB-5442-8141-454FEEDD3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653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  <p:bldP spid="5" grpId="0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1B403BC-4327-4F09-99DB-F6BBA21BE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89C1A2-63D0-4D84-846A-5F79556B7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Date</a:t>
            </a:r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0A5E1F3-93BE-9143-830D-CCD672B09AEE}"/>
              </a:ext>
            </a:extLst>
          </p:cNvPr>
          <p:cNvSpPr txBox="1">
            <a:spLocks/>
          </p:cNvSpPr>
          <p:nvPr/>
        </p:nvSpPr>
        <p:spPr>
          <a:xfrm>
            <a:off x="10954453" y="6434672"/>
            <a:ext cx="7467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bg1"/>
                </a:solidFill>
                <a:effectLst/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US" dirty="0"/>
              <a:t>12/06/21</a:t>
            </a:r>
          </a:p>
        </p:txBody>
      </p:sp>
    </p:spTree>
    <p:extLst>
      <p:ext uri="{BB962C8B-B14F-4D97-AF65-F5344CB8AC3E}">
        <p14:creationId xmlns:p14="http://schemas.microsoft.com/office/powerpoint/2010/main" val="296263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34941-2028-B841-AC0D-05840CE86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459" y="685800"/>
            <a:ext cx="10889565" cy="1752599"/>
          </a:xfrm>
        </p:spPr>
        <p:txBody>
          <a:bodyPr anchor="ctr">
            <a:normAutofit/>
          </a:bodyPr>
          <a:lstStyle/>
          <a:p>
            <a:r>
              <a:rPr lang="en-US" dirty="0"/>
              <a:t>RESULTS</a:t>
            </a:r>
          </a:p>
        </p:txBody>
      </p:sp>
      <p:pic>
        <p:nvPicPr>
          <p:cNvPr id="8" name="Content Placeholder 7" descr="Text&#10;&#10;Description automatically generated">
            <a:extLst>
              <a:ext uri="{FF2B5EF4-FFF2-40B4-BE49-F238E27FC236}">
                <a16:creationId xmlns:a16="http://schemas.microsoft.com/office/drawing/2014/main" id="{8A956BF0-BE35-8046-BE06-07FA9506CF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1195" y="2009346"/>
            <a:ext cx="8354092" cy="3237211"/>
          </a:xfrm>
          <a:noFill/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52A0F1-BF95-2740-B2AA-62030A7D4CC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732656" y="6434673"/>
            <a:ext cx="11430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Date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CD9E4-C382-664C-92C5-CA5E4EDBD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6667" y="6434673"/>
            <a:ext cx="4999789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FCCFD3-C0BB-5442-8141-454FEEDD3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51856" y="6434673"/>
            <a:ext cx="55116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smtClean="0"/>
              <a:pPr>
                <a:spcAft>
                  <a:spcPts val="600"/>
                </a:spcAft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6497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34941-2028-B841-AC0D-05840CE86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459" y="685800"/>
            <a:ext cx="10889565" cy="1752599"/>
          </a:xfrm>
        </p:spPr>
        <p:txBody>
          <a:bodyPr anchor="ctr">
            <a:normAutofit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52A0F1-BF95-2740-B2AA-62030A7D4CC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732656" y="6434673"/>
            <a:ext cx="11430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Date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CD9E4-C382-664C-92C5-CA5E4EDBD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6667" y="6434673"/>
            <a:ext cx="4999789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FCCFD3-C0BB-5442-8141-454FEEDD3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51856" y="6434673"/>
            <a:ext cx="55116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smtClean="0"/>
              <a:pPr>
                <a:spcAft>
                  <a:spcPts val="600"/>
                </a:spcAft>
              </a:pPr>
              <a:t>14</a:t>
            </a:fld>
            <a:endParaRPr lang="en-US"/>
          </a:p>
        </p:txBody>
      </p:sp>
      <p:pic>
        <p:nvPicPr>
          <p:cNvPr id="10" name="Picture 9" descr="Text&#10;&#10;Description automatically generated with low confidence">
            <a:extLst>
              <a:ext uri="{FF2B5EF4-FFF2-40B4-BE49-F238E27FC236}">
                <a16:creationId xmlns:a16="http://schemas.microsoft.com/office/drawing/2014/main" id="{C5D98CC7-FAA8-234C-9FC0-D9726A9E1A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7956" y="2056984"/>
            <a:ext cx="8394700" cy="340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1526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34941-2028-B841-AC0D-05840CE86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458" y="240765"/>
            <a:ext cx="10889565" cy="1752599"/>
          </a:xfrm>
        </p:spPr>
        <p:txBody>
          <a:bodyPr anchor="ctr">
            <a:normAutofit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52A0F1-BF95-2740-B2AA-62030A7D4CC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732656" y="6434673"/>
            <a:ext cx="11430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Date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CD9E4-C382-664C-92C5-CA5E4EDBD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6667" y="6434673"/>
            <a:ext cx="4999789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FCCFD3-C0BB-5442-8141-454FEEDD3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51856" y="6434673"/>
            <a:ext cx="55116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smtClean="0"/>
              <a:pPr>
                <a:spcAft>
                  <a:spcPts val="600"/>
                </a:spcAft>
              </a:pPr>
              <a:t>15</a:t>
            </a:fld>
            <a:endParaRPr lang="en-US"/>
          </a:p>
        </p:txBody>
      </p:sp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F4B5F615-850E-3C40-9C43-6F3EE9ADB7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9456" y="1519773"/>
            <a:ext cx="8394700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7615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34941-2028-B841-AC0D-05840CE86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874" y="240765"/>
            <a:ext cx="10889565" cy="1752599"/>
          </a:xfrm>
        </p:spPr>
        <p:txBody>
          <a:bodyPr anchor="ctr">
            <a:normAutofit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52A0F1-BF95-2740-B2AA-62030A7D4CC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732656" y="6434673"/>
            <a:ext cx="11430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Date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CD9E4-C382-664C-92C5-CA5E4EDBD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6667" y="6434673"/>
            <a:ext cx="4999789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FCCFD3-C0BB-5442-8141-454FEEDD3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51856" y="6434673"/>
            <a:ext cx="55116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smtClean="0"/>
              <a:pPr>
                <a:spcAft>
                  <a:spcPts val="600"/>
                </a:spcAft>
              </a:pPr>
              <a:t>16</a:t>
            </a:fld>
            <a:endParaRPr lang="en-US"/>
          </a:p>
        </p:txBody>
      </p:sp>
      <p:pic>
        <p:nvPicPr>
          <p:cNvPr id="10" name="Picture 9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8EA3FC9A-7E9D-A345-8DB9-F394C636EA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1356" y="1521621"/>
            <a:ext cx="8432800" cy="466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3024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1B403BC-4327-4F09-99DB-F6BBA21BE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89C1A2-63D0-4D84-846A-5F79556B7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Date</a:t>
            </a:r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0A5E1F3-93BE-9143-830D-CCD672B09AEE}"/>
              </a:ext>
            </a:extLst>
          </p:cNvPr>
          <p:cNvSpPr txBox="1">
            <a:spLocks/>
          </p:cNvSpPr>
          <p:nvPr/>
        </p:nvSpPr>
        <p:spPr>
          <a:xfrm>
            <a:off x="10954453" y="6434672"/>
            <a:ext cx="7467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bg1"/>
                </a:solidFill>
                <a:effectLst/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US" dirty="0"/>
              <a:t>12/06/21</a:t>
            </a:r>
          </a:p>
        </p:txBody>
      </p:sp>
    </p:spTree>
    <p:extLst>
      <p:ext uri="{BB962C8B-B14F-4D97-AF65-F5344CB8AC3E}">
        <p14:creationId xmlns:p14="http://schemas.microsoft.com/office/powerpoint/2010/main" val="8635565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C2F96-E4EE-5548-84FE-3D2DDA560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459" y="685800"/>
            <a:ext cx="10889565" cy="1752599"/>
          </a:xfrm>
        </p:spPr>
        <p:txBody>
          <a:bodyPr anchor="ctr">
            <a:normAutofit/>
          </a:bodyPr>
          <a:lstStyle/>
          <a:p>
            <a:r>
              <a:rPr lang="en-US" dirty="0"/>
              <a:t>METRICS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2ABD53-64C4-D842-820B-CB42438192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732656" y="6434673"/>
            <a:ext cx="11430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Date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26DF2-0667-C646-B851-8303AE7B7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6667" y="6434673"/>
            <a:ext cx="4999789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2A6E3B-1BDB-4942-82BA-F335B74DD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51856" y="6434673"/>
            <a:ext cx="55116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smtClean="0"/>
              <a:pPr>
                <a:spcAft>
                  <a:spcPts val="600"/>
                </a:spcAft>
              </a:pPr>
              <a:t>18</a:t>
            </a:fld>
            <a:endParaRPr lang="en-US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960DA6F3-2D81-3147-BF06-1E719416880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49859377"/>
              </p:ext>
            </p:extLst>
          </p:nvPr>
        </p:nvGraphicFramePr>
        <p:xfrm>
          <a:off x="-13909" y="2192920"/>
          <a:ext cx="10889565" cy="2472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972092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1B403BC-4327-4F09-99DB-F6BBA21BE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89C1A2-63D0-4D84-846A-5F79556B7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Date</a:t>
            </a:r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0A5E1F3-93BE-9143-830D-CCD672B09AEE}"/>
              </a:ext>
            </a:extLst>
          </p:cNvPr>
          <p:cNvSpPr txBox="1">
            <a:spLocks/>
          </p:cNvSpPr>
          <p:nvPr/>
        </p:nvSpPr>
        <p:spPr>
          <a:xfrm>
            <a:off x="10954453" y="6434672"/>
            <a:ext cx="7467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bg1"/>
                </a:solidFill>
                <a:effectLst/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US" dirty="0"/>
              <a:t>12/06/21</a:t>
            </a:r>
          </a:p>
        </p:txBody>
      </p:sp>
    </p:spTree>
    <p:extLst>
      <p:ext uri="{BB962C8B-B14F-4D97-AF65-F5344CB8AC3E}">
        <p14:creationId xmlns:p14="http://schemas.microsoft.com/office/powerpoint/2010/main" val="428374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1B403BC-4327-4F09-99DB-F6BBA21BE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2315" y="3406098"/>
            <a:ext cx="6710736" cy="1688629"/>
          </a:xfrm>
        </p:spPr>
        <p:txBody>
          <a:bodyPr/>
          <a:lstStyle/>
          <a:p>
            <a:r>
              <a:rPr lang="en-US" dirty="0"/>
              <a:t>NOUGHTS AND CROSSES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89C1A2-63D0-4D84-846A-5F79556B7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Date</a:t>
            </a:r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0A5E1F3-93BE-9143-830D-CCD672B09AEE}"/>
              </a:ext>
            </a:extLst>
          </p:cNvPr>
          <p:cNvSpPr txBox="1">
            <a:spLocks/>
          </p:cNvSpPr>
          <p:nvPr/>
        </p:nvSpPr>
        <p:spPr>
          <a:xfrm>
            <a:off x="10954453" y="6434672"/>
            <a:ext cx="7467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bg1"/>
                </a:solidFill>
                <a:effectLst/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US" dirty="0"/>
              <a:t>12/06/21</a:t>
            </a:r>
          </a:p>
        </p:txBody>
      </p:sp>
      <p:pic>
        <p:nvPicPr>
          <p:cNvPr id="5" name="Picture 4" descr="Metal tic-tac-toe game pieces">
            <a:extLst>
              <a:ext uri="{FF2B5EF4-FFF2-40B4-BE49-F238E27FC236}">
                <a16:creationId xmlns:a16="http://schemas.microsoft.com/office/drawing/2014/main" id="{28A8C55B-4A07-CC4D-9AD3-4CF1000A02E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129" r="20697" b="1"/>
          <a:stretch/>
        </p:blipFill>
        <p:spPr>
          <a:xfrm>
            <a:off x="14990" y="-25433"/>
            <a:ext cx="4244564" cy="4410756"/>
          </a:xfrm>
          <a:custGeom>
            <a:avLst/>
            <a:gdLst/>
            <a:ahLst/>
            <a:cxnLst/>
            <a:rect l="l" t="t" r="r" b="b"/>
            <a:pathLst>
              <a:path w="5067519" h="5265942">
                <a:moveTo>
                  <a:pt x="0" y="0"/>
                </a:moveTo>
                <a:lnTo>
                  <a:pt x="4097786" y="0"/>
                </a:lnTo>
                <a:lnTo>
                  <a:pt x="4176264" y="71326"/>
                </a:lnTo>
                <a:cubicBezTo>
                  <a:pt x="4726927" y="621989"/>
                  <a:pt x="5067519" y="1382723"/>
                  <a:pt x="5067519" y="2223006"/>
                </a:cubicBezTo>
                <a:cubicBezTo>
                  <a:pt x="5067519" y="3903573"/>
                  <a:pt x="3705150" y="5265942"/>
                  <a:pt x="2024583" y="5265942"/>
                </a:cubicBezTo>
                <a:cubicBezTo>
                  <a:pt x="1315594" y="5265942"/>
                  <a:pt x="663237" y="5023470"/>
                  <a:pt x="145914" y="4616926"/>
                </a:cubicBezTo>
                <a:lnTo>
                  <a:pt x="0" y="4489006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1387109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C2F96-E4EE-5548-84FE-3D2DDA560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2ABD53-64C4-D842-820B-CB4243819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Date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26DF2-0667-C646-B851-8303AE7B7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2A6E3B-1BDB-4942-82BA-F335B74DD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960DA6F3-2D81-3147-BF06-1E719416880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85990667"/>
              </p:ext>
            </p:extLst>
          </p:nvPr>
        </p:nvGraphicFramePr>
        <p:xfrm>
          <a:off x="2145853" y="2342003"/>
          <a:ext cx="9076329" cy="36501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785734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1B403BC-4327-4F09-99DB-F6BBA21BE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E75C38-651B-4D8B-A382-532CF03169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5B90DF-4298-4AC6-9BDE-944D05C20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Date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C42B4A-B3CC-46FF-8CE2-32A5852E0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31C392-98E8-4C48-BDE7-E99B41266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89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06149-8660-3444-A455-BD8272198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NOUGHTS AND CROSSES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4B96C6-D10D-1A4B-AC89-08A1FA7CC5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b="1" dirty="0"/>
              <a:t>Definition</a:t>
            </a:r>
            <a:r>
              <a:rPr lang="en-US" b="1" i="1" dirty="0"/>
              <a:t>: A</a:t>
            </a:r>
            <a:r>
              <a:rPr lang="en-US" dirty="0"/>
              <a:t> game in which two players alternately put </a:t>
            </a:r>
            <a:r>
              <a:rPr lang="en-US" dirty="0" err="1"/>
              <a:t>Xs</a:t>
            </a:r>
            <a:r>
              <a:rPr lang="en-US" dirty="0"/>
              <a:t> and </a:t>
            </a:r>
            <a:r>
              <a:rPr lang="en-US" dirty="0" err="1"/>
              <a:t>Os</a:t>
            </a:r>
            <a:r>
              <a:rPr lang="en-US" dirty="0"/>
              <a:t> in grid of a figure formed by two vertical lines crossing two horizontal lines and each tries to get a row of three X’s or three O’s before the opponent does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A51000-A207-5440-9875-DF61A4F20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Date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B39E80-55AF-3443-A314-1ADE0232F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7F21CD-E589-704F-B134-7548CD77D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158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  <p:bldP spid="5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1B403BC-4327-4F09-99DB-F6BBA21BE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89C1A2-63D0-4D84-846A-5F79556B7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Date</a:t>
            </a:r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0A5E1F3-93BE-9143-830D-CCD672B09AEE}"/>
              </a:ext>
            </a:extLst>
          </p:cNvPr>
          <p:cNvSpPr txBox="1">
            <a:spLocks/>
          </p:cNvSpPr>
          <p:nvPr/>
        </p:nvSpPr>
        <p:spPr>
          <a:xfrm>
            <a:off x="10954453" y="6434672"/>
            <a:ext cx="7467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bg1"/>
                </a:solidFill>
                <a:effectLst/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US" dirty="0"/>
              <a:t>12/06/21</a:t>
            </a:r>
          </a:p>
        </p:txBody>
      </p:sp>
    </p:spTree>
    <p:extLst>
      <p:ext uri="{BB962C8B-B14F-4D97-AF65-F5344CB8AC3E}">
        <p14:creationId xmlns:p14="http://schemas.microsoft.com/office/powerpoint/2010/main" val="4293140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88425-2F50-4608-A74C-052CD9F68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AD2F034-1AA1-45F2-AACA-3ABBD51179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42900" indent="-342900">
              <a:lnSpc>
                <a:spcPct val="72000"/>
              </a:lnSpc>
              <a:defRPr sz="1800"/>
            </a:pPr>
            <a:r>
              <a:rPr lang="en-US" dirty="0"/>
              <a:t>Design Minimax, </a:t>
            </a:r>
            <a:r>
              <a:rPr lang="en-US" dirty="0" err="1"/>
              <a:t>Expectimax</a:t>
            </a:r>
            <a:r>
              <a:rPr lang="en-US" dirty="0"/>
              <a:t> and Q-Learning Algorithm agents to solve the Tic-Tac-Toe game.</a:t>
            </a:r>
          </a:p>
          <a:p>
            <a:pPr marL="342900" indent="-342900">
              <a:lnSpc>
                <a:spcPct val="72000"/>
              </a:lnSpc>
              <a:defRPr sz="1800"/>
            </a:pPr>
            <a:r>
              <a:rPr lang="en-US" dirty="0"/>
              <a:t>Play the Tic-Tac-Toe with the designed model.</a:t>
            </a:r>
          </a:p>
          <a:p>
            <a:pPr marL="342900" indent="-342900">
              <a:lnSpc>
                <a:spcPct val="72000"/>
              </a:lnSpc>
              <a:defRPr sz="1800"/>
            </a:pPr>
            <a:r>
              <a:rPr lang="en-US" dirty="0"/>
              <a:t>Tic-Tac-Toe game logic depends on: </a:t>
            </a:r>
          </a:p>
          <a:p>
            <a:pPr marL="342900" indent="-342900">
              <a:lnSpc>
                <a:spcPct val="72000"/>
              </a:lnSpc>
              <a:defRPr sz="1800"/>
            </a:pPr>
            <a:r>
              <a:rPr lang="en-US" dirty="0"/>
              <a:t>Each puzzle consists of a grid containing X's and O's in various places. The object is to place X or O in remaining squares so:</a:t>
            </a:r>
          </a:p>
          <a:p>
            <a:pPr marL="457200" lvl="1" indent="0">
              <a:buNone/>
            </a:pPr>
            <a:r>
              <a:rPr lang="en-US" dirty="0"/>
              <a:t>	1. There are no more than three consecutive X's or O's in a row or a column in the entire grid.</a:t>
            </a:r>
          </a:p>
          <a:p>
            <a:pPr marL="457200" lvl="1" indent="0">
              <a:buNone/>
            </a:pPr>
            <a:r>
              <a:rPr lang="en-US" dirty="0"/>
              <a:t>	2. All rows and all columns have unique combinations of X’s and O’s.</a:t>
            </a:r>
          </a:p>
          <a:p>
            <a:pPr algn="ctr">
              <a:lnSpc>
                <a:spcPct val="72000"/>
              </a:lnSpc>
              <a:defRPr sz="1800"/>
            </a:pPr>
            <a:endParaRPr lang="en-US" dirty="0"/>
          </a:p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E05E48-BAB5-4B93-A9A2-ED88CDDE1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Date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567F76B-B3C3-194B-BA89-135A197BC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75237" y="6434672"/>
            <a:ext cx="746711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12/06/21</a:t>
            </a:r>
          </a:p>
        </p:txBody>
      </p:sp>
    </p:spTree>
    <p:extLst>
      <p:ext uri="{BB962C8B-B14F-4D97-AF65-F5344CB8AC3E}">
        <p14:creationId xmlns:p14="http://schemas.microsoft.com/office/powerpoint/2010/main" val="1713978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/>
      <p:bldP spid="3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1B403BC-4327-4F09-99DB-F6BBA21BE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89C1A2-63D0-4D84-846A-5F79556B7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Date</a:t>
            </a:r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0A5E1F3-93BE-9143-830D-CCD672B09AEE}"/>
              </a:ext>
            </a:extLst>
          </p:cNvPr>
          <p:cNvSpPr txBox="1">
            <a:spLocks/>
          </p:cNvSpPr>
          <p:nvPr/>
        </p:nvSpPr>
        <p:spPr>
          <a:xfrm>
            <a:off x="10954453" y="6434672"/>
            <a:ext cx="7467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bg1"/>
                </a:solidFill>
                <a:effectLst/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US" dirty="0"/>
              <a:t>12/06/21</a:t>
            </a:r>
          </a:p>
        </p:txBody>
      </p:sp>
    </p:spTree>
    <p:extLst>
      <p:ext uri="{BB962C8B-B14F-4D97-AF65-F5344CB8AC3E}">
        <p14:creationId xmlns:p14="http://schemas.microsoft.com/office/powerpoint/2010/main" val="1246064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88425-2F50-4608-A74C-052CD9F68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AD2F034-1AA1-45F2-AACA-3ABBD51179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5201" y="2413609"/>
            <a:ext cx="8051800" cy="3505201"/>
          </a:xfrm>
        </p:spPr>
        <p:txBody>
          <a:bodyPr>
            <a:noAutofit/>
          </a:bodyPr>
          <a:lstStyle/>
          <a:p>
            <a:r>
              <a:rPr lang="en-US" dirty="0"/>
              <a:t>Layout</a:t>
            </a:r>
          </a:p>
          <a:p>
            <a:r>
              <a:rPr lang="en-US" dirty="0"/>
              <a:t>Training the agent about the Tic-tac-toe environment.</a:t>
            </a:r>
          </a:p>
          <a:p>
            <a:r>
              <a:rPr lang="en-US" dirty="0"/>
              <a:t>Define the agent which minimizes our utility.</a:t>
            </a:r>
          </a:p>
          <a:p>
            <a:r>
              <a:rPr lang="en-US" dirty="0"/>
              <a:t>Develop a counter strategy for ourself to </a:t>
            </a:r>
            <a:r>
              <a:rPr lang="en-US" dirty="0" err="1"/>
              <a:t>maximise</a:t>
            </a:r>
            <a:r>
              <a:rPr lang="en-US" dirty="0"/>
              <a:t> our utility</a:t>
            </a:r>
          </a:p>
          <a:p>
            <a:r>
              <a:rPr lang="en-US" noProof="1"/>
              <a:t>We are using expectimax to decrease the limitations of minimax and further expand our utility.</a:t>
            </a:r>
          </a:p>
          <a:p>
            <a:r>
              <a:rPr lang="en-US" noProof="1"/>
              <a:t>Then we add a choice node to study actions of the agent and use Q learning to get the max utility.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E05E48-BAB5-4B93-A9A2-ED88CDDE1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Date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E8C947-47C8-4643-9EAC-F06C7DF92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Your Footer Here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853B5B-17BE-4FD5-A01D-77FAC793D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DB9A4-7C00-41BB-B303-4E91C20728DD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540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/>
      <p:bldP spid="3" grpId="0"/>
      <p:bldP spid="4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1B403BC-4327-4F09-99DB-F6BBA21BE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DELIVERABLES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89C1A2-63D0-4D84-846A-5F79556B7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Date</a:t>
            </a:r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0A5E1F3-93BE-9143-830D-CCD672B09AEE}"/>
              </a:ext>
            </a:extLst>
          </p:cNvPr>
          <p:cNvSpPr txBox="1">
            <a:spLocks/>
          </p:cNvSpPr>
          <p:nvPr/>
        </p:nvSpPr>
        <p:spPr>
          <a:xfrm>
            <a:off x="10954453" y="6434672"/>
            <a:ext cx="7467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bg1"/>
                </a:solidFill>
                <a:effectLst/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US" dirty="0"/>
              <a:t>12/06/21</a:t>
            </a:r>
          </a:p>
        </p:txBody>
      </p:sp>
    </p:spTree>
    <p:extLst>
      <p:ext uri="{BB962C8B-B14F-4D97-AF65-F5344CB8AC3E}">
        <p14:creationId xmlns:p14="http://schemas.microsoft.com/office/powerpoint/2010/main" val="17724055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6C32C-A977-6940-AF48-834AF667E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DELIVERABLES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951378-332B-5542-830F-EF01937AFE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lnSpc>
                <a:spcPct val="81000"/>
              </a:lnSpc>
            </a:pPr>
            <a:r>
              <a:rPr lang="en-US" dirty="0"/>
              <a:t>User documentation manual which gives details about the Tic – Tac – Toe  game implementation using Minimax, </a:t>
            </a:r>
            <a:r>
              <a:rPr lang="en-US" dirty="0" err="1"/>
              <a:t>Expectimax</a:t>
            </a:r>
            <a:r>
              <a:rPr lang="en-US" dirty="0"/>
              <a:t> and Q-Learning.</a:t>
            </a:r>
          </a:p>
          <a:p>
            <a:pPr marL="342900" indent="-342900">
              <a:lnSpc>
                <a:spcPct val="81000"/>
              </a:lnSpc>
            </a:pPr>
            <a:r>
              <a:rPr lang="en-US" dirty="0"/>
              <a:t>Algorithms developed for Learning agent using python programming language(.</a:t>
            </a:r>
            <a:r>
              <a:rPr lang="en-US" dirty="0" err="1"/>
              <a:t>py</a:t>
            </a:r>
            <a:r>
              <a:rPr lang="en-US" dirty="0"/>
              <a:t> files)</a:t>
            </a:r>
          </a:p>
          <a:p>
            <a:pPr marL="342900" indent="-342900">
              <a:lnSpc>
                <a:spcPct val="81000"/>
              </a:lnSpc>
            </a:pPr>
            <a:r>
              <a:rPr lang="en-US" dirty="0"/>
              <a:t>GitHub repository link for project code and related files.</a:t>
            </a:r>
          </a:p>
          <a:p>
            <a:pPr marL="342900" indent="-342900">
              <a:lnSpc>
                <a:spcPct val="81000"/>
              </a:lnSpc>
            </a:pPr>
            <a:r>
              <a:rPr lang="en-US" dirty="0"/>
              <a:t>YouTube video demonstrating project implementation and slides.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1E1933-9C22-694E-93EB-9DC10A9D5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Date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AB1C0-E407-554A-A86A-010B8E3E7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F796AA-0B13-BC4D-AF00-A46D89FCC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567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  <p:bldP spid="5" grpId="0"/>
      <p:bldP spid="6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sentationGO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0140_T_PGO_GAMING-PGo-16x9.pptx" id="{9A5C45E5-DBD7-4CD3-92AE-2AC89F761F99}" vid="{5431C7E3-C2BE-42D1-8854-D687AE817403}"/>
    </a:ext>
  </a:extLst>
</a:theme>
</file>

<file path=ppt/theme/theme2.xml><?xml version="1.0" encoding="utf-8"?>
<a:theme xmlns:a="http://schemas.openxmlformats.org/drawingml/2006/main" name="Designed by PresentationG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0140_T_PGO_GAMING-PGo-16x9.pptx" id="{9A5C45E5-DBD7-4CD3-92AE-2AC89F761F99}" vid="{76E8D367-C549-48F9-8C7D-4AB6C209B140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PresentationGO</Template>
  <TotalTime>120</TotalTime>
  <Words>702</Words>
  <Application>Microsoft Macintosh PowerPoint</Application>
  <PresentationFormat>Widescreen</PresentationFormat>
  <Paragraphs>129</Paragraphs>
  <Slides>21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Open Sans</vt:lpstr>
      <vt:lpstr>PresentationGO</vt:lpstr>
      <vt:lpstr>Designed by PresentationGO</vt:lpstr>
      <vt:lpstr>NOUGHTS AND CROSSES</vt:lpstr>
      <vt:lpstr>NOUGHTS AND CROSSES</vt:lpstr>
      <vt:lpstr>NOUGHTS AND CROSSES GAME</vt:lpstr>
      <vt:lpstr>OBJECTIVES</vt:lpstr>
      <vt:lpstr>OBJECTIVES</vt:lpstr>
      <vt:lpstr>APPROACH</vt:lpstr>
      <vt:lpstr>APPROACH</vt:lpstr>
      <vt:lpstr>DELIVERABLES</vt:lpstr>
      <vt:lpstr>DELIVERABLES</vt:lpstr>
      <vt:lpstr>GAME LAYOUT</vt:lpstr>
      <vt:lpstr>GAME LAYOUT</vt:lpstr>
      <vt:lpstr>RESULTS</vt:lpstr>
      <vt:lpstr>RESULTS</vt:lpstr>
      <vt:lpstr>RESULTS</vt:lpstr>
      <vt:lpstr>RESULTS</vt:lpstr>
      <vt:lpstr>RESULTS</vt:lpstr>
      <vt:lpstr>METRICS</vt:lpstr>
      <vt:lpstr>METRICS</vt:lpstr>
      <vt:lpstr>ANALYSIS</vt:lpstr>
      <vt:lpstr>ANALYSIS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NOUGHTS AND CROSSES</dc:title>
  <dc:creator>Malhotra, Yashpreet S</dc:creator>
  <dc:description>© Copyright PresentationGo.com</dc:description>
  <cp:lastModifiedBy>Malhotra, Yashpreet S</cp:lastModifiedBy>
  <cp:revision>2</cp:revision>
  <dcterms:created xsi:type="dcterms:W3CDTF">2021-12-06T23:42:37Z</dcterms:created>
  <dcterms:modified xsi:type="dcterms:W3CDTF">2021-12-07T01:43:23Z</dcterms:modified>
  <cp:category>Templates</cp:category>
</cp:coreProperties>
</file>