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p:scale>
          <a:sx n="93" d="100"/>
          <a:sy n="93" d="100"/>
        </p:scale>
        <p:origin x="144"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232A4-3D94-9C47-902D-95749859CC7F}" type="datetimeFigureOut">
              <a:rPr lang="en-VN" smtClean="0"/>
              <a:t>07/10/2023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F8225-927C-E34A-A1C0-9E71D2FAB711}" type="slidenum">
              <a:rPr lang="en-VN" smtClean="0"/>
              <a:t>‹#›</a:t>
            </a:fld>
            <a:endParaRPr lang="en-VN"/>
          </a:p>
        </p:txBody>
      </p:sp>
    </p:spTree>
    <p:extLst>
      <p:ext uri="{BB962C8B-B14F-4D97-AF65-F5344CB8AC3E}">
        <p14:creationId xmlns:p14="http://schemas.microsoft.com/office/powerpoint/2010/main" val="330368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apple-system"/>
              </a:rPr>
              <a:t>In the theory of portfolio optimization, the overall risk of a portfolio is related to the covariance between assets, which is proportional to the correlation coefficients of any two assets. The smaller the correlation coefficients, the smaller the covariance, and then the smaller the overall risk of the portfolio </a:t>
            </a:r>
            <a:endParaRPr lang="en-VN" dirty="0"/>
          </a:p>
        </p:txBody>
      </p:sp>
      <p:sp>
        <p:nvSpPr>
          <p:cNvPr id="4" name="Slide Number Placeholder 3"/>
          <p:cNvSpPr>
            <a:spLocks noGrp="1"/>
          </p:cNvSpPr>
          <p:nvPr>
            <p:ph type="sldNum" sz="quarter" idx="5"/>
          </p:nvPr>
        </p:nvSpPr>
        <p:spPr/>
        <p:txBody>
          <a:bodyPr/>
          <a:lstStyle/>
          <a:p>
            <a:fld id="{01073D01-0BCA-1A4B-8CCE-561B1078C37C}" type="slidenum">
              <a:rPr lang="en-VN" smtClean="0"/>
              <a:t>2</a:t>
            </a:fld>
            <a:endParaRPr lang="en-VN"/>
          </a:p>
        </p:txBody>
      </p:sp>
    </p:spTree>
    <p:extLst>
      <p:ext uri="{BB962C8B-B14F-4D97-AF65-F5344CB8AC3E}">
        <p14:creationId xmlns:p14="http://schemas.microsoft.com/office/powerpoint/2010/main" val="331782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01073D01-0BCA-1A4B-8CCE-561B1078C37C}" type="slidenum">
              <a:rPr lang="en-VN" smtClean="0"/>
              <a:t>4</a:t>
            </a:fld>
            <a:endParaRPr lang="en-VN"/>
          </a:p>
        </p:txBody>
      </p:sp>
    </p:spTree>
    <p:extLst>
      <p:ext uri="{BB962C8B-B14F-4D97-AF65-F5344CB8AC3E}">
        <p14:creationId xmlns:p14="http://schemas.microsoft.com/office/powerpoint/2010/main" val="362444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06DD-073B-0B5D-7701-4AE4C0EFE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3344691A-8791-852D-F25E-4DA09F9D32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0147767D-A8EC-6DCF-F7D9-D6D8037E1DEB}"/>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5" name="Footer Placeholder 4">
            <a:extLst>
              <a:ext uri="{FF2B5EF4-FFF2-40B4-BE49-F238E27FC236}">
                <a16:creationId xmlns:a16="http://schemas.microsoft.com/office/drawing/2014/main" id="{994737EA-BD5C-DCBA-D756-E5ECEB775B3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6D174F6-5911-3651-344B-7EE588692704}"/>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109563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BE05-487A-85FB-16F4-FB62311DB82D}"/>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41E5619-CB22-B078-DEEF-0AC859FE8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A333FA1-96C7-21A7-F208-7D03C9BAFEE9}"/>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5" name="Footer Placeholder 4">
            <a:extLst>
              <a:ext uri="{FF2B5EF4-FFF2-40B4-BE49-F238E27FC236}">
                <a16:creationId xmlns:a16="http://schemas.microsoft.com/office/drawing/2014/main" id="{0FB06437-ED30-04A6-BB94-A50FEB29F20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789D287-E93C-0177-6020-6F604BD65592}"/>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260371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54CEA-3763-9C36-16AD-753195F98E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42E6EAA8-7A10-CD06-78CF-FF929AFED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81257FD-B785-7410-4D97-701DE27F6F6A}"/>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5" name="Footer Placeholder 4">
            <a:extLst>
              <a:ext uri="{FF2B5EF4-FFF2-40B4-BE49-F238E27FC236}">
                <a16:creationId xmlns:a16="http://schemas.microsoft.com/office/drawing/2014/main" id="{33561F59-2446-79EA-1EB3-CC92B778972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F488683-C5F3-D99F-E309-8B7841BD42A7}"/>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162708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F7C4-770B-C2F1-C569-4D264C6558B8}"/>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A31948E5-738A-A714-F556-F1AA4DFAC4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7BD9661-69CC-8A3F-2D85-E4ACAE9F51DE}"/>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5" name="Footer Placeholder 4">
            <a:extLst>
              <a:ext uri="{FF2B5EF4-FFF2-40B4-BE49-F238E27FC236}">
                <a16:creationId xmlns:a16="http://schemas.microsoft.com/office/drawing/2014/main" id="{AF0E838C-577E-E29E-0DFD-AAC654D4078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D8944A5-670B-0626-4141-3BD0EA51C039}"/>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200727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6539-B489-6026-4693-7BE576B1EF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94251158-E838-258E-9486-9B38F03EC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4970D-F523-FD54-C29B-59683331820A}"/>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5" name="Footer Placeholder 4">
            <a:extLst>
              <a:ext uri="{FF2B5EF4-FFF2-40B4-BE49-F238E27FC236}">
                <a16:creationId xmlns:a16="http://schemas.microsoft.com/office/drawing/2014/main" id="{BF280A40-F426-C14A-74D3-BAD015077AF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DDBE103-2753-77F2-F9A2-32A29B8735A1}"/>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168578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EB6B-18AB-D282-25B9-B6C121CB518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CCDBBD98-D6B8-C0F5-F0CE-C8CA21D61A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06365F88-759C-AA81-02AB-B3785E7EE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C893A660-B340-2A8C-0371-ED37310CF80C}"/>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6" name="Footer Placeholder 5">
            <a:extLst>
              <a:ext uri="{FF2B5EF4-FFF2-40B4-BE49-F238E27FC236}">
                <a16:creationId xmlns:a16="http://schemas.microsoft.com/office/drawing/2014/main" id="{00DAEA89-E63E-2876-4C8F-8BC43B7E3C0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F9DE0F6-ABA1-D895-2905-83D6BA25ABD9}"/>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424463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A19C-64DF-8DEB-CDCF-DE7790C1FFE5}"/>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060C7D90-1CC8-C7EA-69CF-C17F46F7CB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5720D-7EB8-E2EC-59D5-5AE9B23B7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1B1250EF-A2CC-4267-5AD3-FB5FD0DFF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DD9BC-3C7D-3DAB-5F8D-AEB842C9F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A3218A1D-792C-16F9-EEA6-310F6678BDF6}"/>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8" name="Footer Placeholder 7">
            <a:extLst>
              <a:ext uri="{FF2B5EF4-FFF2-40B4-BE49-F238E27FC236}">
                <a16:creationId xmlns:a16="http://schemas.microsoft.com/office/drawing/2014/main" id="{60380571-E261-9537-EACB-FA630B0159D0}"/>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EA931549-2E69-859E-A095-96A874C345AD}"/>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209588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4BC9-CFFE-1202-D55B-D837505D5BE9}"/>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F44A5C89-5FFA-34E6-449B-A49AD2646F06}"/>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4" name="Footer Placeholder 3">
            <a:extLst>
              <a:ext uri="{FF2B5EF4-FFF2-40B4-BE49-F238E27FC236}">
                <a16:creationId xmlns:a16="http://schemas.microsoft.com/office/drawing/2014/main" id="{232251FC-2F53-0ED8-28B4-6C658452C56B}"/>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27F33A82-283C-E0E5-83E3-F2F3AF303726}"/>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87190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12820-62C3-C587-787E-EBA7CF84A477}"/>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3" name="Footer Placeholder 2">
            <a:extLst>
              <a:ext uri="{FF2B5EF4-FFF2-40B4-BE49-F238E27FC236}">
                <a16:creationId xmlns:a16="http://schemas.microsoft.com/office/drawing/2014/main" id="{22B0DD4A-F4B8-F88F-9005-A334FCB971DB}"/>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1969D5DE-D3A7-40D8-95C8-695EF7D4B5C8}"/>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192062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3EBF-CD5A-D7D9-EE81-B602F78B7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D372FD74-6571-121F-871F-0830A37AB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2FAD063F-A770-F494-9838-35A33F610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0A20D-3068-1305-C8DD-4450AAB0BE77}"/>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6" name="Footer Placeholder 5">
            <a:extLst>
              <a:ext uri="{FF2B5EF4-FFF2-40B4-BE49-F238E27FC236}">
                <a16:creationId xmlns:a16="http://schemas.microsoft.com/office/drawing/2014/main" id="{329E95AF-7015-57AC-CCDE-D9444FAAEF28}"/>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CCFAB554-B770-37E3-FEAA-F2BA0C764A44}"/>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373817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BA64-3B30-BF5D-2B0D-DB536927C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B99A607C-27E4-B1D1-272F-F4EF2CCE33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93EEDE29-75FF-9D06-8A47-D751251C1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71A16-9348-458C-9863-6FAA7D4AEB85}"/>
              </a:ext>
            </a:extLst>
          </p:cNvPr>
          <p:cNvSpPr>
            <a:spLocks noGrp="1"/>
          </p:cNvSpPr>
          <p:nvPr>
            <p:ph type="dt" sz="half" idx="10"/>
          </p:nvPr>
        </p:nvSpPr>
        <p:spPr/>
        <p:txBody>
          <a:bodyPr/>
          <a:lstStyle/>
          <a:p>
            <a:fld id="{4F047A9D-3AA5-AC4E-8ACF-CFCDDED9A853}" type="datetimeFigureOut">
              <a:rPr lang="en-VN" smtClean="0"/>
              <a:t>07/10/2023</a:t>
            </a:fld>
            <a:endParaRPr lang="en-VN"/>
          </a:p>
        </p:txBody>
      </p:sp>
      <p:sp>
        <p:nvSpPr>
          <p:cNvPr id="6" name="Footer Placeholder 5">
            <a:extLst>
              <a:ext uri="{FF2B5EF4-FFF2-40B4-BE49-F238E27FC236}">
                <a16:creationId xmlns:a16="http://schemas.microsoft.com/office/drawing/2014/main" id="{6C00D6A9-F59B-EA74-0306-80B4CC5DF45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FC583D56-F12E-6CF8-D4C4-A059F57CC789}"/>
              </a:ext>
            </a:extLst>
          </p:cNvPr>
          <p:cNvSpPr>
            <a:spLocks noGrp="1"/>
          </p:cNvSpPr>
          <p:nvPr>
            <p:ph type="sldNum" sz="quarter" idx="12"/>
          </p:nvPr>
        </p:nvSpPr>
        <p:spPr/>
        <p:txBody>
          <a:bodyPr/>
          <a:lstStyle/>
          <a:p>
            <a:fld id="{458C204D-81F3-0442-8460-FAC0810F8474}" type="slidenum">
              <a:rPr lang="en-VN" smtClean="0"/>
              <a:t>‹#›</a:t>
            </a:fld>
            <a:endParaRPr lang="en-VN"/>
          </a:p>
        </p:txBody>
      </p:sp>
    </p:spTree>
    <p:extLst>
      <p:ext uri="{BB962C8B-B14F-4D97-AF65-F5344CB8AC3E}">
        <p14:creationId xmlns:p14="http://schemas.microsoft.com/office/powerpoint/2010/main" val="416880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595E4-F4A4-F537-C566-1B07C69FE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1B5D7F45-2C3C-EA46-3377-EEFC7C38A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1D4B936-513A-BDF2-849E-3B69BDA36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47A9D-3AA5-AC4E-8ACF-CFCDDED9A853}" type="datetimeFigureOut">
              <a:rPr lang="en-VN" smtClean="0"/>
              <a:t>07/10/2023</a:t>
            </a:fld>
            <a:endParaRPr lang="en-VN"/>
          </a:p>
        </p:txBody>
      </p:sp>
      <p:sp>
        <p:nvSpPr>
          <p:cNvPr id="5" name="Footer Placeholder 4">
            <a:extLst>
              <a:ext uri="{FF2B5EF4-FFF2-40B4-BE49-F238E27FC236}">
                <a16:creationId xmlns:a16="http://schemas.microsoft.com/office/drawing/2014/main" id="{7686C9F2-3F1E-31DB-A576-C6DA73CEE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4DC91ABC-3BE0-1046-A5C7-9FAA07570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C204D-81F3-0442-8460-FAC0810F8474}" type="slidenum">
              <a:rPr lang="en-VN" smtClean="0"/>
              <a:t>‹#›</a:t>
            </a:fld>
            <a:endParaRPr lang="en-VN"/>
          </a:p>
        </p:txBody>
      </p:sp>
    </p:spTree>
    <p:extLst>
      <p:ext uri="{BB962C8B-B14F-4D97-AF65-F5344CB8AC3E}">
        <p14:creationId xmlns:p14="http://schemas.microsoft.com/office/powerpoint/2010/main" val="2479875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QUANTUM%20FINANCE/The%20Impact%20of%20Quantum%20Computing%20on%20the%20Financial%20Sector.pptx"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PacktPublishing/Financial-Modeling-using-Quantum-Computing/blob/main/data/binance_data.csv"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DB3451-D774-36CF-6F56-2E236CDC9A75}"/>
              </a:ext>
            </a:extLst>
          </p:cNvPr>
          <p:cNvSpPr/>
          <p:nvPr/>
        </p:nvSpPr>
        <p:spPr>
          <a:xfrm>
            <a:off x="5573486" y="4767942"/>
            <a:ext cx="6618514" cy="18124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VN" sz="4000" b="1" dirty="0">
                <a:solidFill>
                  <a:schemeClr val="tx1"/>
                </a:solidFill>
                <a:latin typeface="Microsoft New Tai Lue" panose="020B0502040204020203" pitchFamily="34" charset="0"/>
                <a:cs typeface="Microsoft New Tai Lue" panose="020B0502040204020203" pitchFamily="34" charset="0"/>
              </a:rPr>
              <a:t>Presented by: Tullia Vu</a:t>
            </a:r>
            <a:br>
              <a:rPr lang="en-VN" sz="4000" b="1" dirty="0">
                <a:solidFill>
                  <a:schemeClr val="tx1"/>
                </a:solidFill>
                <a:latin typeface="Microsoft New Tai Lue" panose="020B0502040204020203" pitchFamily="34" charset="0"/>
                <a:cs typeface="Microsoft New Tai Lue" panose="020B0502040204020203" pitchFamily="34" charset="0"/>
              </a:rPr>
            </a:br>
            <a:r>
              <a:rPr lang="en-VN" sz="4000" b="1" dirty="0">
                <a:solidFill>
                  <a:schemeClr val="tx1"/>
                </a:solidFill>
                <a:latin typeface="Microsoft New Tai Lue" panose="020B0502040204020203" pitchFamily="34" charset="0"/>
                <a:cs typeface="Microsoft New Tai Lue" panose="020B0502040204020203" pitchFamily="34" charset="0"/>
              </a:rPr>
              <a:t>Foreign Trade University</a:t>
            </a:r>
          </a:p>
        </p:txBody>
      </p:sp>
      <p:pic>
        <p:nvPicPr>
          <p:cNvPr id="4" name="Picture 3" descr="A screenshot of a book&#10;&#10;Description automatically generated">
            <a:extLst>
              <a:ext uri="{FF2B5EF4-FFF2-40B4-BE49-F238E27FC236}">
                <a16:creationId xmlns:a16="http://schemas.microsoft.com/office/drawing/2014/main" id="{1F02B550-CF73-73E1-C33C-6137282B74D2}"/>
              </a:ext>
            </a:extLst>
          </p:cNvPr>
          <p:cNvPicPr>
            <a:picLocks noChangeAspect="1"/>
          </p:cNvPicPr>
          <p:nvPr/>
        </p:nvPicPr>
        <p:blipFill>
          <a:blip r:embed="rId2"/>
          <a:stretch>
            <a:fillRect/>
          </a:stretch>
        </p:blipFill>
        <p:spPr>
          <a:xfrm>
            <a:off x="52632" y="0"/>
            <a:ext cx="5520854" cy="6858000"/>
          </a:xfrm>
          <a:prstGeom prst="rect">
            <a:avLst/>
          </a:prstGeom>
        </p:spPr>
      </p:pic>
    </p:spTree>
    <p:extLst>
      <p:ext uri="{BB962C8B-B14F-4D97-AF65-F5344CB8AC3E}">
        <p14:creationId xmlns:p14="http://schemas.microsoft.com/office/powerpoint/2010/main" val="315241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605840-634C-FAFC-604A-15DCE03821F4}"/>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VN" sz="4000" b="1" dirty="0">
                <a:solidFill>
                  <a:schemeClr val="tx1"/>
                </a:solidFill>
                <a:latin typeface="Microsoft New Tai Lue" panose="020B0502040204020203" pitchFamily="34" charset="0"/>
                <a:cs typeface="Microsoft New Tai Lue" panose="020B0502040204020203" pitchFamily="34" charset="0"/>
              </a:rPr>
              <a:t>CLASSICAL OPTIMIZATION PROBLEM</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AA8F40E-A7F0-9AF4-AD46-3866B268EEAA}"/>
                  </a:ext>
                </a:extLst>
              </p:cNvPr>
              <p:cNvSpPr/>
              <p:nvPr/>
            </p:nvSpPr>
            <p:spPr>
              <a:xfrm>
                <a:off x="796153" y="1313974"/>
                <a:ext cx="10293605" cy="1825716"/>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func>
                      <m:funcPr>
                        <m:ctrlPr>
                          <a:rPr lang="en-US" sz="5400" i="1" dirty="0" smtClean="0">
                            <a:solidFill>
                              <a:schemeClr val="tx1"/>
                            </a:solidFill>
                            <a:latin typeface="Cambria Math" panose="02040503050406030204" pitchFamily="18" charset="0"/>
                            <a:cs typeface="Microsoft New Tai Lue" panose="020B0502040204020203" pitchFamily="34" charset="0"/>
                          </a:rPr>
                        </m:ctrlPr>
                      </m:funcPr>
                      <m:fName>
                        <m:limLow>
                          <m:limLowPr>
                            <m:ctrlPr>
                              <a:rPr lang="en-US" sz="5400" i="1" dirty="0" smtClean="0">
                                <a:solidFill>
                                  <a:schemeClr val="tx1"/>
                                </a:solidFill>
                                <a:latin typeface="Cambria Math" panose="02040503050406030204" pitchFamily="18" charset="0"/>
                                <a:cs typeface="Microsoft New Tai Lue" panose="020B0502040204020203" pitchFamily="34" charset="0"/>
                              </a:rPr>
                            </m:ctrlPr>
                          </m:limLowPr>
                          <m:e>
                            <m:r>
                              <m:rPr>
                                <m:sty m:val="p"/>
                              </m:rPr>
                              <a:rPr lang="en-US" sz="5400" i="0" dirty="0" smtClean="0">
                                <a:solidFill>
                                  <a:schemeClr val="tx1"/>
                                </a:solidFill>
                                <a:latin typeface="Cambria Math" panose="02040503050406030204" pitchFamily="18" charset="0"/>
                                <a:cs typeface="Microsoft New Tai Lue" panose="020B0502040204020203" pitchFamily="34" charset="0"/>
                              </a:rPr>
                              <m:t>max</m:t>
                            </m:r>
                          </m:e>
                          <m:lim>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x</m:t>
                                </m:r>
                              </m:e>
                              <m:sub>
                                <m:r>
                                  <m:rPr>
                                    <m:sty m:val="p"/>
                                  </m:rPr>
                                  <a:rPr lang="en-US" sz="5400" i="1" dirty="0">
                                    <a:solidFill>
                                      <a:schemeClr val="tx1"/>
                                    </a:solidFill>
                                    <a:latin typeface="Cambria Math" panose="02040503050406030204" pitchFamily="18" charset="0"/>
                                    <a:cs typeface="Microsoft New Tai Lue" panose="020B0502040204020203" pitchFamily="34" charset="0"/>
                                  </a:rPr>
                                  <m:t>i</m:t>
                                </m:r>
                              </m:sub>
                            </m:sSub>
                            <m:r>
                              <a:rPr lang="en-US" sz="540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m:t>
                            </m:r>
                            <m:r>
                              <a:rPr lang="vi-VN" sz="5400" b="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{0,1}</m:t>
                            </m:r>
                          </m:lim>
                        </m:limLow>
                      </m:fName>
                      <m:e>
                        <m:nary>
                          <m:naryPr>
                            <m:chr m:val="∑"/>
                            <m:ctrlPr>
                              <a:rPr lang="en-US" sz="5400" i="1" dirty="0" smtClean="0">
                                <a:solidFill>
                                  <a:schemeClr val="tx1"/>
                                </a:solidFill>
                                <a:latin typeface="Cambria Math" panose="02040503050406030204" pitchFamily="18" charset="0"/>
                                <a:cs typeface="Microsoft New Tai Lue" panose="020B0502040204020203" pitchFamily="34" charset="0"/>
                              </a:rPr>
                            </m:ctrlPr>
                          </m:naryPr>
                          <m:sub>
                            <m:r>
                              <m:rPr>
                                <m:sty m:val="p"/>
                                <m:brk m:alnAt="23"/>
                              </m:rPr>
                              <a:rPr lang="en-US" sz="5400" i="1" dirty="0">
                                <a:solidFill>
                                  <a:schemeClr val="tx1"/>
                                </a:solidFill>
                                <a:latin typeface="Cambria Math" panose="02040503050406030204" pitchFamily="18" charset="0"/>
                                <a:cs typeface="Microsoft New Tai Lue" panose="020B0502040204020203" pitchFamily="34" charset="0"/>
                              </a:rPr>
                              <m:t>i</m:t>
                            </m:r>
                            <m:r>
                              <a:rPr lang="vi-VN" sz="5400" b="0" i="1" dirty="0" smtClean="0">
                                <a:solidFill>
                                  <a:schemeClr val="tx1"/>
                                </a:solidFill>
                                <a:latin typeface="Cambria Math" panose="02040503050406030204" pitchFamily="18" charset="0"/>
                                <a:cs typeface="Microsoft New Tai Lue" panose="020B0502040204020203" pitchFamily="34" charset="0"/>
                              </a:rPr>
                              <m:t>=1</m:t>
                            </m:r>
                          </m:sub>
                          <m:sup>
                            <m:r>
                              <m:rPr>
                                <m:sty m:val="p"/>
                              </m:rPr>
                              <a:rPr lang="en-US" sz="5400" i="1" dirty="0">
                                <a:solidFill>
                                  <a:schemeClr val="tx1"/>
                                </a:solidFill>
                                <a:latin typeface="Cambria Math" panose="02040503050406030204" pitchFamily="18" charset="0"/>
                                <a:cs typeface="Microsoft New Tai Lue" panose="020B0502040204020203" pitchFamily="34" charset="0"/>
                              </a:rPr>
                              <m:t>n</m:t>
                            </m:r>
                          </m:sup>
                          <m:e>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x</m:t>
                                </m:r>
                              </m:e>
                              <m:sub>
                                <m:r>
                                  <m:rPr>
                                    <m:sty m:val="p"/>
                                  </m:rPr>
                                  <a:rPr lang="en-US" sz="5400" i="1" dirty="0">
                                    <a:solidFill>
                                      <a:schemeClr val="tx1"/>
                                    </a:solidFill>
                                    <a:latin typeface="Cambria Math" panose="02040503050406030204" pitchFamily="18" charset="0"/>
                                    <a:cs typeface="Microsoft New Tai Lue" panose="020B0502040204020203" pitchFamily="34" charset="0"/>
                                  </a:rPr>
                                  <m:t>i</m:t>
                                </m:r>
                              </m:sub>
                            </m:sSub>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e</m:t>
                                </m:r>
                              </m:e>
                              <m:sub>
                                <m:r>
                                  <m:rPr>
                                    <m:sty m:val="p"/>
                                  </m:rPr>
                                  <a:rPr lang="en-US" sz="5400" i="1" dirty="0">
                                    <a:solidFill>
                                      <a:schemeClr val="tx1"/>
                                    </a:solidFill>
                                    <a:latin typeface="Cambria Math" panose="02040503050406030204" pitchFamily="18" charset="0"/>
                                    <a:cs typeface="Microsoft New Tai Lue" panose="020B0502040204020203" pitchFamily="34" charset="0"/>
                                  </a:rPr>
                                  <m:t>i</m:t>
                                </m:r>
                              </m:sub>
                            </m:sSub>
                          </m:e>
                        </m:nary>
                      </m:e>
                    </m:func>
                  </m:oMath>
                </a14:m>
                <a:r>
                  <a:rPr lang="en-VN" sz="5400" dirty="0">
                    <a:solidFill>
                      <a:schemeClr val="tx1"/>
                    </a:solidFill>
                    <a:latin typeface="Microsoft New Tai Lue" panose="020B0502040204020203" pitchFamily="34" charset="0"/>
                    <a:cs typeface="Microsoft New Tai Lue" panose="020B0502040204020203" pitchFamily="34" charset="0"/>
                  </a:rPr>
                  <a:t>- </a:t>
                </a:r>
                <a14:m>
                  <m:oMath xmlns:m="http://schemas.openxmlformats.org/officeDocument/2006/math">
                    <m:r>
                      <a:rPr lang="en-VN" sz="5400" i="1"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𝜃</m:t>
                    </m:r>
                    <m:nary>
                      <m:naryPr>
                        <m:chr m:val="∑"/>
                        <m:ctrlPr>
                          <a:rPr lang="en-US" sz="5400" i="1" dirty="0" smtClean="0">
                            <a:solidFill>
                              <a:schemeClr val="tx1"/>
                            </a:solidFill>
                            <a:latin typeface="Cambria Math" panose="02040503050406030204" pitchFamily="18" charset="0"/>
                            <a:cs typeface="Microsoft New Tai Lue" panose="020B0502040204020203" pitchFamily="34" charset="0"/>
                          </a:rPr>
                        </m:ctrlPr>
                      </m:naryPr>
                      <m:sub>
                        <m:r>
                          <m:rPr>
                            <m:sty m:val="p"/>
                            <m:brk m:alnAt="23"/>
                          </m:rPr>
                          <a:rPr lang="en-US" sz="5400" i="1" dirty="0">
                            <a:solidFill>
                              <a:schemeClr val="tx1"/>
                            </a:solidFill>
                            <a:latin typeface="Cambria Math" panose="02040503050406030204" pitchFamily="18" charset="0"/>
                            <a:cs typeface="Microsoft New Tai Lue" panose="020B0502040204020203" pitchFamily="34" charset="0"/>
                          </a:rPr>
                          <m:t>i</m:t>
                        </m:r>
                        <m:r>
                          <a:rPr lang="vi-VN" sz="5400" b="0" i="1" dirty="0" smtClean="0">
                            <a:solidFill>
                              <a:schemeClr val="tx1"/>
                            </a:solidFill>
                            <a:latin typeface="Cambria Math" panose="02040503050406030204" pitchFamily="18" charset="0"/>
                            <a:cs typeface="Microsoft New Tai Lue" panose="020B0502040204020203" pitchFamily="34" charset="0"/>
                          </a:rPr>
                          <m:t>,</m:t>
                        </m:r>
                        <m:r>
                          <m:rPr>
                            <m:sty m:val="p"/>
                          </m:rPr>
                          <a:rPr lang="vi-VN" sz="5400" i="1" dirty="0">
                            <a:solidFill>
                              <a:schemeClr val="tx1"/>
                            </a:solidFill>
                            <a:latin typeface="Cambria Math" panose="02040503050406030204" pitchFamily="18" charset="0"/>
                            <a:cs typeface="Microsoft New Tai Lue" panose="020B0502040204020203" pitchFamily="34" charset="0"/>
                          </a:rPr>
                          <m:t>j</m:t>
                        </m:r>
                        <m:r>
                          <a:rPr lang="vi-VN" sz="5400" b="0" i="1" dirty="0" smtClean="0">
                            <a:solidFill>
                              <a:schemeClr val="tx1"/>
                            </a:solidFill>
                            <a:latin typeface="Cambria Math" panose="02040503050406030204" pitchFamily="18" charset="0"/>
                            <a:cs typeface="Microsoft New Tai Lue" panose="020B0502040204020203" pitchFamily="34" charset="0"/>
                          </a:rPr>
                          <m:t>=1</m:t>
                        </m:r>
                      </m:sub>
                      <m:sup>
                        <m:r>
                          <m:rPr>
                            <m:sty m:val="p"/>
                          </m:rPr>
                          <a:rPr lang="en-US" sz="5400" i="1" dirty="0">
                            <a:solidFill>
                              <a:schemeClr val="tx1"/>
                            </a:solidFill>
                            <a:latin typeface="Cambria Math" panose="02040503050406030204" pitchFamily="18" charset="0"/>
                            <a:cs typeface="Microsoft New Tai Lue" panose="020B0502040204020203" pitchFamily="34" charset="0"/>
                          </a:rPr>
                          <m:t>n</m:t>
                        </m:r>
                      </m:sup>
                      <m:e>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x</m:t>
                            </m:r>
                          </m:e>
                          <m:sub>
                            <m:r>
                              <m:rPr>
                                <m:sty m:val="p"/>
                              </m:rPr>
                              <a:rPr lang="en-US" sz="5400" i="1" dirty="0">
                                <a:solidFill>
                                  <a:schemeClr val="tx1"/>
                                </a:solidFill>
                                <a:latin typeface="Cambria Math" panose="02040503050406030204" pitchFamily="18" charset="0"/>
                                <a:cs typeface="Microsoft New Tai Lue" panose="020B0502040204020203" pitchFamily="34" charset="0"/>
                              </a:rPr>
                              <m:t>i</m:t>
                            </m:r>
                          </m:sub>
                        </m:sSub>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x</m:t>
                            </m:r>
                          </m:e>
                          <m:sub>
                            <m:r>
                              <m:rPr>
                                <m:sty m:val="p"/>
                              </m:rPr>
                              <a:rPr lang="en-US" sz="5400" i="1" dirty="0">
                                <a:solidFill>
                                  <a:schemeClr val="tx1"/>
                                </a:solidFill>
                                <a:latin typeface="Cambria Math" panose="02040503050406030204" pitchFamily="18" charset="0"/>
                                <a:cs typeface="Microsoft New Tai Lue" panose="020B0502040204020203" pitchFamily="34" charset="0"/>
                              </a:rPr>
                              <m:t>j</m:t>
                            </m:r>
                          </m:sub>
                        </m:sSub>
                        <m:sSub>
                          <m:sSubPr>
                            <m:ctrlPr>
                              <a:rPr lang="en-US" sz="5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5400" i="1" dirty="0">
                                <a:solidFill>
                                  <a:schemeClr val="tx1"/>
                                </a:solidFill>
                                <a:latin typeface="Cambria Math" panose="02040503050406030204" pitchFamily="18" charset="0"/>
                                <a:cs typeface="Microsoft New Tai Lue" panose="020B0502040204020203" pitchFamily="34" charset="0"/>
                              </a:rPr>
                              <m:t>c</m:t>
                            </m:r>
                          </m:e>
                          <m:sub>
                            <m:r>
                              <m:rPr>
                                <m:sty m:val="p"/>
                              </m:rPr>
                              <a:rPr lang="en-US" sz="5400" i="1" dirty="0">
                                <a:solidFill>
                                  <a:schemeClr val="tx1"/>
                                </a:solidFill>
                                <a:latin typeface="Cambria Math" panose="02040503050406030204" pitchFamily="18" charset="0"/>
                                <a:cs typeface="Microsoft New Tai Lue" panose="020B0502040204020203" pitchFamily="34" charset="0"/>
                              </a:rPr>
                              <m:t>ij</m:t>
                            </m:r>
                          </m:sub>
                        </m:sSub>
                      </m:e>
                    </m:nary>
                  </m:oMath>
                </a14:m>
                <a:endParaRPr lang="en-VN" sz="5400" dirty="0">
                  <a:solidFill>
                    <a:schemeClr val="tx1"/>
                  </a:solidFill>
                  <a:latin typeface="Microsoft New Tai Lue" panose="020B0502040204020203" pitchFamily="34" charset="0"/>
                  <a:cs typeface="Microsoft New Tai Lue" panose="020B0502040204020203" pitchFamily="34" charset="0"/>
                </a:endParaRPr>
              </a:p>
            </p:txBody>
          </p:sp>
        </mc:Choice>
        <mc:Fallback xmlns="">
          <p:sp>
            <p:nvSpPr>
              <p:cNvPr id="5" name="Rectangle 4">
                <a:extLst>
                  <a:ext uri="{FF2B5EF4-FFF2-40B4-BE49-F238E27FC236}">
                    <a16:creationId xmlns:a16="http://schemas.microsoft.com/office/drawing/2014/main" id="{EAA8F40E-A7F0-9AF4-AD46-3866B268EEAA}"/>
                  </a:ext>
                </a:extLst>
              </p:cNvPr>
              <p:cNvSpPr>
                <a:spLocks noRot="1" noChangeAspect="1" noMove="1" noResize="1" noEditPoints="1" noAdjustHandles="1" noChangeArrowheads="1" noChangeShapeType="1" noTextEdit="1"/>
              </p:cNvSpPr>
              <p:nvPr/>
            </p:nvSpPr>
            <p:spPr>
              <a:xfrm>
                <a:off x="796153" y="1313974"/>
                <a:ext cx="10293605" cy="1825716"/>
              </a:xfrm>
              <a:prstGeom prst="rect">
                <a:avLst/>
              </a:prstGeom>
              <a:blipFill>
                <a:blip r:embed="rId3"/>
                <a:stretch>
                  <a:fillRect l="-614" t="-51020" r="-369" b="-83673"/>
                </a:stretch>
              </a:blipFill>
              <a:ln w="28575">
                <a:solidFill>
                  <a:srgbClr val="FF0000"/>
                </a:solidFill>
                <a:prstDash val="dash"/>
              </a:ln>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EF2B794-B6B1-D458-AD51-1A3F897AC03E}"/>
                  </a:ext>
                </a:extLst>
              </p:cNvPr>
              <p:cNvSpPr txBox="1"/>
              <p:nvPr/>
            </p:nvSpPr>
            <p:spPr>
              <a:xfrm>
                <a:off x="796153" y="4180344"/>
                <a:ext cx="7695761" cy="2677656"/>
              </a:xfrm>
              <a:prstGeom prst="rect">
                <a:avLst/>
              </a:prstGeom>
              <a:noFill/>
            </p:spPr>
            <p:txBody>
              <a:bodyPr wrap="none" rtlCol="0">
                <a:spAutoFit/>
              </a:bodyPr>
              <a:lstStyle/>
              <a:p>
                <a:endParaRPr lang="en-VN" sz="2400" dirty="0">
                  <a:solidFill>
                    <a:schemeClr val="tx1"/>
                  </a:solidFill>
                  <a:latin typeface="Microsoft New Tai Lue" panose="020B0502040204020203" pitchFamily="34" charset="0"/>
                  <a:cs typeface="Microsoft New Tai Lue" panose="020B0502040204020203" pitchFamily="34" charset="0"/>
                </a:endParaRPr>
              </a:p>
              <a:p>
                <a14:m>
                  <m:oMath xmlns:m="http://schemas.openxmlformats.org/officeDocument/2006/math">
                    <m:sSub>
                      <m:sSubPr>
                        <m:ctrlPr>
                          <a:rPr lang="en-US" sz="2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2400" i="1" dirty="0">
                            <a:solidFill>
                              <a:schemeClr val="tx1"/>
                            </a:solidFill>
                            <a:latin typeface="Cambria Math" panose="02040503050406030204" pitchFamily="18" charset="0"/>
                            <a:cs typeface="Microsoft New Tai Lue" panose="020B0502040204020203" pitchFamily="34" charset="0"/>
                          </a:rPr>
                          <m:t>b</m:t>
                        </m:r>
                      </m:e>
                      <m:sub>
                        <m:r>
                          <m:rPr>
                            <m:sty m:val="p"/>
                          </m:rPr>
                          <a:rPr lang="en-US" sz="2400" i="1" dirty="0">
                            <a:solidFill>
                              <a:schemeClr val="tx1"/>
                            </a:solidFill>
                            <a:latin typeface="Cambria Math" panose="02040503050406030204" pitchFamily="18" charset="0"/>
                            <a:cs typeface="Microsoft New Tai Lue" panose="020B0502040204020203" pitchFamily="34" charset="0"/>
                          </a:rPr>
                          <m:t>i</m:t>
                        </m:r>
                      </m:sub>
                    </m:sSub>
                    <m:r>
                      <a:rPr lang="en-US" sz="2400" i="1" dirty="0">
                        <a:solidFill>
                          <a:schemeClr val="tx1"/>
                        </a:solidFill>
                        <a:latin typeface="Cambria Math" panose="02040503050406030204" pitchFamily="18" charset="0"/>
                        <a:cs typeface="Microsoft New Tai Lue" panose="020B0502040204020203" pitchFamily="34" charset="0"/>
                      </a:rPr>
                      <m:t> </m:t>
                    </m:r>
                  </m:oMath>
                </a14:m>
                <a:r>
                  <a:rPr lang="en-US" sz="2400" dirty="0">
                    <a:solidFill>
                      <a:schemeClr val="tx1"/>
                    </a:solidFill>
                    <a:latin typeface="Microsoft New Tai Lue" panose="020B0502040204020203" pitchFamily="34" charset="0"/>
                    <a:cs typeface="Microsoft New Tai Lue" panose="020B0502040204020203" pitchFamily="34" charset="0"/>
                  </a:rPr>
                  <a:t>:summation cost of investing on each asset</a:t>
                </a:r>
              </a:p>
              <a:p>
                <a:r>
                  <a:rPr lang="en-US" sz="2400" dirty="0" err="1">
                    <a:solidFill>
                      <a:schemeClr val="tx1"/>
                    </a:solidFill>
                    <a:latin typeface="Microsoft New Tai Lue" panose="020B0502040204020203" pitchFamily="34" charset="0"/>
                    <a:cs typeface="Microsoft New Tai Lue" panose="020B0502040204020203" pitchFamily="34" charset="0"/>
                  </a:rPr>
                  <a:t>i</a:t>
                </a:r>
                <a:r>
                  <a:rPr lang="en-US" sz="2400" dirty="0">
                    <a:solidFill>
                      <a:schemeClr val="tx1"/>
                    </a:solidFill>
                    <a:latin typeface="Microsoft New Tai Lue" panose="020B0502040204020203" pitchFamily="34" charset="0"/>
                    <a:cs typeface="Microsoft New Tai Lue" panose="020B0502040204020203" pitchFamily="34" charset="0"/>
                  </a:rPr>
                  <a:t> : the index of the particular asset</a:t>
                </a:r>
              </a:p>
              <a:p>
                <a:r>
                  <a:rPr lang="en-US" sz="2400" dirty="0">
                    <a:solidFill>
                      <a:schemeClr val="tx1"/>
                    </a:solidFill>
                    <a:latin typeface="Microsoft New Tai Lue" panose="020B0502040204020203" pitchFamily="34" charset="0"/>
                    <a:cs typeface="Microsoft New Tai Lue" panose="020B0502040204020203" pitchFamily="34" charset="0"/>
                  </a:rPr>
                  <a:t>B: budget</a:t>
                </a:r>
              </a:p>
              <a:p>
                <a14:m>
                  <m:oMath xmlns:m="http://schemas.openxmlformats.org/officeDocument/2006/math">
                    <m:sSub>
                      <m:sSubPr>
                        <m:ctrlPr>
                          <a:rPr lang="en-US" sz="24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2400" i="1" dirty="0">
                            <a:solidFill>
                              <a:schemeClr val="tx1"/>
                            </a:solidFill>
                            <a:latin typeface="Cambria Math" panose="02040503050406030204" pitchFamily="18" charset="0"/>
                            <a:cs typeface="Microsoft New Tai Lue" panose="020B0502040204020203" pitchFamily="34" charset="0"/>
                          </a:rPr>
                          <m:t>x</m:t>
                        </m:r>
                      </m:e>
                      <m:sub>
                        <m:r>
                          <m:rPr>
                            <m:sty m:val="p"/>
                          </m:rPr>
                          <a:rPr lang="en-US" sz="2400" i="1" dirty="0">
                            <a:solidFill>
                              <a:schemeClr val="tx1"/>
                            </a:solidFill>
                            <a:latin typeface="Cambria Math" panose="02040503050406030204" pitchFamily="18" charset="0"/>
                            <a:cs typeface="Microsoft New Tai Lue" panose="020B0502040204020203" pitchFamily="34" charset="0"/>
                          </a:rPr>
                          <m:t>i</m:t>
                        </m:r>
                      </m:sub>
                    </m:sSub>
                    <m:r>
                      <a:rPr lang="en-US" sz="240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m:t>
                    </m:r>
                    <m:r>
                      <a:rPr lang="vi-VN" sz="2400" b="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{0,1</m:t>
                    </m:r>
                  </m:oMath>
                </a14:m>
                <a:r>
                  <a:rPr lang="en-US" sz="2400" dirty="0">
                    <a:latin typeface="Microsoft New Tai Lue" panose="020B0502040204020203" pitchFamily="34" charset="0"/>
                    <a:cs typeface="Microsoft New Tai Lue" panose="020B0502040204020203" pitchFamily="34" charset="0"/>
                  </a:rPr>
                  <a:t>} : selection of our set of assets </a:t>
                </a:r>
              </a:p>
              <a:p>
                <a14:m>
                  <m:oMath xmlns:m="http://schemas.openxmlformats.org/officeDocument/2006/math">
                    <m:r>
                      <a:rPr lang="en-VN" sz="2400" i="1"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𝜃</m:t>
                    </m:r>
                  </m:oMath>
                </a14:m>
                <a:r>
                  <a:rPr lang="en-VN" sz="2400" dirty="0">
                    <a:solidFill>
                      <a:schemeClr val="tx1"/>
                    </a:solidFill>
                    <a:latin typeface="Microsoft New Tai Lue" panose="020B0502040204020203" pitchFamily="34" charset="0"/>
                    <a:cs typeface="Microsoft New Tai Lue" panose="020B0502040204020203" pitchFamily="34" charset="0"/>
                  </a:rPr>
                  <a:t> : </a:t>
                </a:r>
                <a:r>
                  <a:rPr lang="en-US" sz="2400" dirty="0" err="1">
                    <a:latin typeface="Microsoft New Tai Lue" panose="020B0502040204020203" pitchFamily="34" charset="0"/>
                    <a:cs typeface="Microsoft New Tai Lue" panose="020B0502040204020203" pitchFamily="34" charset="0"/>
                  </a:rPr>
                  <a:t>Lagrangian</a:t>
                </a:r>
                <a:r>
                  <a:rPr lang="en-US" sz="2400" dirty="0">
                    <a:latin typeface="Microsoft New Tai Lue" panose="020B0502040204020203" pitchFamily="34" charset="0"/>
                    <a:cs typeface="Microsoft New Tai Lue" panose="020B0502040204020203" pitchFamily="34" charset="0"/>
                  </a:rPr>
                  <a:t> operator modulating the amount of risk </a:t>
                </a:r>
              </a:p>
              <a:p>
                <a:endParaRPr lang="en-VN" sz="2400" dirty="0">
                  <a:solidFill>
                    <a:schemeClr val="tx1"/>
                  </a:solidFill>
                  <a:latin typeface="Microsoft New Tai Lue" panose="020B0502040204020203" pitchFamily="34" charset="0"/>
                  <a:cs typeface="Microsoft New Tai Lue" panose="020B0502040204020203" pitchFamily="34" charset="0"/>
                </a:endParaRPr>
              </a:p>
            </p:txBody>
          </p:sp>
        </mc:Choice>
        <mc:Fallback xmlns="">
          <p:sp>
            <p:nvSpPr>
              <p:cNvPr id="2" name="TextBox 1">
                <a:extLst>
                  <a:ext uri="{FF2B5EF4-FFF2-40B4-BE49-F238E27FC236}">
                    <a16:creationId xmlns:a16="http://schemas.microsoft.com/office/drawing/2014/main" id="{1EF2B794-B6B1-D458-AD51-1A3F897AC03E}"/>
                  </a:ext>
                </a:extLst>
              </p:cNvPr>
              <p:cNvSpPr txBox="1">
                <a:spLocks noRot="1" noChangeAspect="1" noMove="1" noResize="1" noEditPoints="1" noAdjustHandles="1" noChangeArrowheads="1" noChangeShapeType="1" noTextEdit="1"/>
              </p:cNvSpPr>
              <p:nvPr/>
            </p:nvSpPr>
            <p:spPr>
              <a:xfrm>
                <a:off x="796153" y="4180344"/>
                <a:ext cx="7695761" cy="2677656"/>
              </a:xfrm>
              <a:prstGeom prst="rect">
                <a:avLst/>
              </a:prstGeom>
              <a:blipFill>
                <a:blip r:embed="rId4"/>
                <a:stretch>
                  <a:fillRect l="-1153"/>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19BCB3-49C9-5E97-8114-1B976378086D}"/>
                  </a:ext>
                </a:extLst>
              </p:cNvPr>
              <p:cNvSpPr txBox="1"/>
              <p:nvPr/>
            </p:nvSpPr>
            <p:spPr>
              <a:xfrm>
                <a:off x="796153" y="3512826"/>
                <a:ext cx="2979405" cy="584775"/>
              </a:xfrm>
              <a:prstGeom prst="rect">
                <a:avLst/>
              </a:prstGeom>
              <a:noFill/>
            </p:spPr>
            <p:txBody>
              <a:bodyPr wrap="none" rtlCol="0">
                <a:spAutoFit/>
              </a:bodyPr>
              <a:lstStyle/>
              <a:p>
                <a:r>
                  <a:rPr lang="en-VN" sz="3200" dirty="0">
                    <a:solidFill>
                      <a:schemeClr val="tx1"/>
                    </a:solidFill>
                    <a:latin typeface="Microsoft New Tai Lue" panose="020B0502040204020203" pitchFamily="34" charset="0"/>
                    <a:cs typeface="Microsoft New Tai Lue" panose="020B0502040204020203" pitchFamily="34" charset="0"/>
                  </a:rPr>
                  <a:t>s.</a:t>
                </a:r>
                <a:r>
                  <a:rPr lang="en-US" sz="3200" dirty="0">
                    <a:solidFill>
                      <a:schemeClr val="tx1"/>
                    </a:solidFill>
                    <a:latin typeface="Microsoft New Tai Lue" panose="020B0502040204020203" pitchFamily="34" charset="0"/>
                    <a:cs typeface="Microsoft New Tai Lue" panose="020B0502040204020203" pitchFamily="34" charset="0"/>
                  </a:rPr>
                  <a:t>t </a:t>
                </a:r>
                <a14:m>
                  <m:oMath xmlns:m="http://schemas.openxmlformats.org/officeDocument/2006/math">
                    <m:nary>
                      <m:naryPr>
                        <m:chr m:val="∑"/>
                        <m:ctrlPr>
                          <a:rPr lang="en-US" sz="3200" i="1" dirty="0" smtClean="0">
                            <a:solidFill>
                              <a:schemeClr val="tx1"/>
                            </a:solidFill>
                            <a:latin typeface="Cambria Math" panose="02040503050406030204" pitchFamily="18" charset="0"/>
                            <a:cs typeface="Microsoft New Tai Lue" panose="020B0502040204020203" pitchFamily="34" charset="0"/>
                          </a:rPr>
                        </m:ctrlPr>
                      </m:naryPr>
                      <m:sub>
                        <m:r>
                          <m:rPr>
                            <m:sty m:val="p"/>
                            <m:brk m:alnAt="23"/>
                          </m:rPr>
                          <a:rPr lang="en-US" sz="3200" i="1" dirty="0">
                            <a:solidFill>
                              <a:schemeClr val="tx1"/>
                            </a:solidFill>
                            <a:latin typeface="Cambria Math" panose="02040503050406030204" pitchFamily="18" charset="0"/>
                            <a:cs typeface="Microsoft New Tai Lue" panose="020B0502040204020203" pitchFamily="34" charset="0"/>
                          </a:rPr>
                          <m:t>i</m:t>
                        </m:r>
                        <m:r>
                          <a:rPr lang="vi-VN" sz="3200" b="0" i="1" dirty="0" smtClean="0">
                            <a:solidFill>
                              <a:schemeClr val="tx1"/>
                            </a:solidFill>
                            <a:latin typeface="Cambria Math" panose="02040503050406030204" pitchFamily="18" charset="0"/>
                            <a:cs typeface="Microsoft New Tai Lue" panose="020B0502040204020203" pitchFamily="34" charset="0"/>
                          </a:rPr>
                          <m:t>=1</m:t>
                        </m:r>
                      </m:sub>
                      <m:sup>
                        <m:r>
                          <m:rPr>
                            <m:sty m:val="p"/>
                          </m:rPr>
                          <a:rPr lang="en-US" sz="3200" i="1" dirty="0">
                            <a:solidFill>
                              <a:schemeClr val="tx1"/>
                            </a:solidFill>
                            <a:latin typeface="Cambria Math" panose="02040503050406030204" pitchFamily="18" charset="0"/>
                            <a:cs typeface="Microsoft New Tai Lue" panose="020B0502040204020203" pitchFamily="34" charset="0"/>
                          </a:rPr>
                          <m:t>n</m:t>
                        </m:r>
                      </m:sup>
                      <m:e>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x</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b</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e>
                    </m:nary>
                    <m:r>
                      <a:rPr lang="en-US" sz="320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m:t>
                    </m:r>
                  </m:oMath>
                </a14:m>
                <a:r>
                  <a:rPr lang="en-VN" sz="3200" dirty="0">
                    <a:solidFill>
                      <a:schemeClr val="tx1"/>
                    </a:solidFill>
                    <a:latin typeface="Microsoft New Tai Lue" panose="020B0502040204020203" pitchFamily="34" charset="0"/>
                    <a:cs typeface="Microsoft New Tai Lue" panose="020B0502040204020203" pitchFamily="34" charset="0"/>
                  </a:rPr>
                  <a:t> B</a:t>
                </a:r>
              </a:p>
            </p:txBody>
          </p:sp>
        </mc:Choice>
        <mc:Fallback xmlns="">
          <p:sp>
            <p:nvSpPr>
              <p:cNvPr id="3" name="TextBox 2">
                <a:extLst>
                  <a:ext uri="{FF2B5EF4-FFF2-40B4-BE49-F238E27FC236}">
                    <a16:creationId xmlns:a16="http://schemas.microsoft.com/office/drawing/2014/main" id="{BD19BCB3-49C9-5E97-8114-1B976378086D}"/>
                  </a:ext>
                </a:extLst>
              </p:cNvPr>
              <p:cNvSpPr txBox="1">
                <a:spLocks noRot="1" noChangeAspect="1" noMove="1" noResize="1" noEditPoints="1" noAdjustHandles="1" noChangeArrowheads="1" noChangeShapeType="1" noTextEdit="1"/>
              </p:cNvSpPr>
              <p:nvPr/>
            </p:nvSpPr>
            <p:spPr>
              <a:xfrm>
                <a:off x="796153" y="3512826"/>
                <a:ext cx="2979405" cy="584775"/>
              </a:xfrm>
              <a:prstGeom prst="rect">
                <a:avLst/>
              </a:prstGeom>
              <a:blipFill>
                <a:blip r:embed="rId5"/>
                <a:stretch>
                  <a:fillRect l="-5085" t="-136170" r="-4237" b="-200000"/>
                </a:stretch>
              </a:blipFill>
            </p:spPr>
            <p:txBody>
              <a:bodyPr/>
              <a:lstStyle/>
              <a:p>
                <a:r>
                  <a:rPr lang="en-VN">
                    <a:noFill/>
                  </a:rPr>
                  <a:t> </a:t>
                </a:r>
              </a:p>
            </p:txBody>
          </p:sp>
        </mc:Fallback>
      </mc:AlternateContent>
      <mc:AlternateContent xmlns:mc="http://schemas.openxmlformats.org/markup-compatibility/2006">
        <mc:Choice xmlns:a14="http://schemas.microsoft.com/office/drawing/2010/main" Requires="a14">
          <p:sp>
            <p:nvSpPr>
              <p:cNvPr id="6" name="Rectangle 5">
                <a:hlinkClick r:id="rId6"/>
                <a:extLst>
                  <a:ext uri="{FF2B5EF4-FFF2-40B4-BE49-F238E27FC236}">
                    <a16:creationId xmlns:a16="http://schemas.microsoft.com/office/drawing/2014/main" id="{8908B511-F369-EFCC-CE25-187E42C33BEE}"/>
                  </a:ext>
                </a:extLst>
              </p:cNvPr>
              <p:cNvSpPr/>
              <p:nvPr/>
            </p:nvSpPr>
            <p:spPr>
              <a:xfrm>
                <a:off x="4227570" y="3384246"/>
                <a:ext cx="6862188" cy="841936"/>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func>
                      <m:funcPr>
                        <m:ctrlPr>
                          <a:rPr lang="en-US" sz="3200" i="1" dirty="0" smtClean="0">
                            <a:solidFill>
                              <a:schemeClr val="tx1"/>
                            </a:solidFill>
                            <a:latin typeface="Cambria Math" panose="02040503050406030204" pitchFamily="18" charset="0"/>
                            <a:cs typeface="Microsoft New Tai Lue" panose="020B0502040204020203" pitchFamily="34" charset="0"/>
                          </a:rPr>
                        </m:ctrlPr>
                      </m:funcPr>
                      <m:fName>
                        <m:limLow>
                          <m:limLowPr>
                            <m:ctrlPr>
                              <a:rPr lang="en-US" sz="3200" i="1" dirty="0" smtClean="0">
                                <a:solidFill>
                                  <a:schemeClr val="tx1"/>
                                </a:solidFill>
                                <a:latin typeface="Cambria Math" panose="02040503050406030204" pitchFamily="18" charset="0"/>
                                <a:cs typeface="Microsoft New Tai Lue" panose="020B0502040204020203" pitchFamily="34" charset="0"/>
                              </a:rPr>
                            </m:ctrlPr>
                          </m:limLowPr>
                          <m:e>
                            <m:r>
                              <m:rPr>
                                <m:sty m:val="p"/>
                              </m:rPr>
                              <a:rPr lang="en-US" sz="3200" i="0" dirty="0" smtClean="0">
                                <a:solidFill>
                                  <a:schemeClr val="tx1"/>
                                </a:solidFill>
                                <a:latin typeface="Cambria Math" panose="02040503050406030204" pitchFamily="18" charset="0"/>
                                <a:cs typeface="Microsoft New Tai Lue" panose="020B0502040204020203" pitchFamily="34" charset="0"/>
                              </a:rPr>
                              <m:t>m</m:t>
                            </m:r>
                            <m:r>
                              <m:rPr>
                                <m:sty m:val="p"/>
                              </m:rPr>
                              <a:rPr lang="en-US" sz="3200" i="1" dirty="0">
                                <a:solidFill>
                                  <a:schemeClr val="tx1"/>
                                </a:solidFill>
                                <a:latin typeface="Cambria Math" panose="02040503050406030204" pitchFamily="18" charset="0"/>
                                <a:cs typeface="Microsoft New Tai Lue" panose="020B0502040204020203" pitchFamily="34" charset="0"/>
                              </a:rPr>
                              <m:t>in</m:t>
                            </m:r>
                          </m:e>
                          <m:lim>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x</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r>
                              <a:rPr lang="en-US" sz="320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m:t>
                            </m:r>
                            <m:r>
                              <a:rPr lang="vi-VN" sz="3200" b="0" i="1" dirty="0"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{0,1}</m:t>
                            </m:r>
                          </m:lim>
                        </m:limLow>
                      </m:fName>
                      <m:e>
                        <m:r>
                          <a:rPr lang="vi-VN" sz="3200" b="0" i="1" dirty="0" smtClean="0">
                            <a:solidFill>
                              <a:schemeClr val="tx1"/>
                            </a:solidFill>
                            <a:latin typeface="Cambria Math" panose="02040503050406030204" pitchFamily="18" charset="0"/>
                            <a:cs typeface="Microsoft New Tai Lue" panose="020B0502040204020203" pitchFamily="34" charset="0"/>
                          </a:rPr>
                          <m:t>−</m:t>
                        </m:r>
                        <m:nary>
                          <m:naryPr>
                            <m:chr m:val="∑"/>
                            <m:ctrlPr>
                              <a:rPr lang="en-US" sz="3200" i="1" dirty="0" smtClean="0">
                                <a:solidFill>
                                  <a:schemeClr val="tx1"/>
                                </a:solidFill>
                                <a:latin typeface="Cambria Math" panose="02040503050406030204" pitchFamily="18" charset="0"/>
                                <a:cs typeface="Microsoft New Tai Lue" panose="020B0502040204020203" pitchFamily="34" charset="0"/>
                              </a:rPr>
                            </m:ctrlPr>
                          </m:naryPr>
                          <m:sub>
                            <m:r>
                              <m:rPr>
                                <m:sty m:val="p"/>
                                <m:brk m:alnAt="23"/>
                              </m:rPr>
                              <a:rPr lang="en-US" sz="3200" i="1" dirty="0">
                                <a:solidFill>
                                  <a:schemeClr val="tx1"/>
                                </a:solidFill>
                                <a:latin typeface="Cambria Math" panose="02040503050406030204" pitchFamily="18" charset="0"/>
                                <a:cs typeface="Microsoft New Tai Lue" panose="020B0502040204020203" pitchFamily="34" charset="0"/>
                              </a:rPr>
                              <m:t>i</m:t>
                            </m:r>
                            <m:r>
                              <a:rPr lang="vi-VN" sz="3200" b="0" i="1" dirty="0" smtClean="0">
                                <a:solidFill>
                                  <a:schemeClr val="tx1"/>
                                </a:solidFill>
                                <a:latin typeface="Cambria Math" panose="02040503050406030204" pitchFamily="18" charset="0"/>
                                <a:cs typeface="Microsoft New Tai Lue" panose="020B0502040204020203" pitchFamily="34" charset="0"/>
                              </a:rPr>
                              <m:t>=1</m:t>
                            </m:r>
                          </m:sub>
                          <m:sup>
                            <m:r>
                              <m:rPr>
                                <m:sty m:val="p"/>
                              </m:rPr>
                              <a:rPr lang="en-US" sz="3200" i="1" dirty="0">
                                <a:solidFill>
                                  <a:schemeClr val="tx1"/>
                                </a:solidFill>
                                <a:latin typeface="Cambria Math" panose="02040503050406030204" pitchFamily="18" charset="0"/>
                                <a:cs typeface="Microsoft New Tai Lue" panose="020B0502040204020203" pitchFamily="34" charset="0"/>
                              </a:rPr>
                              <m:t>n</m:t>
                            </m:r>
                          </m:sup>
                          <m:e>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x</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e</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e>
                        </m:nary>
                      </m:e>
                    </m:func>
                    <m:r>
                      <a:rPr lang="vi-VN" sz="3200" b="0" i="0" dirty="0" smtClean="0">
                        <a:solidFill>
                          <a:schemeClr val="tx1"/>
                        </a:solidFill>
                        <a:latin typeface="Cambria Math" panose="02040503050406030204" pitchFamily="18" charset="0"/>
                        <a:cs typeface="Microsoft New Tai Lue" panose="020B0502040204020203" pitchFamily="34" charset="0"/>
                      </a:rPr>
                      <m:t>+</m:t>
                    </m:r>
                  </m:oMath>
                </a14:m>
                <a:r>
                  <a:rPr lang="en-VN" sz="3200" dirty="0">
                    <a:solidFill>
                      <a:schemeClr val="tx1"/>
                    </a:solidFill>
                    <a:latin typeface="Microsoft New Tai Lue" panose="020B0502040204020203" pitchFamily="34" charset="0"/>
                    <a:cs typeface="Microsoft New Tai Lue" panose="020B0502040204020203" pitchFamily="34" charset="0"/>
                  </a:rPr>
                  <a:t> </a:t>
                </a:r>
                <a14:m>
                  <m:oMath xmlns:m="http://schemas.openxmlformats.org/officeDocument/2006/math">
                    <m:r>
                      <a:rPr lang="en-VN" sz="3200" i="1" smtClean="0">
                        <a:solidFill>
                          <a:schemeClr val="tx1"/>
                        </a:solidFill>
                        <a:latin typeface="Cambria Math" panose="02040503050406030204" pitchFamily="18" charset="0"/>
                        <a:ea typeface="Cambria Math" panose="02040503050406030204" pitchFamily="18" charset="0"/>
                        <a:cs typeface="Microsoft New Tai Lue" panose="020B0502040204020203" pitchFamily="34" charset="0"/>
                      </a:rPr>
                      <m:t>𝜃</m:t>
                    </m:r>
                    <m:nary>
                      <m:naryPr>
                        <m:chr m:val="∑"/>
                        <m:ctrlPr>
                          <a:rPr lang="en-US" sz="3200" i="1" dirty="0" smtClean="0">
                            <a:solidFill>
                              <a:schemeClr val="tx1"/>
                            </a:solidFill>
                            <a:latin typeface="Cambria Math" panose="02040503050406030204" pitchFamily="18" charset="0"/>
                            <a:cs typeface="Microsoft New Tai Lue" panose="020B0502040204020203" pitchFamily="34" charset="0"/>
                          </a:rPr>
                        </m:ctrlPr>
                      </m:naryPr>
                      <m:sub>
                        <m:r>
                          <m:rPr>
                            <m:sty m:val="p"/>
                            <m:brk m:alnAt="23"/>
                          </m:rPr>
                          <a:rPr lang="en-US" sz="3200" i="1" dirty="0">
                            <a:solidFill>
                              <a:schemeClr val="tx1"/>
                            </a:solidFill>
                            <a:latin typeface="Cambria Math" panose="02040503050406030204" pitchFamily="18" charset="0"/>
                            <a:cs typeface="Microsoft New Tai Lue" panose="020B0502040204020203" pitchFamily="34" charset="0"/>
                          </a:rPr>
                          <m:t>i</m:t>
                        </m:r>
                        <m:r>
                          <a:rPr lang="vi-VN" sz="3200" b="0" i="1" dirty="0" smtClean="0">
                            <a:solidFill>
                              <a:schemeClr val="tx1"/>
                            </a:solidFill>
                            <a:latin typeface="Cambria Math" panose="02040503050406030204" pitchFamily="18" charset="0"/>
                            <a:cs typeface="Microsoft New Tai Lue" panose="020B0502040204020203" pitchFamily="34" charset="0"/>
                          </a:rPr>
                          <m:t>,</m:t>
                        </m:r>
                        <m:r>
                          <m:rPr>
                            <m:sty m:val="p"/>
                          </m:rPr>
                          <a:rPr lang="vi-VN" sz="3200" i="1" dirty="0">
                            <a:solidFill>
                              <a:schemeClr val="tx1"/>
                            </a:solidFill>
                            <a:latin typeface="Cambria Math" panose="02040503050406030204" pitchFamily="18" charset="0"/>
                            <a:cs typeface="Microsoft New Tai Lue" panose="020B0502040204020203" pitchFamily="34" charset="0"/>
                          </a:rPr>
                          <m:t>j</m:t>
                        </m:r>
                        <m:r>
                          <a:rPr lang="vi-VN" sz="3200" b="0" i="1" dirty="0" smtClean="0">
                            <a:solidFill>
                              <a:schemeClr val="tx1"/>
                            </a:solidFill>
                            <a:latin typeface="Cambria Math" panose="02040503050406030204" pitchFamily="18" charset="0"/>
                            <a:cs typeface="Microsoft New Tai Lue" panose="020B0502040204020203" pitchFamily="34" charset="0"/>
                          </a:rPr>
                          <m:t>=1</m:t>
                        </m:r>
                      </m:sub>
                      <m:sup>
                        <m:r>
                          <m:rPr>
                            <m:sty m:val="p"/>
                          </m:rPr>
                          <a:rPr lang="en-US" sz="3200" i="1" dirty="0">
                            <a:solidFill>
                              <a:schemeClr val="tx1"/>
                            </a:solidFill>
                            <a:latin typeface="Cambria Math" panose="02040503050406030204" pitchFamily="18" charset="0"/>
                            <a:cs typeface="Microsoft New Tai Lue" panose="020B0502040204020203" pitchFamily="34" charset="0"/>
                          </a:rPr>
                          <m:t>n</m:t>
                        </m:r>
                      </m:sup>
                      <m:e>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x</m:t>
                            </m:r>
                          </m:e>
                          <m:sub>
                            <m:r>
                              <m:rPr>
                                <m:sty m:val="p"/>
                              </m:rPr>
                              <a:rPr lang="en-US" sz="3200" i="1" dirty="0">
                                <a:solidFill>
                                  <a:schemeClr val="tx1"/>
                                </a:solidFill>
                                <a:latin typeface="Cambria Math" panose="02040503050406030204" pitchFamily="18" charset="0"/>
                                <a:cs typeface="Microsoft New Tai Lue" panose="020B0502040204020203" pitchFamily="34" charset="0"/>
                              </a:rPr>
                              <m:t>i</m:t>
                            </m:r>
                          </m:sub>
                        </m:sSub>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x</m:t>
                            </m:r>
                          </m:e>
                          <m:sub>
                            <m:r>
                              <m:rPr>
                                <m:sty m:val="p"/>
                              </m:rPr>
                              <a:rPr lang="en-US" sz="3200" i="1" dirty="0">
                                <a:solidFill>
                                  <a:schemeClr val="tx1"/>
                                </a:solidFill>
                                <a:latin typeface="Cambria Math" panose="02040503050406030204" pitchFamily="18" charset="0"/>
                                <a:cs typeface="Microsoft New Tai Lue" panose="020B0502040204020203" pitchFamily="34" charset="0"/>
                              </a:rPr>
                              <m:t>j</m:t>
                            </m:r>
                          </m:sub>
                        </m:sSub>
                        <m:sSub>
                          <m:sSubPr>
                            <m:ctrlPr>
                              <a:rPr lang="en-US" sz="32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3200" i="1" dirty="0">
                                <a:solidFill>
                                  <a:schemeClr val="tx1"/>
                                </a:solidFill>
                                <a:latin typeface="Cambria Math" panose="02040503050406030204" pitchFamily="18" charset="0"/>
                                <a:cs typeface="Microsoft New Tai Lue" panose="020B0502040204020203" pitchFamily="34" charset="0"/>
                              </a:rPr>
                              <m:t>c</m:t>
                            </m:r>
                          </m:e>
                          <m:sub>
                            <m:r>
                              <m:rPr>
                                <m:sty m:val="p"/>
                              </m:rPr>
                              <a:rPr lang="en-US" sz="3200" i="1" dirty="0">
                                <a:solidFill>
                                  <a:schemeClr val="tx1"/>
                                </a:solidFill>
                                <a:latin typeface="Cambria Math" panose="02040503050406030204" pitchFamily="18" charset="0"/>
                                <a:cs typeface="Microsoft New Tai Lue" panose="020B0502040204020203" pitchFamily="34" charset="0"/>
                              </a:rPr>
                              <m:t>ij</m:t>
                            </m:r>
                          </m:sub>
                        </m:sSub>
                      </m:e>
                    </m:nary>
                  </m:oMath>
                </a14:m>
                <a:endParaRPr lang="en-VN" sz="3200" dirty="0">
                  <a:solidFill>
                    <a:schemeClr val="tx1"/>
                  </a:solidFill>
                  <a:latin typeface="Microsoft New Tai Lue" panose="020B0502040204020203" pitchFamily="34" charset="0"/>
                  <a:cs typeface="Microsoft New Tai Lue" panose="020B0502040204020203" pitchFamily="34" charset="0"/>
                </a:endParaRPr>
              </a:p>
            </p:txBody>
          </p:sp>
        </mc:Choice>
        <mc:Fallback>
          <p:sp>
            <p:nvSpPr>
              <p:cNvPr id="6" name="Rectangle 5">
                <a:hlinkClick r:id="rId6"/>
                <a:extLst>
                  <a:ext uri="{FF2B5EF4-FFF2-40B4-BE49-F238E27FC236}">
                    <a16:creationId xmlns:a16="http://schemas.microsoft.com/office/drawing/2014/main" id="{8908B511-F369-EFCC-CE25-187E42C33BEE}"/>
                  </a:ext>
                </a:extLst>
              </p:cNvPr>
              <p:cNvSpPr>
                <a:spLocks noRot="1" noChangeAspect="1" noMove="1" noResize="1" noEditPoints="1" noAdjustHandles="1" noChangeArrowheads="1" noChangeShapeType="1" noTextEdit="1"/>
              </p:cNvSpPr>
              <p:nvPr/>
            </p:nvSpPr>
            <p:spPr>
              <a:xfrm>
                <a:off x="4227570" y="3384246"/>
                <a:ext cx="6862188" cy="841936"/>
              </a:xfrm>
              <a:prstGeom prst="rect">
                <a:avLst/>
              </a:prstGeom>
              <a:blipFill>
                <a:blip r:embed="rId7"/>
                <a:stretch>
                  <a:fillRect t="-84286" b="-107143"/>
                </a:stretch>
              </a:blipFill>
              <a:ln w="28575">
                <a:solidFill>
                  <a:srgbClr val="FF0000"/>
                </a:solidFill>
                <a:prstDash val="dash"/>
              </a:ln>
            </p:spPr>
            <p:txBody>
              <a:bodyPr/>
              <a:lstStyle/>
              <a:p>
                <a:r>
                  <a:rPr lang="en-VN">
                    <a:noFill/>
                  </a:rPr>
                  <a:t> </a:t>
                </a:r>
              </a:p>
            </p:txBody>
          </p:sp>
        </mc:Fallback>
      </mc:AlternateContent>
      <p:cxnSp>
        <p:nvCxnSpPr>
          <p:cNvPr id="12" name="Straight Arrow Connector 11">
            <a:extLst>
              <a:ext uri="{FF2B5EF4-FFF2-40B4-BE49-F238E27FC236}">
                <a16:creationId xmlns:a16="http://schemas.microsoft.com/office/drawing/2014/main" id="{50D0B33F-1F02-859D-F6D0-7248475FAE69}"/>
              </a:ext>
            </a:extLst>
          </p:cNvPr>
          <p:cNvCxnSpPr>
            <a:stCxn id="5" idx="2"/>
            <a:endCxn id="3" idx="0"/>
          </p:cNvCxnSpPr>
          <p:nvPr/>
        </p:nvCxnSpPr>
        <p:spPr>
          <a:xfrm flipH="1">
            <a:off x="2285856" y="3139690"/>
            <a:ext cx="3657100" cy="373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22CA138-31F7-6E5B-D564-4E57F9DB62F3}"/>
              </a:ext>
            </a:extLst>
          </p:cNvPr>
          <p:cNvCxnSpPr>
            <a:cxnSpLocks/>
            <a:stCxn id="6" idx="1"/>
            <a:endCxn id="3" idx="3"/>
          </p:cNvCxnSpPr>
          <p:nvPr/>
        </p:nvCxnSpPr>
        <p:spPr>
          <a:xfrm flipH="1">
            <a:off x="3775558" y="3805214"/>
            <a:ext cx="4520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193744-1D41-A0B8-A668-7C2528D9A94F}"/>
              </a:ext>
            </a:extLst>
          </p:cNvPr>
          <p:cNvSpPr txBox="1"/>
          <p:nvPr/>
        </p:nvSpPr>
        <p:spPr>
          <a:xfrm>
            <a:off x="6178970" y="4274657"/>
            <a:ext cx="786434" cy="369332"/>
          </a:xfrm>
          <a:prstGeom prst="rect">
            <a:avLst/>
          </a:prstGeom>
          <a:noFill/>
        </p:spPr>
        <p:txBody>
          <a:bodyPr wrap="none" rtlCol="0">
            <a:spAutoFit/>
          </a:bodyPr>
          <a:lstStyle/>
          <a:p>
            <a:r>
              <a:rPr lang="en-VN" b="1" dirty="0"/>
              <a:t>return</a:t>
            </a:r>
          </a:p>
        </p:txBody>
      </p:sp>
      <p:sp>
        <p:nvSpPr>
          <p:cNvPr id="10" name="Left Brace 9">
            <a:extLst>
              <a:ext uri="{FF2B5EF4-FFF2-40B4-BE49-F238E27FC236}">
                <a16:creationId xmlns:a16="http://schemas.microsoft.com/office/drawing/2014/main" id="{A2D5FBAD-B4D3-CA71-03B1-CBBD54A2DD18}"/>
              </a:ext>
            </a:extLst>
          </p:cNvPr>
          <p:cNvSpPr/>
          <p:nvPr/>
        </p:nvSpPr>
        <p:spPr>
          <a:xfrm rot="16200000">
            <a:off x="6266237" y="3299053"/>
            <a:ext cx="611900" cy="1528557"/>
          </a:xfrm>
          <a:prstGeom prst="leftBrace">
            <a:avLst>
              <a:gd name="adj1" fmla="val 0"/>
              <a:gd name="adj2" fmla="val 47151"/>
            </a:avLst>
          </a:prstGeom>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
        <p:nvSpPr>
          <p:cNvPr id="11" name="TextBox 10">
            <a:extLst>
              <a:ext uri="{FF2B5EF4-FFF2-40B4-BE49-F238E27FC236}">
                <a16:creationId xmlns:a16="http://schemas.microsoft.com/office/drawing/2014/main" id="{7E6DECFC-13DD-992B-7A3C-8B01E0A50226}"/>
              </a:ext>
            </a:extLst>
          </p:cNvPr>
          <p:cNvSpPr txBox="1"/>
          <p:nvPr/>
        </p:nvSpPr>
        <p:spPr>
          <a:xfrm>
            <a:off x="9352148" y="4286072"/>
            <a:ext cx="524503" cy="369332"/>
          </a:xfrm>
          <a:prstGeom prst="rect">
            <a:avLst/>
          </a:prstGeom>
          <a:noFill/>
        </p:spPr>
        <p:txBody>
          <a:bodyPr wrap="none" rtlCol="0">
            <a:spAutoFit/>
          </a:bodyPr>
          <a:lstStyle/>
          <a:p>
            <a:r>
              <a:rPr lang="en-VN" b="1" dirty="0"/>
              <a:t>risk</a:t>
            </a:r>
          </a:p>
        </p:txBody>
      </p:sp>
      <p:sp>
        <p:nvSpPr>
          <p:cNvPr id="14" name="Left Brace 13">
            <a:extLst>
              <a:ext uri="{FF2B5EF4-FFF2-40B4-BE49-F238E27FC236}">
                <a16:creationId xmlns:a16="http://schemas.microsoft.com/office/drawing/2014/main" id="{1B278DAF-BCA2-D9E7-ED14-7093441E4FEB}"/>
              </a:ext>
            </a:extLst>
          </p:cNvPr>
          <p:cNvSpPr/>
          <p:nvPr/>
        </p:nvSpPr>
        <p:spPr>
          <a:xfrm rot="16200000">
            <a:off x="9304437" y="3497681"/>
            <a:ext cx="611900" cy="1059168"/>
          </a:xfrm>
          <a:prstGeom prst="leftBrace">
            <a:avLst>
              <a:gd name="adj1" fmla="val 0"/>
              <a:gd name="adj2" fmla="val 49611"/>
            </a:avLst>
          </a:prstGeom>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Tree>
    <p:extLst>
      <p:ext uri="{BB962C8B-B14F-4D97-AF65-F5344CB8AC3E}">
        <p14:creationId xmlns:p14="http://schemas.microsoft.com/office/powerpoint/2010/main" val="252079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548E-BE9F-56E3-2BD1-2B118C6E77CB}"/>
              </a:ext>
            </a:extLst>
          </p:cNvPr>
          <p:cNvSpPr>
            <a:spLocks noGrp="1"/>
          </p:cNvSpPr>
          <p:nvPr>
            <p:ph type="title"/>
          </p:nvPr>
        </p:nvSpPr>
        <p:spPr/>
        <p:txBody>
          <a:bodyPr/>
          <a:lstStyle/>
          <a:p>
            <a:r>
              <a:rPr lang="en-VN" dirty="0">
                <a:hlinkClick r:id="rId2"/>
              </a:rPr>
              <a:t>Data</a:t>
            </a:r>
            <a:endParaRPr lang="en-VN" dirty="0"/>
          </a:p>
        </p:txBody>
      </p:sp>
      <p:pic>
        <p:nvPicPr>
          <p:cNvPr id="5" name="Picture 4" descr="A screenshot of a computer&#10;&#10;Description automatically generated">
            <a:extLst>
              <a:ext uri="{FF2B5EF4-FFF2-40B4-BE49-F238E27FC236}">
                <a16:creationId xmlns:a16="http://schemas.microsoft.com/office/drawing/2014/main" id="{B1ECF45A-A937-7A8E-2E4B-3139AC9350BD}"/>
              </a:ext>
            </a:extLst>
          </p:cNvPr>
          <p:cNvPicPr>
            <a:picLocks noChangeAspect="1"/>
          </p:cNvPicPr>
          <p:nvPr/>
        </p:nvPicPr>
        <p:blipFill rotWithShape="1">
          <a:blip r:embed="rId3"/>
          <a:srcRect t="4799"/>
          <a:stretch/>
        </p:blipFill>
        <p:spPr>
          <a:xfrm>
            <a:off x="2917598" y="0"/>
            <a:ext cx="9158425" cy="5449330"/>
          </a:xfrm>
          <a:prstGeom prst="rect">
            <a:avLst/>
          </a:prstGeom>
        </p:spPr>
      </p:pic>
      <p:sp>
        <p:nvSpPr>
          <p:cNvPr id="6" name="Rectangle 5">
            <a:extLst>
              <a:ext uri="{FF2B5EF4-FFF2-40B4-BE49-F238E27FC236}">
                <a16:creationId xmlns:a16="http://schemas.microsoft.com/office/drawing/2014/main" id="{DC66C751-CA04-BAF3-C340-53319BCC2156}"/>
              </a:ext>
            </a:extLst>
          </p:cNvPr>
          <p:cNvSpPr/>
          <p:nvPr/>
        </p:nvSpPr>
        <p:spPr>
          <a:xfrm>
            <a:off x="6570053" y="1564824"/>
            <a:ext cx="926757" cy="251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200" dirty="0"/>
              <a:t>Open price</a:t>
            </a:r>
          </a:p>
        </p:txBody>
      </p:sp>
      <p:sp>
        <p:nvSpPr>
          <p:cNvPr id="7" name="Rectangle 6">
            <a:extLst>
              <a:ext uri="{FF2B5EF4-FFF2-40B4-BE49-F238E27FC236}">
                <a16:creationId xmlns:a16="http://schemas.microsoft.com/office/drawing/2014/main" id="{FF55B3C5-E4EB-7E47-2B1C-5C14E4831C98}"/>
              </a:ext>
            </a:extLst>
          </p:cNvPr>
          <p:cNvSpPr/>
          <p:nvPr/>
        </p:nvSpPr>
        <p:spPr>
          <a:xfrm>
            <a:off x="8347645" y="1564824"/>
            <a:ext cx="926757" cy="251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200" dirty="0"/>
              <a:t>Close price</a:t>
            </a:r>
          </a:p>
        </p:txBody>
      </p:sp>
      <p:cxnSp>
        <p:nvCxnSpPr>
          <p:cNvPr id="9" name="Straight Arrow Connector 8">
            <a:extLst>
              <a:ext uri="{FF2B5EF4-FFF2-40B4-BE49-F238E27FC236}">
                <a16:creationId xmlns:a16="http://schemas.microsoft.com/office/drawing/2014/main" id="{0B3F4843-499B-406B-B7E9-93206BD2F48C}"/>
              </a:ext>
            </a:extLst>
          </p:cNvPr>
          <p:cNvCxnSpPr>
            <a:stCxn id="6" idx="2"/>
          </p:cNvCxnSpPr>
          <p:nvPr/>
        </p:nvCxnSpPr>
        <p:spPr>
          <a:xfrm flipH="1">
            <a:off x="7033431" y="1816551"/>
            <a:ext cx="1" cy="13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6BB1AD9-2308-05BE-6B70-C41C82B8CFD9}"/>
              </a:ext>
            </a:extLst>
          </p:cNvPr>
          <p:cNvCxnSpPr/>
          <p:nvPr/>
        </p:nvCxnSpPr>
        <p:spPr>
          <a:xfrm flipH="1">
            <a:off x="8811023" y="1800007"/>
            <a:ext cx="1" cy="13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180A53-AE35-D37B-F0D6-9811C4C21EB1}"/>
                  </a:ext>
                </a:extLst>
              </p:cNvPr>
              <p:cNvSpPr txBox="1"/>
              <p:nvPr/>
            </p:nvSpPr>
            <p:spPr>
              <a:xfrm>
                <a:off x="838200" y="6029325"/>
                <a:ext cx="2977097" cy="525721"/>
              </a:xfrm>
              <a:prstGeom prst="rect">
                <a:avLst/>
              </a:prstGeom>
              <a:noFill/>
            </p:spPr>
            <p:txBody>
              <a:bodyPr wrap="none" rtlCol="0">
                <a:spAutoFit/>
              </a:bodyPr>
              <a:lstStyle/>
              <a:p>
                <a:r>
                  <a:rPr lang="en-US" dirty="0"/>
                  <a:t>R</a:t>
                </a:r>
                <a:r>
                  <a:rPr lang="en-VN" dirty="0"/>
                  <a:t>eturn = </a:t>
                </a:r>
                <a14:m>
                  <m:oMath xmlns:m="http://schemas.openxmlformats.org/officeDocument/2006/math">
                    <m:f>
                      <m:fPr>
                        <m:ctrlPr>
                          <a:rPr lang="en-VN" i="1" smtClean="0">
                            <a:latin typeface="Cambria Math" panose="02040503050406030204" pitchFamily="18" charset="0"/>
                          </a:rPr>
                        </m:ctrlPr>
                      </m:fPr>
                      <m:num>
                        <m:r>
                          <a:rPr lang="en-US" b="0" i="1" smtClean="0">
                            <a:latin typeface="Cambria Math" panose="02040503050406030204" pitchFamily="18" charset="0"/>
                          </a:rPr>
                          <m:t>𝑐𝑙𝑜𝑠𝑒</m:t>
                        </m:r>
                        <m:r>
                          <a:rPr lang="en-US" b="0" i="1" smtClean="0">
                            <a:latin typeface="Cambria Math" panose="02040503050406030204" pitchFamily="18" charset="0"/>
                          </a:rPr>
                          <m:t> </m:t>
                        </m:r>
                        <m:r>
                          <a:rPr lang="en-US" b="0" i="1" smtClean="0">
                            <a:latin typeface="Cambria Math" panose="02040503050406030204" pitchFamily="18" charset="0"/>
                          </a:rPr>
                          <m:t>𝑝𝑟𝑖𝑐𝑒</m:t>
                        </m:r>
                        <m:r>
                          <a:rPr lang="en-US" b="0" i="1" smtClean="0">
                            <a:latin typeface="Cambria Math" panose="02040503050406030204" pitchFamily="18" charset="0"/>
                          </a:rPr>
                          <m:t> −</m:t>
                        </m:r>
                        <m:r>
                          <a:rPr lang="en-US" b="0" i="1" smtClean="0">
                            <a:latin typeface="Cambria Math" panose="02040503050406030204" pitchFamily="18" charset="0"/>
                          </a:rPr>
                          <m:t>𝑜𝑝𝑒𝑛</m:t>
                        </m:r>
                        <m:r>
                          <a:rPr lang="en-US" b="0" i="1" smtClean="0">
                            <a:latin typeface="Cambria Math" panose="02040503050406030204" pitchFamily="18" charset="0"/>
                          </a:rPr>
                          <m:t> </m:t>
                        </m:r>
                        <m:r>
                          <a:rPr lang="en-US" b="0" i="1" smtClean="0">
                            <a:latin typeface="Cambria Math" panose="02040503050406030204" pitchFamily="18" charset="0"/>
                          </a:rPr>
                          <m:t>𝑝𝑟𝑖𝑐𝑒</m:t>
                        </m:r>
                      </m:num>
                      <m:den>
                        <m:r>
                          <a:rPr lang="en-US" b="0" i="1" smtClean="0">
                            <a:latin typeface="Cambria Math" panose="02040503050406030204" pitchFamily="18" charset="0"/>
                          </a:rPr>
                          <m:t>𝑜𝑝𝑒𝑛</m:t>
                        </m:r>
                        <m:r>
                          <a:rPr lang="en-US" b="0" i="1" smtClean="0">
                            <a:latin typeface="Cambria Math" panose="02040503050406030204" pitchFamily="18" charset="0"/>
                          </a:rPr>
                          <m:t> </m:t>
                        </m:r>
                        <m:r>
                          <a:rPr lang="en-US" b="0" i="1" smtClean="0">
                            <a:latin typeface="Cambria Math" panose="02040503050406030204" pitchFamily="18" charset="0"/>
                          </a:rPr>
                          <m:t>𝑝𝑟𝑖𝑐𝑒</m:t>
                        </m:r>
                      </m:den>
                    </m:f>
                  </m:oMath>
                </a14:m>
                <a:endParaRPr lang="en-VN" dirty="0"/>
              </a:p>
            </p:txBody>
          </p:sp>
        </mc:Choice>
        <mc:Fallback xmlns="">
          <p:sp>
            <p:nvSpPr>
              <p:cNvPr id="11" name="TextBox 10">
                <a:extLst>
                  <a:ext uri="{FF2B5EF4-FFF2-40B4-BE49-F238E27FC236}">
                    <a16:creationId xmlns:a16="http://schemas.microsoft.com/office/drawing/2014/main" id="{24180A53-AE35-D37B-F0D6-9811C4C21EB1}"/>
                  </a:ext>
                </a:extLst>
              </p:cNvPr>
              <p:cNvSpPr txBox="1">
                <a:spLocks noRot="1" noChangeAspect="1" noMove="1" noResize="1" noEditPoints="1" noAdjustHandles="1" noChangeArrowheads="1" noChangeShapeType="1" noTextEdit="1"/>
              </p:cNvSpPr>
              <p:nvPr/>
            </p:nvSpPr>
            <p:spPr>
              <a:xfrm>
                <a:off x="838200" y="6029325"/>
                <a:ext cx="2977097" cy="525721"/>
              </a:xfrm>
              <a:prstGeom prst="rect">
                <a:avLst/>
              </a:prstGeom>
              <a:blipFill>
                <a:blip r:embed="rId4"/>
                <a:stretch>
                  <a:fillRect l="-2128" b="-7143"/>
                </a:stretch>
              </a:blipFill>
            </p:spPr>
            <p:txBody>
              <a:bodyPr/>
              <a:lstStyle/>
              <a:p>
                <a:r>
                  <a:rPr lang="en-VN">
                    <a:noFill/>
                  </a:rPr>
                  <a:t> </a:t>
                </a:r>
              </a:p>
            </p:txBody>
          </p:sp>
        </mc:Fallback>
      </mc:AlternateContent>
    </p:spTree>
    <p:extLst>
      <p:ext uri="{BB962C8B-B14F-4D97-AF65-F5344CB8AC3E}">
        <p14:creationId xmlns:p14="http://schemas.microsoft.com/office/powerpoint/2010/main" val="169883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605840-634C-FAFC-604A-15DCE03821F4}"/>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VN" sz="4000" b="1" dirty="0">
                <a:solidFill>
                  <a:schemeClr val="tx1"/>
                </a:solidFill>
                <a:latin typeface="Microsoft New Tai Lue" panose="020B0502040204020203" pitchFamily="34" charset="0"/>
                <a:cs typeface="Microsoft New Tai Lue" panose="020B0502040204020203" pitchFamily="34" charset="0"/>
              </a:rPr>
              <a:t>Data Preparation’s Result</a:t>
            </a:r>
          </a:p>
        </p:txBody>
      </p:sp>
      <p:pic>
        <p:nvPicPr>
          <p:cNvPr id="8" name="Picture 7" descr="A black background with white text&#10;&#10;Description automatically generated">
            <a:extLst>
              <a:ext uri="{FF2B5EF4-FFF2-40B4-BE49-F238E27FC236}">
                <a16:creationId xmlns:a16="http://schemas.microsoft.com/office/drawing/2014/main" id="{BD82533E-A90C-2A04-0FEF-B93CE510A92D}"/>
              </a:ext>
            </a:extLst>
          </p:cNvPr>
          <p:cNvPicPr>
            <a:picLocks noChangeAspect="1"/>
          </p:cNvPicPr>
          <p:nvPr/>
        </p:nvPicPr>
        <p:blipFill>
          <a:blip r:embed="rId3"/>
          <a:stretch>
            <a:fillRect/>
          </a:stretch>
        </p:blipFill>
        <p:spPr>
          <a:xfrm>
            <a:off x="2227588" y="1758710"/>
            <a:ext cx="8314179" cy="1854956"/>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D913FB3-FA7B-9C7A-1B9B-F18949ABE43A}"/>
                  </a:ext>
                </a:extLst>
              </p:cNvPr>
              <p:cNvSpPr txBox="1"/>
              <p:nvPr/>
            </p:nvSpPr>
            <p:spPr>
              <a:xfrm>
                <a:off x="360217" y="3713420"/>
                <a:ext cx="1867371" cy="369332"/>
              </a:xfrm>
              <a:prstGeom prst="rect">
                <a:avLst/>
              </a:prstGeom>
              <a:noFill/>
              <a:ln>
                <a:solidFill>
                  <a:schemeClr val="accent1"/>
                </a:solidFill>
              </a:ln>
            </p:spPr>
            <p:txBody>
              <a:bodyPr wrap="none" rtlCol="0">
                <a:spAutoFit/>
              </a:bodyPr>
              <a:lstStyle/>
              <a:p>
                <a14:m>
                  <m:oMathPara xmlns:m="http://schemas.openxmlformats.org/officeDocument/2006/math">
                    <m:oMathParaPr>
                      <m:jc m:val="centerGroup"/>
                    </m:oMathParaPr>
                    <m:oMath xmlns:m="http://schemas.openxmlformats.org/officeDocument/2006/math">
                      <m:r>
                        <a:rPr lang="en-VN"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𝑐𝑜𝑣</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return</m:t>
                      </m:r>
                      <m:r>
                        <a:rPr lang="en-US" b="0" i="0" smtClean="0">
                          <a:latin typeface="Cambria Math" panose="02040503050406030204" pitchFamily="18" charset="0"/>
                          <a:ea typeface="Cambria Math" panose="02040503050406030204" pitchFamily="18" charset="0"/>
                        </a:rPr>
                        <m:t>)</m:t>
                      </m:r>
                    </m:oMath>
                  </m:oMathPara>
                </a14:m>
                <a:endParaRPr lang="en-VN" dirty="0"/>
              </a:p>
            </p:txBody>
          </p:sp>
        </mc:Choice>
        <mc:Fallback>
          <p:sp>
            <p:nvSpPr>
              <p:cNvPr id="9" name="TextBox 8">
                <a:extLst>
                  <a:ext uri="{FF2B5EF4-FFF2-40B4-BE49-F238E27FC236}">
                    <a16:creationId xmlns:a16="http://schemas.microsoft.com/office/drawing/2014/main" id="{9D913FB3-FA7B-9C7A-1B9B-F18949ABE43A}"/>
                  </a:ext>
                </a:extLst>
              </p:cNvPr>
              <p:cNvSpPr txBox="1">
                <a:spLocks noRot="1" noChangeAspect="1" noMove="1" noResize="1" noEditPoints="1" noAdjustHandles="1" noChangeArrowheads="1" noChangeShapeType="1" noTextEdit="1"/>
              </p:cNvSpPr>
              <p:nvPr/>
            </p:nvSpPr>
            <p:spPr>
              <a:xfrm>
                <a:off x="360217" y="3713420"/>
                <a:ext cx="1867371" cy="369332"/>
              </a:xfrm>
              <a:prstGeom prst="rect">
                <a:avLst/>
              </a:prstGeom>
              <a:blipFill>
                <a:blip r:embed="rId4"/>
                <a:stretch>
                  <a:fillRect b="-9375"/>
                </a:stretch>
              </a:blipFill>
              <a:ln>
                <a:solidFill>
                  <a:schemeClr val="accent1"/>
                </a:solidFill>
              </a:ln>
            </p:spPr>
            <p:txBody>
              <a:bodyPr/>
              <a:lstStyle/>
              <a:p>
                <a:r>
                  <a:rPr lang="en-VN">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10DBE05-68C7-8A18-CBC2-3B86BA882D3D}"/>
                  </a:ext>
                </a:extLst>
              </p:cNvPr>
              <p:cNvSpPr txBox="1"/>
              <p:nvPr/>
            </p:nvSpPr>
            <p:spPr>
              <a:xfrm>
                <a:off x="482119" y="1289624"/>
                <a:ext cx="2112117" cy="369332"/>
              </a:xfrm>
              <a:prstGeom prst="rect">
                <a:avLst/>
              </a:prstGeom>
              <a:noFill/>
              <a:ln>
                <a:solidFill>
                  <a:schemeClr val="accent1"/>
                </a:solidFill>
              </a:ln>
            </p:spPr>
            <p:txBody>
              <a:bodyPr wrap="none" rtlCol="0">
                <a:spAutoFit/>
              </a:bodyPr>
              <a:lstStyle/>
              <a:p>
                <a14:m>
                  <m:oMath xmlns:m="http://schemas.openxmlformats.org/officeDocument/2006/math">
                    <m:r>
                      <a:rPr lang="en-VN" i="1" smtClean="0">
                        <a:latin typeface="Cambria Math" panose="02040503050406030204" pitchFamily="18" charset="0"/>
                        <a:ea typeface="Cambria Math" panose="02040503050406030204" pitchFamily="18" charset="0"/>
                      </a:rPr>
                      <m:t>𝜇</m:t>
                    </m:r>
                  </m:oMath>
                </a14:m>
                <a:r>
                  <a:rPr lang="en-VN" dirty="0"/>
                  <a:t>= </a:t>
                </a:r>
                <a14:m>
                  <m:oMath xmlns:m="http://schemas.openxmlformats.org/officeDocument/2006/math">
                    <m:nary>
                      <m:naryPr>
                        <m:chr m:val="∑"/>
                        <m:subHide m:val="on"/>
                        <m:supHide m:val="on"/>
                        <m:ctrlPr>
                          <a:rPr lang="en-VN" i="1" smtClean="0">
                            <a:latin typeface="Cambria Math" panose="02040503050406030204" pitchFamily="18" charset="0"/>
                          </a:rPr>
                        </m:ctrlPr>
                      </m:naryPr>
                      <m:sub/>
                      <m:sup/>
                      <m:e>
                        <m:r>
                          <a:rPr lang="en-US" b="0" i="1" smtClean="0">
                            <a:latin typeface="Cambria Math" panose="02040503050406030204" pitchFamily="18" charset="0"/>
                          </a:rPr>
                          <m:t>𝑟𝑒𝑡𝑢𝑟𝑛</m:t>
                        </m:r>
                      </m:e>
                    </m:nary>
                  </m:oMath>
                </a14:m>
                <a:r>
                  <a:rPr lang="en-VN" dirty="0"/>
                  <a:t>.mean()</a:t>
                </a:r>
              </a:p>
            </p:txBody>
          </p:sp>
        </mc:Choice>
        <mc:Fallback>
          <p:sp>
            <p:nvSpPr>
              <p:cNvPr id="10" name="TextBox 9">
                <a:extLst>
                  <a:ext uri="{FF2B5EF4-FFF2-40B4-BE49-F238E27FC236}">
                    <a16:creationId xmlns:a16="http://schemas.microsoft.com/office/drawing/2014/main" id="{910DBE05-68C7-8A18-CBC2-3B86BA882D3D}"/>
                  </a:ext>
                </a:extLst>
              </p:cNvPr>
              <p:cNvSpPr txBox="1">
                <a:spLocks noRot="1" noChangeAspect="1" noMove="1" noResize="1" noEditPoints="1" noAdjustHandles="1" noChangeArrowheads="1" noChangeShapeType="1" noTextEdit="1"/>
              </p:cNvSpPr>
              <p:nvPr/>
            </p:nvSpPr>
            <p:spPr>
              <a:xfrm>
                <a:off x="482119" y="1289624"/>
                <a:ext cx="2112117" cy="369332"/>
              </a:xfrm>
              <a:prstGeom prst="rect">
                <a:avLst/>
              </a:prstGeom>
              <a:blipFill>
                <a:blip r:embed="rId5"/>
                <a:stretch>
                  <a:fillRect l="-595" t="-106452" r="-1190" b="-158065"/>
                </a:stretch>
              </a:blipFill>
              <a:ln>
                <a:solidFill>
                  <a:schemeClr val="accent1"/>
                </a:solidFill>
              </a:ln>
            </p:spPr>
            <p:txBody>
              <a:bodyPr/>
              <a:lstStyle/>
              <a:p>
                <a:r>
                  <a:rPr lang="en-VN">
                    <a:noFill/>
                  </a:rPr>
                  <a:t> </a:t>
                </a:r>
              </a:p>
            </p:txBody>
          </p:sp>
        </mc:Fallback>
      </mc:AlternateContent>
      <p:pic>
        <p:nvPicPr>
          <p:cNvPr id="14" name="Picture 13" descr="A screenshot of a computer screen&#10;&#10;Description automatically generated">
            <a:extLst>
              <a:ext uri="{FF2B5EF4-FFF2-40B4-BE49-F238E27FC236}">
                <a16:creationId xmlns:a16="http://schemas.microsoft.com/office/drawing/2014/main" id="{071C85B6-ADBE-D8BE-F1FD-CAE1297A0168}"/>
              </a:ext>
            </a:extLst>
          </p:cNvPr>
          <p:cNvPicPr>
            <a:picLocks noChangeAspect="1"/>
          </p:cNvPicPr>
          <p:nvPr/>
        </p:nvPicPr>
        <p:blipFill>
          <a:blip r:embed="rId6"/>
          <a:stretch>
            <a:fillRect/>
          </a:stretch>
        </p:blipFill>
        <p:spPr>
          <a:xfrm>
            <a:off x="2227588" y="4372948"/>
            <a:ext cx="6921500" cy="2133600"/>
          </a:xfrm>
          <a:prstGeom prst="rect">
            <a:avLst/>
          </a:prstGeom>
        </p:spPr>
      </p:pic>
    </p:spTree>
    <p:extLst>
      <p:ext uri="{BB962C8B-B14F-4D97-AF65-F5344CB8AC3E}">
        <p14:creationId xmlns:p14="http://schemas.microsoft.com/office/powerpoint/2010/main" val="371348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code&#10;&#10;Description automatically generated">
            <a:extLst>
              <a:ext uri="{FF2B5EF4-FFF2-40B4-BE49-F238E27FC236}">
                <a16:creationId xmlns:a16="http://schemas.microsoft.com/office/drawing/2014/main" id="{802F54F6-BC5A-7EF5-041A-35239779C7D6}"/>
              </a:ext>
            </a:extLst>
          </p:cNvPr>
          <p:cNvPicPr>
            <a:picLocks noGrp="1" noChangeAspect="1"/>
          </p:cNvPicPr>
          <p:nvPr>
            <p:ph idx="1"/>
          </p:nvPr>
        </p:nvPicPr>
        <p:blipFill>
          <a:blip r:embed="rId2"/>
          <a:stretch>
            <a:fillRect/>
          </a:stretch>
        </p:blipFill>
        <p:spPr>
          <a:xfrm>
            <a:off x="2915594" y="3673461"/>
            <a:ext cx="9065824" cy="1461267"/>
          </a:xfrm>
        </p:spPr>
      </p:pic>
      <p:sp>
        <p:nvSpPr>
          <p:cNvPr id="6" name="Rectangle 5">
            <a:extLst>
              <a:ext uri="{FF2B5EF4-FFF2-40B4-BE49-F238E27FC236}">
                <a16:creationId xmlns:a16="http://schemas.microsoft.com/office/drawing/2014/main" id="{E61C1DEC-D7BA-15B2-57B1-44F51E76692E}"/>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VN" sz="4000" b="1" dirty="0">
                <a:solidFill>
                  <a:schemeClr val="tx1"/>
                </a:solidFill>
                <a:latin typeface="Microsoft New Tai Lue" panose="020B0502040204020203" pitchFamily="34" charset="0"/>
                <a:cs typeface="Microsoft New Tai Lue" panose="020B0502040204020203" pitchFamily="34" charset="0"/>
              </a:rPr>
              <a:t>Không hiểu cái cost lắm</a:t>
            </a:r>
          </a:p>
        </p:txBody>
      </p:sp>
      <p:sp>
        <p:nvSpPr>
          <p:cNvPr id="7" name="TextBox 6">
            <a:extLst>
              <a:ext uri="{FF2B5EF4-FFF2-40B4-BE49-F238E27FC236}">
                <a16:creationId xmlns:a16="http://schemas.microsoft.com/office/drawing/2014/main" id="{F5044618-E4AE-E4D2-92F3-AEBE0C998CAE}"/>
              </a:ext>
            </a:extLst>
          </p:cNvPr>
          <p:cNvSpPr txBox="1"/>
          <p:nvPr/>
        </p:nvSpPr>
        <p:spPr>
          <a:xfrm>
            <a:off x="736270" y="1750909"/>
            <a:ext cx="3520516" cy="369332"/>
          </a:xfrm>
          <a:prstGeom prst="rect">
            <a:avLst/>
          </a:prstGeom>
          <a:noFill/>
        </p:spPr>
        <p:txBody>
          <a:bodyPr wrap="none" rtlCol="0">
            <a:spAutoFit/>
          </a:bodyPr>
          <a:lstStyle/>
          <a:p>
            <a:r>
              <a:rPr lang="en-VN" dirty="0"/>
              <a:t>Cost là open đắt nhất của mỗi asset</a:t>
            </a:r>
          </a:p>
        </p:txBody>
      </p:sp>
      <p:pic>
        <p:nvPicPr>
          <p:cNvPr id="9" name="Picture 8" descr="A screen shot of a computer code&#10;&#10;Description automatically generated">
            <a:extLst>
              <a:ext uri="{FF2B5EF4-FFF2-40B4-BE49-F238E27FC236}">
                <a16:creationId xmlns:a16="http://schemas.microsoft.com/office/drawing/2014/main" id="{CFB565B0-BAC4-AA8A-7DE7-C7F38AB87690}"/>
              </a:ext>
            </a:extLst>
          </p:cNvPr>
          <p:cNvPicPr>
            <a:picLocks noChangeAspect="1"/>
          </p:cNvPicPr>
          <p:nvPr/>
        </p:nvPicPr>
        <p:blipFill>
          <a:blip r:embed="rId3"/>
          <a:stretch>
            <a:fillRect/>
          </a:stretch>
        </p:blipFill>
        <p:spPr>
          <a:xfrm>
            <a:off x="0" y="2463028"/>
            <a:ext cx="2469452" cy="4394972"/>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44E692F-8216-4341-4C30-DD5DDD0F3327}"/>
                  </a:ext>
                </a:extLst>
              </p:cNvPr>
              <p:cNvSpPr txBox="1"/>
              <p:nvPr/>
            </p:nvSpPr>
            <p:spPr>
              <a:xfrm>
                <a:off x="3475557" y="5869340"/>
                <a:ext cx="2624501" cy="584775"/>
              </a:xfrm>
              <a:prstGeom prst="rect">
                <a:avLst/>
              </a:prstGeom>
              <a:noFill/>
            </p:spPr>
            <p:txBody>
              <a:bodyPr wrap="none" rtlCol="0">
                <a:spAutoFit/>
              </a:bodyPr>
              <a:lstStyle/>
              <a:p>
                <a:r>
                  <a:rPr lang="en-VN" sz="3200" dirty="0">
                    <a:solidFill>
                      <a:schemeClr val="tx1"/>
                    </a:solidFill>
                    <a:latin typeface="Microsoft New Tai Lue" panose="020B0502040204020203" pitchFamily="34" charset="0"/>
                    <a:cs typeface="Microsoft New Tai Lue" panose="020B0502040204020203" pitchFamily="34" charset="0"/>
                  </a:rPr>
                  <a:t>B = </a:t>
                </a:r>
                <a14:m>
                  <m:oMath xmlns:m="http://schemas.openxmlformats.org/officeDocument/2006/math">
                    <m:nary>
                      <m:naryPr>
                        <m:chr m:val="∑"/>
                        <m:subHide m:val="on"/>
                        <m:supHide m:val="on"/>
                        <m:ctrlPr>
                          <a:rPr lang="en-VN" sz="3200" i="1" smtClean="0">
                            <a:solidFill>
                              <a:schemeClr val="tx1"/>
                            </a:solidFill>
                            <a:latin typeface="Cambria Math" panose="02040503050406030204" pitchFamily="18" charset="0"/>
                            <a:cs typeface="Microsoft New Tai Lue" panose="020B0502040204020203" pitchFamily="34" charset="0"/>
                          </a:rPr>
                        </m:ctrlPr>
                      </m:naryPr>
                      <m:sub/>
                      <m:sup/>
                      <m:e>
                        <m:r>
                          <a:rPr lang="vi-VN" sz="3200" b="0" i="1" smtClean="0">
                            <a:solidFill>
                              <a:schemeClr val="tx1"/>
                            </a:solidFill>
                            <a:latin typeface="Cambria Math" panose="02040503050406030204" pitchFamily="18" charset="0"/>
                            <a:cs typeface="Microsoft New Tai Lue" panose="020B0502040204020203" pitchFamily="34" charset="0"/>
                          </a:rPr>
                          <m:t>𝑐</m:t>
                        </m:r>
                        <m:r>
                          <m:rPr>
                            <m:sty m:val="p"/>
                          </m:rPr>
                          <a:rPr lang="vi-VN" sz="3200" i="1">
                            <a:latin typeface="Cambria Math" panose="02040503050406030204" pitchFamily="18" charset="0"/>
                            <a:cs typeface="Microsoft New Tai Lue" panose="020B0502040204020203" pitchFamily="34" charset="0"/>
                          </a:rPr>
                          <m:t>ost</m:t>
                        </m:r>
                      </m:e>
                    </m:nary>
                  </m:oMath>
                </a14:m>
                <a:r>
                  <a:rPr lang="en-VN" sz="3200" dirty="0">
                    <a:solidFill>
                      <a:schemeClr val="tx1"/>
                    </a:solidFill>
                    <a:latin typeface="Microsoft New Tai Lue" panose="020B0502040204020203" pitchFamily="34" charset="0"/>
                    <a:cs typeface="Microsoft New Tai Lue" panose="020B0502040204020203" pitchFamily="34" charset="0"/>
                  </a:rPr>
                  <a:t> * 2</a:t>
                </a:r>
              </a:p>
            </p:txBody>
          </p:sp>
        </mc:Choice>
        <mc:Fallback>
          <p:sp>
            <p:nvSpPr>
              <p:cNvPr id="10" name="TextBox 9">
                <a:extLst>
                  <a:ext uri="{FF2B5EF4-FFF2-40B4-BE49-F238E27FC236}">
                    <a16:creationId xmlns:a16="http://schemas.microsoft.com/office/drawing/2014/main" id="{044E692F-8216-4341-4C30-DD5DDD0F3327}"/>
                  </a:ext>
                </a:extLst>
              </p:cNvPr>
              <p:cNvSpPr txBox="1">
                <a:spLocks noRot="1" noChangeAspect="1" noMove="1" noResize="1" noEditPoints="1" noAdjustHandles="1" noChangeArrowheads="1" noChangeShapeType="1" noTextEdit="1"/>
              </p:cNvSpPr>
              <p:nvPr/>
            </p:nvSpPr>
            <p:spPr>
              <a:xfrm>
                <a:off x="3475557" y="5869340"/>
                <a:ext cx="2624501" cy="584775"/>
              </a:xfrm>
              <a:prstGeom prst="rect">
                <a:avLst/>
              </a:prstGeom>
              <a:blipFill>
                <a:blip r:embed="rId4"/>
                <a:stretch>
                  <a:fillRect l="-5769" t="-136170" r="-4808" b="-197872"/>
                </a:stretch>
              </a:blipFill>
            </p:spPr>
            <p:txBody>
              <a:bodyPr/>
              <a:lstStyle/>
              <a:p>
                <a:r>
                  <a:rPr lang="en-VN">
                    <a:noFill/>
                  </a:rPr>
                  <a:t> </a:t>
                </a:r>
              </a:p>
            </p:txBody>
          </p:sp>
        </mc:Fallback>
      </mc:AlternateContent>
    </p:spTree>
    <p:extLst>
      <p:ext uri="{BB962C8B-B14F-4D97-AF65-F5344CB8AC3E}">
        <p14:creationId xmlns:p14="http://schemas.microsoft.com/office/powerpoint/2010/main" val="15812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1C1DEC-D7BA-15B2-57B1-44F51E76692E}"/>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effectLst/>
                <a:latin typeface="Microsoft New Tai Lue" panose="020B0502040204020203" pitchFamily="34" charset="0"/>
                <a:cs typeface="Microsoft New Tai Lue" panose="020B0502040204020203" pitchFamily="34" charset="0"/>
              </a:rPr>
              <a:t>CVXPY</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5044618-E4AE-E4D2-92F3-AEBE0C998CAE}"/>
                  </a:ext>
                </a:extLst>
              </p:cNvPr>
              <p:cNvSpPr txBox="1"/>
              <p:nvPr/>
            </p:nvSpPr>
            <p:spPr>
              <a:xfrm>
                <a:off x="736270" y="1750909"/>
                <a:ext cx="3024546" cy="369332"/>
              </a:xfrm>
              <a:prstGeom prst="rect">
                <a:avLst/>
              </a:prstGeom>
              <a:noFill/>
            </p:spPr>
            <p:txBody>
              <a:bodyPr wrap="none" rtlCol="0">
                <a:spAutoFit/>
              </a:bodyPr>
              <a:lstStyle/>
              <a:p>
                <a14:m>
                  <m:oMath xmlns:m="http://schemas.openxmlformats.org/officeDocument/2006/math">
                    <m:sSub>
                      <m:sSubPr>
                        <m:ctrlPr>
                          <a:rPr lang="en-US" sz="1800" i="1" dirty="0" smtClean="0">
                            <a:solidFill>
                              <a:schemeClr val="tx1"/>
                            </a:solidFill>
                            <a:latin typeface="Cambria Math" panose="02040503050406030204" pitchFamily="18" charset="0"/>
                            <a:cs typeface="Microsoft New Tai Lue" panose="020B0502040204020203" pitchFamily="34" charset="0"/>
                          </a:rPr>
                        </m:ctrlPr>
                      </m:sSubPr>
                      <m:e>
                        <m:r>
                          <m:rPr>
                            <m:sty m:val="p"/>
                          </m:rPr>
                          <a:rPr lang="en-US" sz="1800" i="1" dirty="0">
                            <a:solidFill>
                              <a:schemeClr val="tx1"/>
                            </a:solidFill>
                            <a:latin typeface="Cambria Math" panose="02040503050406030204" pitchFamily="18" charset="0"/>
                            <a:cs typeface="Microsoft New Tai Lue" panose="020B0502040204020203" pitchFamily="34" charset="0"/>
                          </a:rPr>
                          <m:t>x</m:t>
                        </m:r>
                      </m:e>
                      <m:sub>
                        <m:r>
                          <m:rPr>
                            <m:sty m:val="p"/>
                          </m:rPr>
                          <a:rPr lang="en-US" sz="1800" i="1" dirty="0">
                            <a:solidFill>
                              <a:schemeClr val="tx1"/>
                            </a:solidFill>
                            <a:latin typeface="Cambria Math" panose="02040503050406030204" pitchFamily="18" charset="0"/>
                            <a:cs typeface="Microsoft New Tai Lue" panose="020B0502040204020203" pitchFamily="34" charset="0"/>
                          </a:rPr>
                          <m:t>i</m:t>
                        </m:r>
                      </m:sub>
                    </m:sSub>
                  </m:oMath>
                </a14:m>
                <a:r>
                  <a:rPr lang="en-VN" dirty="0"/>
                  <a:t> &gt; 0; </a:t>
                </a:r>
                <a14:m>
                  <m:oMath xmlns:m="http://schemas.openxmlformats.org/officeDocument/2006/math">
                    <m:nary>
                      <m:naryPr>
                        <m:chr m:val="∑"/>
                        <m:subHide m:val="on"/>
                        <m:supHide m:val="on"/>
                        <m:ctrlPr>
                          <a:rPr lang="en-VN" i="1" dirty="0" smtClean="0">
                            <a:latin typeface="Cambria Math" panose="02040503050406030204" pitchFamily="18" charset="0"/>
                          </a:rPr>
                        </m:ctrlPr>
                      </m:naryPr>
                      <m:sub/>
                      <m:sup/>
                      <m:e>
                        <m:r>
                          <m:rPr>
                            <m:sty m:val="p"/>
                          </m:rPr>
                          <a:rPr lang="en-VN" i="1" dirty="0">
                            <a:latin typeface="Cambria Math" panose="02040503050406030204" pitchFamily="18" charset="0"/>
                          </a:rPr>
                          <m:t>cost</m:t>
                        </m:r>
                        <m:r>
                          <a:rPr lang="vi-VN" b="0" i="1" dirty="0" smtClean="0">
                            <a:latin typeface="Cambria Math" panose="02040503050406030204" pitchFamily="18" charset="0"/>
                          </a:rPr>
                          <m:t>∗</m:t>
                        </m:r>
                        <m:sSub>
                          <m:sSubPr>
                            <m:ctrlPr>
                              <a:rPr lang="en-US" i="1" dirty="0">
                                <a:latin typeface="Cambria Math" panose="02040503050406030204" pitchFamily="18" charset="0"/>
                                <a:cs typeface="Microsoft New Tai Lue" panose="020B0502040204020203" pitchFamily="34" charset="0"/>
                              </a:rPr>
                            </m:ctrlPr>
                          </m:sSubPr>
                          <m:e>
                            <m:r>
                              <m:rPr>
                                <m:sty m:val="p"/>
                              </m:rPr>
                              <a:rPr lang="en-US" i="1" dirty="0">
                                <a:latin typeface="Cambria Math" panose="02040503050406030204" pitchFamily="18" charset="0"/>
                                <a:cs typeface="Microsoft New Tai Lue" panose="020B0502040204020203" pitchFamily="34" charset="0"/>
                              </a:rPr>
                              <m:t>x</m:t>
                            </m:r>
                          </m:e>
                          <m:sub>
                            <m:r>
                              <m:rPr>
                                <m:sty m:val="p"/>
                              </m:rPr>
                              <a:rPr lang="en-US" i="1" dirty="0">
                                <a:latin typeface="Cambria Math" panose="02040503050406030204" pitchFamily="18" charset="0"/>
                                <a:cs typeface="Microsoft New Tai Lue" panose="020B0502040204020203" pitchFamily="34" charset="0"/>
                              </a:rPr>
                              <m:t>i</m:t>
                            </m:r>
                          </m:sub>
                        </m:sSub>
                      </m:e>
                    </m:nary>
                  </m:oMath>
                </a14:m>
                <a:r>
                  <a:rPr lang="en-VN" dirty="0"/>
                  <a:t> &lt; Budget (B)</a:t>
                </a:r>
              </a:p>
            </p:txBody>
          </p:sp>
        </mc:Choice>
        <mc:Fallback>
          <p:sp>
            <p:nvSpPr>
              <p:cNvPr id="7" name="TextBox 6">
                <a:extLst>
                  <a:ext uri="{FF2B5EF4-FFF2-40B4-BE49-F238E27FC236}">
                    <a16:creationId xmlns:a16="http://schemas.microsoft.com/office/drawing/2014/main" id="{F5044618-E4AE-E4D2-92F3-AEBE0C998CAE}"/>
                  </a:ext>
                </a:extLst>
              </p:cNvPr>
              <p:cNvSpPr txBox="1">
                <a:spLocks noRot="1" noChangeAspect="1" noMove="1" noResize="1" noEditPoints="1" noAdjustHandles="1" noChangeArrowheads="1" noChangeShapeType="1" noTextEdit="1"/>
              </p:cNvSpPr>
              <p:nvPr/>
            </p:nvSpPr>
            <p:spPr>
              <a:xfrm>
                <a:off x="736270" y="1750909"/>
                <a:ext cx="3024546" cy="369332"/>
              </a:xfrm>
              <a:prstGeom prst="rect">
                <a:avLst/>
              </a:prstGeom>
              <a:blipFill>
                <a:blip r:embed="rId2"/>
                <a:stretch>
                  <a:fillRect t="-106452" r="-837" b="-158065"/>
                </a:stretch>
              </a:blipFill>
            </p:spPr>
            <p:txBody>
              <a:bodyPr/>
              <a:lstStyle/>
              <a:p>
                <a:r>
                  <a:rPr lang="en-VN">
                    <a:noFill/>
                  </a:rPr>
                  <a:t> </a:t>
                </a:r>
              </a:p>
            </p:txBody>
          </p:sp>
        </mc:Fallback>
      </mc:AlternateContent>
      <p:sp>
        <p:nvSpPr>
          <p:cNvPr id="10" name="TextBox 9">
            <a:extLst>
              <a:ext uri="{FF2B5EF4-FFF2-40B4-BE49-F238E27FC236}">
                <a16:creationId xmlns:a16="http://schemas.microsoft.com/office/drawing/2014/main" id="{044E692F-8216-4341-4C30-DD5DDD0F3327}"/>
              </a:ext>
            </a:extLst>
          </p:cNvPr>
          <p:cNvSpPr txBox="1"/>
          <p:nvPr/>
        </p:nvSpPr>
        <p:spPr>
          <a:xfrm>
            <a:off x="360216" y="1287130"/>
            <a:ext cx="2048959" cy="584775"/>
          </a:xfrm>
          <a:prstGeom prst="rect">
            <a:avLst/>
          </a:prstGeom>
          <a:noFill/>
        </p:spPr>
        <p:txBody>
          <a:bodyPr wrap="none" rtlCol="0">
            <a:spAutoFit/>
          </a:bodyPr>
          <a:lstStyle/>
          <a:p>
            <a:r>
              <a:rPr lang="en-VN" sz="3200" dirty="0">
                <a:latin typeface="Microsoft New Tai Lue" panose="020B0502040204020203" pitchFamily="34" charset="0"/>
                <a:cs typeface="Microsoft New Tai Lue" panose="020B0502040204020203" pitchFamily="34" charset="0"/>
              </a:rPr>
              <a:t>Constraint</a:t>
            </a:r>
            <a:endParaRPr lang="en-VN" sz="3200" dirty="0">
              <a:solidFill>
                <a:schemeClr val="tx1"/>
              </a:solidFill>
              <a:latin typeface="Microsoft New Tai Lue" panose="020B0502040204020203" pitchFamily="34" charset="0"/>
              <a:cs typeface="Microsoft New Tai Lue" panose="020B0502040204020203" pitchFamily="34" charset="0"/>
            </a:endParaRPr>
          </a:p>
        </p:txBody>
      </p:sp>
      <p:sp>
        <p:nvSpPr>
          <p:cNvPr id="8" name="TextBox 7">
            <a:extLst>
              <a:ext uri="{FF2B5EF4-FFF2-40B4-BE49-F238E27FC236}">
                <a16:creationId xmlns:a16="http://schemas.microsoft.com/office/drawing/2014/main" id="{8E6AB0C9-EC2B-E6E2-6F7C-66B5637F3D79}"/>
              </a:ext>
            </a:extLst>
          </p:cNvPr>
          <p:cNvSpPr txBox="1"/>
          <p:nvPr/>
        </p:nvSpPr>
        <p:spPr>
          <a:xfrm>
            <a:off x="360216" y="2462763"/>
            <a:ext cx="3496470" cy="584775"/>
          </a:xfrm>
          <a:prstGeom prst="rect">
            <a:avLst/>
          </a:prstGeom>
          <a:noFill/>
        </p:spPr>
        <p:txBody>
          <a:bodyPr wrap="none" rtlCol="0">
            <a:spAutoFit/>
          </a:bodyPr>
          <a:lstStyle/>
          <a:p>
            <a:r>
              <a:rPr lang="en-US" sz="3200" dirty="0">
                <a:solidFill>
                  <a:schemeClr val="tx1"/>
                </a:solidFill>
                <a:latin typeface="Microsoft New Tai Lue" panose="020B0502040204020203" pitchFamily="34" charset="0"/>
                <a:cs typeface="Microsoft New Tai Lue" panose="020B0502040204020203" pitchFamily="34" charset="0"/>
              </a:rPr>
              <a:t>O</a:t>
            </a:r>
            <a:r>
              <a:rPr lang="en-VN" sz="3200" dirty="0">
                <a:solidFill>
                  <a:schemeClr val="tx1"/>
                </a:solidFill>
                <a:latin typeface="Microsoft New Tai Lue" panose="020B0502040204020203" pitchFamily="34" charset="0"/>
                <a:cs typeface="Microsoft New Tai Lue" panose="020B0502040204020203" pitchFamily="34" charset="0"/>
              </a:rPr>
              <a:t>bjective function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C2278C0-4B49-56A8-FDF7-4613AC29D719}"/>
                  </a:ext>
                </a:extLst>
              </p:cNvPr>
              <p:cNvSpPr txBox="1"/>
              <p:nvPr/>
            </p:nvSpPr>
            <p:spPr>
              <a:xfrm>
                <a:off x="793956" y="3108714"/>
                <a:ext cx="2923364" cy="369332"/>
              </a:xfrm>
              <a:prstGeom prst="rect">
                <a:avLst/>
              </a:prstGeom>
              <a:noFill/>
            </p:spPr>
            <p:txBody>
              <a:bodyPr wrap="none" rtlCol="0">
                <a:spAutoFit/>
              </a:bodyPr>
              <a:lstStyle/>
              <a:p>
                <a:r>
                  <a:rPr lang="en-VN" dirty="0">
                    <a:cs typeface="Microsoft New Tai Lue" panose="020B0502040204020203" pitchFamily="34" charset="0"/>
                  </a:rPr>
                  <a:t>obj = </a:t>
                </a:r>
                <a14:m>
                  <m:oMath xmlns:m="http://schemas.openxmlformats.org/officeDocument/2006/math">
                    <m:r>
                      <m:rPr>
                        <m:sty m:val="p"/>
                      </m:rPr>
                      <a:rPr lang="en-VN" i="1" dirty="0" smtClean="0">
                        <a:latin typeface="Cambria Math" panose="02040503050406030204" pitchFamily="18" charset="0"/>
                        <a:cs typeface="Microsoft New Tai Lue" panose="020B0502040204020203" pitchFamily="34" charset="0"/>
                      </a:rPr>
                      <m:t>min</m:t>
                    </m:r>
                    <m:r>
                      <a:rPr lang="vi-VN" b="0" i="1" dirty="0" smtClean="0">
                        <a:latin typeface="Cambria Math" panose="02040503050406030204" pitchFamily="18" charset="0"/>
                        <a:cs typeface="Microsoft New Tai Lue" panose="020B0502040204020203" pitchFamily="34" charset="0"/>
                      </a:rPr>
                      <m:t> (−</m:t>
                    </m:r>
                    <m:r>
                      <m:rPr>
                        <m:sty m:val="p"/>
                      </m:rPr>
                      <a:rPr lang="vi-VN" i="1" dirty="0">
                        <a:latin typeface="Cambria Math" panose="02040503050406030204" pitchFamily="18" charset="0"/>
                        <a:cs typeface="Microsoft New Tai Lue" panose="020B0502040204020203" pitchFamily="34" charset="0"/>
                      </a:rPr>
                      <m:t>ret</m:t>
                    </m:r>
                  </m:oMath>
                </a14:m>
                <a:r>
                  <a:rPr lang="en-VN" dirty="0"/>
                  <a:t> + theta*risk)</a:t>
                </a:r>
              </a:p>
            </p:txBody>
          </p:sp>
        </mc:Choice>
        <mc:Fallback>
          <p:sp>
            <p:nvSpPr>
              <p:cNvPr id="11" name="TextBox 10">
                <a:extLst>
                  <a:ext uri="{FF2B5EF4-FFF2-40B4-BE49-F238E27FC236}">
                    <a16:creationId xmlns:a16="http://schemas.microsoft.com/office/drawing/2014/main" id="{4C2278C0-4B49-56A8-FDF7-4613AC29D719}"/>
                  </a:ext>
                </a:extLst>
              </p:cNvPr>
              <p:cNvSpPr txBox="1">
                <a:spLocks noRot="1" noChangeAspect="1" noMove="1" noResize="1" noEditPoints="1" noAdjustHandles="1" noChangeArrowheads="1" noChangeShapeType="1" noTextEdit="1"/>
              </p:cNvSpPr>
              <p:nvPr/>
            </p:nvSpPr>
            <p:spPr>
              <a:xfrm>
                <a:off x="793956" y="3108714"/>
                <a:ext cx="2923364" cy="369332"/>
              </a:xfrm>
              <a:prstGeom prst="rect">
                <a:avLst/>
              </a:prstGeom>
              <a:blipFill>
                <a:blip r:embed="rId3"/>
                <a:stretch>
                  <a:fillRect l="-1732" t="-6452" r="-866" b="-22581"/>
                </a:stretch>
              </a:blipFill>
            </p:spPr>
            <p:txBody>
              <a:bodyPr/>
              <a:lstStyle/>
              <a:p>
                <a:r>
                  <a:rPr lang="en-VN">
                    <a:noFill/>
                  </a:rPr>
                  <a:t> </a:t>
                </a:r>
              </a:p>
            </p:txBody>
          </p:sp>
        </mc:Fallback>
      </mc:AlternateContent>
      <p:sp>
        <p:nvSpPr>
          <p:cNvPr id="12" name="TextBox 11">
            <a:extLst>
              <a:ext uri="{FF2B5EF4-FFF2-40B4-BE49-F238E27FC236}">
                <a16:creationId xmlns:a16="http://schemas.microsoft.com/office/drawing/2014/main" id="{6E4F900A-27B1-1290-06D6-A4533FB73F8D}"/>
              </a:ext>
            </a:extLst>
          </p:cNvPr>
          <p:cNvSpPr txBox="1"/>
          <p:nvPr/>
        </p:nvSpPr>
        <p:spPr>
          <a:xfrm>
            <a:off x="652845" y="3638396"/>
            <a:ext cx="5029710" cy="369332"/>
          </a:xfrm>
          <a:prstGeom prst="rect">
            <a:avLst/>
          </a:prstGeom>
          <a:noFill/>
        </p:spPr>
        <p:txBody>
          <a:bodyPr wrap="none" rtlCol="0">
            <a:spAutoFit/>
          </a:bodyPr>
          <a:lstStyle/>
          <a:p>
            <a:r>
              <a:rPr lang="en-US" dirty="0"/>
              <a:t>t</a:t>
            </a:r>
            <a:r>
              <a:rPr lang="en-VN" dirty="0"/>
              <a:t>heta = </a:t>
            </a:r>
            <a:r>
              <a:rPr lang="vi-VN" sz="1800" dirty="0">
                <a:cs typeface="Microsoft New Tai Lue" panose="020B0502040204020203" pitchFamily="34" charset="0"/>
              </a:rPr>
              <a:t>risk aversion parameter 0.03 (arbitrarily)</a:t>
            </a:r>
          </a:p>
        </p:txBody>
      </p:sp>
      <p:pic>
        <p:nvPicPr>
          <p:cNvPr id="14" name="Picture 13" descr="A screenshot of a computer&#10;&#10;Description automatically generated">
            <a:extLst>
              <a:ext uri="{FF2B5EF4-FFF2-40B4-BE49-F238E27FC236}">
                <a16:creationId xmlns:a16="http://schemas.microsoft.com/office/drawing/2014/main" id="{C9F8DF9C-6351-E6BC-60C0-E474B1D4CD38}"/>
              </a:ext>
            </a:extLst>
          </p:cNvPr>
          <p:cNvPicPr>
            <a:picLocks noChangeAspect="1"/>
          </p:cNvPicPr>
          <p:nvPr/>
        </p:nvPicPr>
        <p:blipFill>
          <a:blip r:embed="rId4"/>
          <a:stretch>
            <a:fillRect/>
          </a:stretch>
        </p:blipFill>
        <p:spPr>
          <a:xfrm>
            <a:off x="4137942" y="1213004"/>
            <a:ext cx="6959600" cy="2006600"/>
          </a:xfrm>
          <a:prstGeom prst="rect">
            <a:avLst/>
          </a:prstGeom>
        </p:spPr>
      </p:pic>
      <p:cxnSp>
        <p:nvCxnSpPr>
          <p:cNvPr id="15" name="Straight Arrow Connector 14">
            <a:extLst>
              <a:ext uri="{FF2B5EF4-FFF2-40B4-BE49-F238E27FC236}">
                <a16:creationId xmlns:a16="http://schemas.microsoft.com/office/drawing/2014/main" id="{88B873E8-A24C-C114-7EA0-04FB5A341013}"/>
              </a:ext>
            </a:extLst>
          </p:cNvPr>
          <p:cNvCxnSpPr>
            <a:cxnSpLocks/>
          </p:cNvCxnSpPr>
          <p:nvPr/>
        </p:nvCxnSpPr>
        <p:spPr>
          <a:xfrm flipV="1">
            <a:off x="1128889" y="3047538"/>
            <a:ext cx="3103851" cy="1585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18144DF-75BB-F2B1-A434-5BB6C693C1C9}"/>
              </a:ext>
            </a:extLst>
          </p:cNvPr>
          <p:cNvCxnSpPr>
            <a:cxnSpLocks/>
          </p:cNvCxnSpPr>
          <p:nvPr/>
        </p:nvCxnSpPr>
        <p:spPr>
          <a:xfrm flipH="1">
            <a:off x="1207911" y="3429000"/>
            <a:ext cx="1501422" cy="2093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C5C8266-0512-CBA6-BE3B-2D77DA3CDA73}"/>
              </a:ext>
            </a:extLst>
          </p:cNvPr>
          <p:cNvSpPr/>
          <p:nvPr/>
        </p:nvSpPr>
        <p:spPr>
          <a:xfrm>
            <a:off x="4232739" y="2889956"/>
            <a:ext cx="2268269" cy="31608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29" name="Picture 28" descr="A screen shot of a computer program&#10;&#10;Description automatically generated">
            <a:extLst>
              <a:ext uri="{FF2B5EF4-FFF2-40B4-BE49-F238E27FC236}">
                <a16:creationId xmlns:a16="http://schemas.microsoft.com/office/drawing/2014/main" id="{E0E1E415-9ACF-BAF6-2B33-BC871A6D53E6}"/>
              </a:ext>
            </a:extLst>
          </p:cNvPr>
          <p:cNvPicPr>
            <a:picLocks noChangeAspect="1"/>
          </p:cNvPicPr>
          <p:nvPr/>
        </p:nvPicPr>
        <p:blipFill>
          <a:blip r:embed="rId5"/>
          <a:stretch>
            <a:fillRect/>
          </a:stretch>
        </p:blipFill>
        <p:spPr>
          <a:xfrm>
            <a:off x="858819" y="4426520"/>
            <a:ext cx="4648200" cy="1549400"/>
          </a:xfrm>
          <a:prstGeom prst="rect">
            <a:avLst/>
          </a:prstGeom>
        </p:spPr>
      </p:pic>
      <p:pic>
        <p:nvPicPr>
          <p:cNvPr id="31" name="Picture 30" descr="A screen shot of a computer program&#10;&#10;Description automatically generated">
            <a:extLst>
              <a:ext uri="{FF2B5EF4-FFF2-40B4-BE49-F238E27FC236}">
                <a16:creationId xmlns:a16="http://schemas.microsoft.com/office/drawing/2014/main" id="{FF28CED6-3FB8-F7CF-9EE9-D9E94F699666}"/>
              </a:ext>
            </a:extLst>
          </p:cNvPr>
          <p:cNvPicPr>
            <a:picLocks noChangeAspect="1"/>
          </p:cNvPicPr>
          <p:nvPr/>
        </p:nvPicPr>
        <p:blipFill>
          <a:blip r:embed="rId6"/>
          <a:stretch>
            <a:fillRect/>
          </a:stretch>
        </p:blipFill>
        <p:spPr>
          <a:xfrm>
            <a:off x="6237621" y="3533698"/>
            <a:ext cx="5461000" cy="2984500"/>
          </a:xfrm>
          <a:prstGeom prst="rect">
            <a:avLst/>
          </a:prstGeom>
        </p:spPr>
      </p:pic>
    </p:spTree>
    <p:extLst>
      <p:ext uri="{BB962C8B-B14F-4D97-AF65-F5344CB8AC3E}">
        <p14:creationId xmlns:p14="http://schemas.microsoft.com/office/powerpoint/2010/main" val="269388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1C1DEC-D7BA-15B2-57B1-44F51E76692E}"/>
              </a:ext>
            </a:extLst>
          </p:cNvPr>
          <p:cNvSpPr/>
          <p:nvPr/>
        </p:nvSpPr>
        <p:spPr>
          <a:xfrm>
            <a:off x="360217" y="696272"/>
            <a:ext cx="10293605" cy="5933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effectLst/>
                <a:latin typeface="Microsoft New Tai Lue" panose="020B0502040204020203" pitchFamily="34" charset="0"/>
                <a:cs typeface="Microsoft New Tai Lue" panose="020B0502040204020203" pitchFamily="34" charset="0"/>
              </a:rPr>
              <a:t>QUBO</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F0A574B-2DFB-796A-9DAA-BB3009397287}"/>
                  </a:ext>
                </a:extLst>
              </p:cNvPr>
              <p:cNvSpPr txBox="1"/>
              <p:nvPr/>
            </p:nvSpPr>
            <p:spPr>
              <a:xfrm flipH="1">
                <a:off x="959690" y="2848585"/>
                <a:ext cx="9518453" cy="501869"/>
              </a:xfrm>
              <a:prstGeom prst="rect">
                <a:avLst/>
              </a:prstGeom>
              <a:noFill/>
              <a:ln w="28575">
                <a:solidFill>
                  <a:srgbClr val="FF0000"/>
                </a:solidFill>
                <a:prstDash val="dash"/>
              </a:ln>
            </p:spPr>
            <p:txBody>
              <a:bodyPr wrap="square" lIns="0" tIns="0" rIns="0" bIns="0" rtlCol="0">
                <a:spAutoFit/>
              </a:bodyPr>
              <a:lstStyle/>
              <a:p>
                <a:pPr algn="ctr"/>
                <a14:m>
                  <m:oMath xmlns:m="http://schemas.openxmlformats.org/officeDocument/2006/math">
                    <m:sSub>
                      <m:sSubPr>
                        <m:ctrlPr>
                          <a:rPr lang="en-VN" sz="2800" i="1" smtClean="0">
                            <a:latin typeface="Cambria Math" panose="02040503050406030204" pitchFamily="18" charset="0"/>
                          </a:rPr>
                        </m:ctrlPr>
                      </m:sSubPr>
                      <m:e>
                        <m:r>
                          <m:rPr>
                            <m:sty m:val="p"/>
                          </m:rPr>
                          <a:rPr lang="en-VN" sz="2800" i="1">
                            <a:latin typeface="Cambria Math" panose="02040503050406030204" pitchFamily="18" charset="0"/>
                          </a:rPr>
                          <m:t>min</m:t>
                        </m:r>
                      </m:e>
                      <m:sub>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r>
                          <a:rPr lang="en-US" sz="2800" i="1">
                            <a:latin typeface="Cambria Math" panose="02040503050406030204" pitchFamily="18" charset="0"/>
                            <a:ea typeface="Cambria Math" panose="02040503050406030204" pitchFamily="18" charset="0"/>
                            <a:cs typeface="Microsoft New Tai Lue" panose="020B0502040204020203" pitchFamily="34" charset="0"/>
                          </a:rPr>
                          <m:t>∈</m:t>
                        </m:r>
                        <m:r>
                          <a:rPr lang="vi-VN" sz="2800" i="1">
                            <a:latin typeface="Cambria Math" panose="02040503050406030204" pitchFamily="18" charset="0"/>
                            <a:ea typeface="Cambria Math" panose="02040503050406030204" pitchFamily="18" charset="0"/>
                            <a:cs typeface="Microsoft New Tai Lue" panose="020B0502040204020203" pitchFamily="34" charset="0"/>
                          </a:rPr>
                          <m:t>{0,1}</m:t>
                        </m:r>
                      </m:sub>
                    </m:sSub>
                    <m:r>
                      <a:rPr lang="vi-VN" sz="2800" b="0" i="1" smtClean="0">
                        <a:latin typeface="Cambria Math" panose="02040503050406030204" pitchFamily="18" charset="0"/>
                        <a:ea typeface="Cambria Math" panose="02040503050406030204" pitchFamily="18" charset="0"/>
                      </a:rPr>
                      <m:t>−</m:t>
                    </m:r>
                    <m:nary>
                      <m:naryPr>
                        <m:chr m:val="∑"/>
                        <m:ctrlPr>
                          <a:rPr lang="en-VN" sz="2800" i="1" smtClean="0">
                            <a:latin typeface="Cambria Math" panose="02040503050406030204" pitchFamily="18" charset="0"/>
                            <a:ea typeface="Cambria Math" panose="02040503050406030204" pitchFamily="18" charset="0"/>
                          </a:rPr>
                        </m:ctrlPr>
                      </m:naryPr>
                      <m:sub>
                        <m:r>
                          <m:rPr>
                            <m:sty m:val="p"/>
                            <m:brk m:alnAt="23"/>
                          </m:rPr>
                          <a:rPr lang="en-VN" sz="2800" i="1">
                            <a:latin typeface="Cambria Math" panose="02040503050406030204" pitchFamily="18" charset="0"/>
                            <a:ea typeface="Cambria Math" panose="02040503050406030204" pitchFamily="18" charset="0"/>
                          </a:rPr>
                          <m:t>i</m:t>
                        </m:r>
                        <m:r>
                          <m:rPr>
                            <m:brk m:alnAt="23"/>
                          </m:rPr>
                          <a:rPr lang="vi-VN" sz="2800" b="0" i="1" smtClean="0">
                            <a:latin typeface="Cambria Math" panose="02040503050406030204" pitchFamily="18" charset="0"/>
                            <a:ea typeface="Cambria Math" panose="02040503050406030204" pitchFamily="18" charset="0"/>
                          </a:rPr>
                          <m:t>=1</m:t>
                        </m:r>
                      </m:sub>
                      <m:sup>
                        <m:r>
                          <m:rPr>
                            <m:sty m:val="p"/>
                          </m:rPr>
                          <a:rPr lang="en-VN" sz="2800" i="1">
                            <a:latin typeface="Cambria Math" panose="02040503050406030204" pitchFamily="18" charset="0"/>
                            <a:ea typeface="Cambria Math" panose="02040503050406030204" pitchFamily="18" charset="0"/>
                          </a:rPr>
                          <m:t>n</m:t>
                        </m:r>
                      </m:sup>
                      <m:e>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smtClean="0">
                                <a:latin typeface="Cambria Math" panose="02040503050406030204" pitchFamily="18" charset="0"/>
                                <a:cs typeface="Microsoft New Tai Lue" panose="020B0502040204020203" pitchFamily="34" charset="0"/>
                              </a:rPr>
                              <m:t>e</m:t>
                            </m:r>
                          </m:e>
                          <m:sub>
                            <m:r>
                              <m:rPr>
                                <m:sty m:val="p"/>
                              </m:rPr>
                              <a:rPr lang="en-US" sz="2800" i="1">
                                <a:latin typeface="Cambria Math" panose="02040503050406030204" pitchFamily="18" charset="0"/>
                                <a:cs typeface="Microsoft New Tai Lue" panose="020B0502040204020203" pitchFamily="34" charset="0"/>
                              </a:rPr>
                              <m:t>i</m:t>
                            </m:r>
                          </m:sub>
                        </m:sSub>
                      </m:e>
                    </m:nary>
                  </m:oMath>
                </a14:m>
                <a:r>
                  <a:rPr lang="vi-VN" sz="2800" dirty="0">
                    <a:cs typeface="Microsoft New Tai Lue" panose="020B0502040204020203" pitchFamily="34" charset="0"/>
                  </a:rPr>
                  <a:t>+ </a:t>
                </a:r>
                <a14:m>
                  <m:oMath xmlns:m="http://schemas.openxmlformats.org/officeDocument/2006/math">
                    <m:sSub>
                      <m:sSubPr>
                        <m:ctrlPr>
                          <a:rPr lang="vi-VN" sz="2800" i="1" smtClean="0">
                            <a:latin typeface="Cambria Math" panose="02040503050406030204" pitchFamily="18" charset="0"/>
                            <a:cs typeface="Microsoft New Tai Lue" panose="020B0502040204020203" pitchFamily="34" charset="0"/>
                          </a:rPr>
                        </m:ctrlPr>
                      </m:sSubPr>
                      <m:e>
                        <m:r>
                          <a:rPr lang="vi-VN" sz="2800" i="1" smtClean="0">
                            <a:latin typeface="Cambria Math" panose="02040503050406030204" pitchFamily="18" charset="0"/>
                            <a:ea typeface="Cambria Math" panose="02040503050406030204" pitchFamily="18" charset="0"/>
                            <a:cs typeface="Microsoft New Tai Lue" panose="020B0502040204020203" pitchFamily="34" charset="0"/>
                          </a:rPr>
                          <m:t>𝜃</m:t>
                        </m:r>
                      </m:e>
                      <m:sub>
                        <m:r>
                          <a:rPr lang="vi-VN" sz="2800" b="0" i="1" smtClean="0">
                            <a:latin typeface="Cambria Math" panose="02040503050406030204" pitchFamily="18" charset="0"/>
                            <a:cs typeface="Microsoft New Tai Lue" panose="020B0502040204020203" pitchFamily="34" charset="0"/>
                          </a:rPr>
                          <m:t>1</m:t>
                        </m:r>
                      </m:sub>
                    </m:sSub>
                  </m:oMath>
                </a14:m>
                <a:r>
                  <a:rPr lang="en-VN" sz="2800" dirty="0">
                    <a:ea typeface="Cambria Math" panose="02040503050406030204" pitchFamily="18" charset="0"/>
                  </a:rPr>
                  <a:t> </a:t>
                </a:r>
                <a14:m>
                  <m:oMath xmlns:m="http://schemas.openxmlformats.org/officeDocument/2006/math">
                    <m:nary>
                      <m:naryPr>
                        <m:chr m:val="∑"/>
                        <m:ctrlPr>
                          <a:rPr lang="en-VN" sz="2800" i="1">
                            <a:latin typeface="Cambria Math" panose="02040503050406030204" pitchFamily="18" charset="0"/>
                            <a:ea typeface="Cambria Math" panose="02040503050406030204" pitchFamily="18" charset="0"/>
                          </a:rPr>
                        </m:ctrlPr>
                      </m:naryPr>
                      <m:sub>
                        <m:r>
                          <m:rPr>
                            <m:sty m:val="p"/>
                            <m:brk m:alnAt="23"/>
                          </m:rPr>
                          <a:rPr lang="en-VN" sz="2800" i="1">
                            <a:latin typeface="Cambria Math" panose="02040503050406030204" pitchFamily="18" charset="0"/>
                            <a:ea typeface="Cambria Math" panose="02040503050406030204" pitchFamily="18" charset="0"/>
                          </a:rPr>
                          <m:t>i</m:t>
                        </m:r>
                        <m:r>
                          <m:rPr>
                            <m:brk m:alnAt="23"/>
                          </m:rPr>
                          <a:rPr lang="vi-VN" sz="2800" b="0" i="1" smtClean="0">
                            <a:latin typeface="Cambria Math" panose="02040503050406030204" pitchFamily="18" charset="0"/>
                            <a:ea typeface="Cambria Math" panose="02040503050406030204" pitchFamily="18" charset="0"/>
                          </a:rPr>
                          <m:t>,</m:t>
                        </m:r>
                        <m:r>
                          <m:rPr>
                            <m:sty m:val="p"/>
                          </m:rPr>
                          <a:rPr lang="vi-VN" sz="2800" i="1">
                            <a:latin typeface="Cambria Math" panose="02040503050406030204" pitchFamily="18" charset="0"/>
                            <a:ea typeface="Cambria Math" panose="02040503050406030204" pitchFamily="18" charset="0"/>
                          </a:rPr>
                          <m:t>j</m:t>
                        </m:r>
                        <m:r>
                          <a:rPr lang="vi-VN" sz="2800" i="1">
                            <a:latin typeface="Cambria Math" panose="02040503050406030204" pitchFamily="18" charset="0"/>
                            <a:ea typeface="Cambria Math" panose="02040503050406030204" pitchFamily="18" charset="0"/>
                          </a:rPr>
                          <m:t>=</m:t>
                        </m:r>
                        <m:r>
                          <a:rPr lang="vi-VN" sz="2800" i="1">
                            <a:latin typeface="Cambria Math" panose="02040503050406030204" pitchFamily="18" charset="0"/>
                            <a:ea typeface="Cambria Math" panose="02040503050406030204" pitchFamily="18" charset="0"/>
                          </a:rPr>
                          <m:t>1</m:t>
                        </m:r>
                      </m:sub>
                      <m:sup>
                        <m:r>
                          <m:rPr>
                            <m:sty m:val="p"/>
                          </m:rPr>
                          <a:rPr lang="en-VN" sz="2800" i="1">
                            <a:latin typeface="Cambria Math" panose="02040503050406030204" pitchFamily="18" charset="0"/>
                            <a:ea typeface="Cambria Math" panose="02040503050406030204" pitchFamily="18" charset="0"/>
                          </a:rPr>
                          <m:t>n</m:t>
                        </m:r>
                      </m:sup>
                      <m:e>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smtClean="0">
                                <a:latin typeface="Cambria Math" panose="02040503050406030204" pitchFamily="18" charset="0"/>
                                <a:cs typeface="Microsoft New Tai Lue" panose="020B0502040204020203" pitchFamily="34" charset="0"/>
                              </a:rPr>
                              <m:t>c</m:t>
                            </m:r>
                          </m:e>
                          <m:sub>
                            <m:r>
                              <m:rPr>
                                <m:sty m:val="p"/>
                              </m:rPr>
                              <a:rPr lang="en-US" sz="2800" i="1">
                                <a:latin typeface="Cambria Math" panose="02040503050406030204" pitchFamily="18" charset="0"/>
                                <a:cs typeface="Microsoft New Tai Lue" panose="020B0502040204020203" pitchFamily="34" charset="0"/>
                              </a:rPr>
                              <m:t>i</m:t>
                            </m:r>
                            <m:r>
                              <m:rPr>
                                <m:sty m:val="p"/>
                              </m:rPr>
                              <a:rPr lang="vi-VN" sz="2800" i="1">
                                <a:latin typeface="Cambria Math" panose="02040503050406030204" pitchFamily="18" charset="0"/>
                                <a:cs typeface="Microsoft New Tai Lue" panose="020B0502040204020203" pitchFamily="34" charset="0"/>
                              </a:rPr>
                              <m:t>j</m:t>
                            </m:r>
                          </m:sub>
                        </m:sSub>
                        <m:r>
                          <a:rPr lang="vi-VN" sz="2800" b="0" i="1" smtClean="0">
                            <a:latin typeface="Cambria Math" panose="02040503050406030204" pitchFamily="18" charset="0"/>
                            <a:cs typeface="Microsoft New Tai Lue" panose="020B0502040204020203" pitchFamily="34" charset="0"/>
                          </a:rPr>
                          <m:t>+ </m:t>
                        </m:r>
                      </m:e>
                    </m:nary>
                  </m:oMath>
                </a14:m>
                <a:r>
                  <a:rPr lang="vi-VN" sz="2800" dirty="0">
                    <a:cs typeface="Microsoft New Tai Lue" panose="020B0502040204020203" pitchFamily="34" charset="0"/>
                  </a:rPr>
                  <a:t> </a:t>
                </a:r>
                <a14:m>
                  <m:oMath xmlns:m="http://schemas.openxmlformats.org/officeDocument/2006/math">
                    <m:sSub>
                      <m:sSubPr>
                        <m:ctrlPr>
                          <a:rPr lang="vi-VN" sz="2800" i="1">
                            <a:latin typeface="Cambria Math" panose="02040503050406030204" pitchFamily="18" charset="0"/>
                            <a:cs typeface="Microsoft New Tai Lue" panose="020B0502040204020203" pitchFamily="34" charset="0"/>
                          </a:rPr>
                        </m:ctrlPr>
                      </m:sSubPr>
                      <m:e>
                        <m:r>
                          <a:rPr lang="vi-VN" sz="2800" i="1">
                            <a:latin typeface="Cambria Math" panose="02040503050406030204" pitchFamily="18" charset="0"/>
                            <a:ea typeface="Cambria Math" panose="02040503050406030204" pitchFamily="18" charset="0"/>
                            <a:cs typeface="Microsoft New Tai Lue" panose="020B0502040204020203" pitchFamily="34" charset="0"/>
                          </a:rPr>
                          <m:t>𝜃</m:t>
                        </m:r>
                      </m:e>
                      <m:sub>
                        <m:r>
                          <a:rPr lang="vi-VN" sz="2800" b="0" i="1" smtClean="0">
                            <a:latin typeface="Cambria Math" panose="02040503050406030204" pitchFamily="18" charset="0"/>
                            <a:ea typeface="Cambria Math" panose="02040503050406030204" pitchFamily="18" charset="0"/>
                            <a:cs typeface="Microsoft New Tai Lue" panose="020B0502040204020203" pitchFamily="34" charset="0"/>
                          </a:rPr>
                          <m:t>2</m:t>
                        </m:r>
                      </m:sub>
                    </m:sSub>
                  </m:oMath>
                </a14:m>
                <a:r>
                  <a:rPr lang="en-VN" sz="2800" dirty="0">
                    <a:ea typeface="Cambria Math" panose="02040503050406030204" pitchFamily="18" charset="0"/>
                  </a:rPr>
                  <a:t>( </a:t>
                </a:r>
                <a14:m>
                  <m:oMath xmlns:m="http://schemas.openxmlformats.org/officeDocument/2006/math">
                    <m:sSup>
                      <m:sSupPr>
                        <m:ctrlPr>
                          <a:rPr lang="en-VN" sz="2800" i="1" smtClean="0">
                            <a:latin typeface="Cambria Math" panose="02040503050406030204" pitchFamily="18" charset="0"/>
                            <a:ea typeface="Cambria Math" panose="02040503050406030204" pitchFamily="18" charset="0"/>
                          </a:rPr>
                        </m:ctrlPr>
                      </m:sSupPr>
                      <m:e>
                        <m:nary>
                          <m:naryPr>
                            <m:chr m:val="∑"/>
                            <m:ctrlPr>
                              <a:rPr lang="en-VN" sz="2800" i="1">
                                <a:latin typeface="Cambria Math" panose="02040503050406030204" pitchFamily="18" charset="0"/>
                                <a:ea typeface="Cambria Math" panose="02040503050406030204" pitchFamily="18" charset="0"/>
                              </a:rPr>
                            </m:ctrlPr>
                          </m:naryPr>
                          <m:sub>
                            <m:r>
                              <m:rPr>
                                <m:sty m:val="p"/>
                                <m:brk m:alnAt="23"/>
                              </m:rPr>
                              <a:rPr lang="en-VN" sz="2800" i="1">
                                <a:latin typeface="Cambria Math" panose="02040503050406030204" pitchFamily="18" charset="0"/>
                                <a:ea typeface="Cambria Math" panose="02040503050406030204" pitchFamily="18" charset="0"/>
                              </a:rPr>
                              <m:t>i</m:t>
                            </m:r>
                            <m:r>
                              <a:rPr lang="vi-VN" sz="2800" i="1">
                                <a:latin typeface="Cambria Math" panose="02040503050406030204" pitchFamily="18" charset="0"/>
                                <a:ea typeface="Cambria Math" panose="02040503050406030204" pitchFamily="18" charset="0"/>
                              </a:rPr>
                              <m:t>=1</m:t>
                            </m:r>
                          </m:sub>
                          <m:sup>
                            <m:r>
                              <m:rPr>
                                <m:sty m:val="p"/>
                              </m:rPr>
                              <a:rPr lang="en-VN" sz="2800" i="1">
                                <a:latin typeface="Cambria Math" panose="02040503050406030204" pitchFamily="18" charset="0"/>
                                <a:ea typeface="Cambria Math" panose="02040503050406030204" pitchFamily="18" charset="0"/>
                              </a:rPr>
                              <m:t>n</m:t>
                            </m:r>
                          </m:sup>
                          <m:e>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sSub>
                              <m:sSubPr>
                                <m:ctrlPr>
                                  <a:rPr lang="en-US" sz="2800" i="1">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b</m:t>
                                </m:r>
                              </m:e>
                              <m:sub>
                                <m:r>
                                  <m:rPr>
                                    <m:sty m:val="p"/>
                                  </m:rPr>
                                  <a:rPr lang="en-US" sz="2800" i="1">
                                    <a:latin typeface="Cambria Math" panose="02040503050406030204" pitchFamily="18" charset="0"/>
                                    <a:cs typeface="Microsoft New Tai Lue" panose="020B0502040204020203" pitchFamily="34" charset="0"/>
                                  </a:rPr>
                                  <m:t>i</m:t>
                                </m:r>
                              </m:sub>
                            </m:sSub>
                            <m:r>
                              <a:rPr lang="vi-VN" sz="2800" i="1">
                                <a:latin typeface="Cambria Math" panose="02040503050406030204" pitchFamily="18" charset="0"/>
                                <a:cs typeface="Microsoft New Tai Lue" panose="020B0502040204020203" pitchFamily="34" charset="0"/>
                              </a:rPr>
                              <m:t>−</m:t>
                            </m:r>
                            <m:r>
                              <m:rPr>
                                <m:sty m:val="p"/>
                              </m:rPr>
                              <a:rPr lang="vi-VN" sz="2800" i="1">
                                <a:latin typeface="Cambria Math" panose="02040503050406030204" pitchFamily="18" charset="0"/>
                                <a:cs typeface="Microsoft New Tai Lue" panose="020B0502040204020203" pitchFamily="34" charset="0"/>
                              </a:rPr>
                              <m:t>B</m:t>
                            </m:r>
                            <m:r>
                              <a:rPr lang="vi-VN" sz="2800" i="1">
                                <a:latin typeface="Cambria Math" panose="02040503050406030204" pitchFamily="18" charset="0"/>
                                <a:cs typeface="Microsoft New Tai Lue" panose="020B0502040204020203" pitchFamily="34" charset="0"/>
                              </a:rPr>
                              <m:t>)</m:t>
                            </m:r>
                            <m:r>
                              <a:rPr lang="vi-VN" sz="2800" i="1">
                                <a:latin typeface="Cambria Math" panose="02040503050406030204" pitchFamily="18" charset="0"/>
                                <a:cs typeface="Microsoft New Tai Lue" panose="020B0502040204020203" pitchFamily="34" charset="0"/>
                              </a:rPr>
                              <m:t> </m:t>
                            </m:r>
                          </m:e>
                        </m:nary>
                      </m:e>
                      <m:sup>
                        <m:r>
                          <a:rPr lang="vi-VN" sz="2800" b="0" i="1" smtClean="0">
                            <a:latin typeface="Cambria Math" panose="02040503050406030204" pitchFamily="18" charset="0"/>
                            <a:ea typeface="Cambria Math" panose="02040503050406030204" pitchFamily="18" charset="0"/>
                          </a:rPr>
                          <m:t>2</m:t>
                        </m:r>
                      </m:sup>
                    </m:sSup>
                  </m:oMath>
                </a14:m>
                <a:endParaRPr lang="vi-VN" sz="2800" dirty="0">
                  <a:cs typeface="Microsoft New Tai Lue" panose="020B0502040204020203" pitchFamily="34" charset="0"/>
                </a:endParaRPr>
              </a:p>
            </p:txBody>
          </p:sp>
        </mc:Choice>
        <mc:Fallback>
          <p:sp>
            <p:nvSpPr>
              <p:cNvPr id="2" name="TextBox 1">
                <a:extLst>
                  <a:ext uri="{FF2B5EF4-FFF2-40B4-BE49-F238E27FC236}">
                    <a16:creationId xmlns:a16="http://schemas.microsoft.com/office/drawing/2014/main" id="{DF0A574B-2DFB-796A-9DAA-BB3009397287}"/>
                  </a:ext>
                </a:extLst>
              </p:cNvPr>
              <p:cNvSpPr txBox="1">
                <a:spLocks noRot="1" noChangeAspect="1" noMove="1" noResize="1" noEditPoints="1" noAdjustHandles="1" noChangeArrowheads="1" noChangeShapeType="1" noTextEdit="1"/>
              </p:cNvSpPr>
              <p:nvPr/>
            </p:nvSpPr>
            <p:spPr>
              <a:xfrm flipH="1">
                <a:off x="959690" y="2848585"/>
                <a:ext cx="9518453" cy="501869"/>
              </a:xfrm>
              <a:prstGeom prst="rect">
                <a:avLst/>
              </a:prstGeom>
              <a:blipFill>
                <a:blip r:embed="rId2"/>
                <a:stretch>
                  <a:fillRect t="-125581" b="-186047"/>
                </a:stretch>
              </a:blipFill>
              <a:ln w="28575">
                <a:solidFill>
                  <a:srgbClr val="FF0000"/>
                </a:solidFill>
                <a:prstDash val="dash"/>
              </a:ln>
            </p:spPr>
            <p:txBody>
              <a:bodyPr/>
              <a:lstStyle/>
              <a:p>
                <a:r>
                  <a:rPr lang="en-VN">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8ADE9D4-4F8D-FF34-CC25-BEB5AD199E34}"/>
                  </a:ext>
                </a:extLst>
              </p:cNvPr>
              <p:cNvSpPr txBox="1"/>
              <p:nvPr/>
            </p:nvSpPr>
            <p:spPr>
              <a:xfrm flipH="1">
                <a:off x="4632161" y="810358"/>
                <a:ext cx="2173513" cy="63491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cs typeface="Microsoft New Tai Lue" panose="020B0502040204020203" pitchFamily="34" charset="0"/>
                            </a:rPr>
                          </m:ctrlPr>
                        </m:funcPr>
                        <m:fName>
                          <m:limLow>
                            <m:limLowPr>
                              <m:ctrlPr>
                                <a:rPr lang="en-US" sz="2800" i="1" smtClean="0">
                                  <a:latin typeface="Cambria Math" panose="02040503050406030204" pitchFamily="18" charset="0"/>
                                  <a:cs typeface="Microsoft New Tai Lue" panose="020B0502040204020203" pitchFamily="34" charset="0"/>
                                </a:rPr>
                              </m:ctrlPr>
                            </m:limLowPr>
                            <m:e>
                              <m:r>
                                <m:rPr>
                                  <m:sty m:val="p"/>
                                </m:rPr>
                                <a:rPr lang="en-US" sz="2800" i="0" smtClean="0">
                                  <a:latin typeface="Cambria Math" panose="02040503050406030204" pitchFamily="18" charset="0"/>
                                  <a:cs typeface="Microsoft New Tai Lue" panose="020B0502040204020203" pitchFamily="34" charset="0"/>
                                </a:rPr>
                                <m:t>min</m:t>
                              </m:r>
                            </m:e>
                            <m:lim>
                              <m:sSub>
                                <m:sSubPr>
                                  <m:ctrlPr>
                                    <a:rPr lang="en-US" sz="2800" i="1" smtClean="0">
                                      <a:latin typeface="Cambria Math" panose="02040503050406030204" pitchFamily="18" charset="0"/>
                                      <a:cs typeface="Microsoft New Tai Lue" panose="020B0502040204020203" pitchFamily="34" charset="0"/>
                                    </a:rPr>
                                  </m:ctrlPr>
                                </m:sSubPr>
                                <m:e>
                                  <m:r>
                                    <m:rPr>
                                      <m:sty m:val="p"/>
                                    </m:rPr>
                                    <a:rPr lang="en-US" sz="2800" i="1">
                                      <a:latin typeface="Cambria Math" panose="02040503050406030204" pitchFamily="18" charset="0"/>
                                      <a:cs typeface="Microsoft New Tai Lue" panose="020B0502040204020203" pitchFamily="34" charset="0"/>
                                    </a:rPr>
                                    <m:t>x</m:t>
                                  </m:r>
                                </m:e>
                                <m:sub>
                                  <m:r>
                                    <m:rPr>
                                      <m:sty m:val="p"/>
                                    </m:rPr>
                                    <a:rPr lang="en-US" sz="2800" i="1">
                                      <a:latin typeface="Cambria Math" panose="02040503050406030204" pitchFamily="18" charset="0"/>
                                      <a:cs typeface="Microsoft New Tai Lue" panose="020B0502040204020203" pitchFamily="34" charset="0"/>
                                    </a:rPr>
                                    <m:t>i</m:t>
                                  </m:r>
                                </m:sub>
                              </m:sSub>
                              <m:r>
                                <a:rPr lang="en-US" sz="2800" i="1" smtClean="0">
                                  <a:latin typeface="Cambria Math" panose="02040503050406030204" pitchFamily="18" charset="0"/>
                                  <a:ea typeface="Cambria Math" panose="02040503050406030204" pitchFamily="18" charset="0"/>
                                  <a:cs typeface="Microsoft New Tai Lue" panose="020B0502040204020203" pitchFamily="34" charset="0"/>
                                </a:rPr>
                                <m:t>∈</m:t>
                              </m:r>
                              <m:r>
                                <a:rPr lang="vi-VN" sz="2800" b="0" i="1" smtClean="0">
                                  <a:latin typeface="Cambria Math" panose="02040503050406030204" pitchFamily="18" charset="0"/>
                                  <a:ea typeface="Cambria Math" panose="02040503050406030204" pitchFamily="18" charset="0"/>
                                  <a:cs typeface="Microsoft New Tai Lue" panose="020B0502040204020203" pitchFamily="34" charset="0"/>
                                </a:rPr>
                                <m:t>{0,1}</m:t>
                              </m:r>
                            </m:lim>
                          </m:limLow>
                        </m:fName>
                        <m:e>
                          <m:sSup>
                            <m:sSupPr>
                              <m:ctrlPr>
                                <a:rPr lang="en-US" sz="2800" i="1" smtClean="0">
                                  <a:latin typeface="Cambria Math" panose="02040503050406030204" pitchFamily="18" charset="0"/>
                                  <a:cs typeface="Microsoft New Tai Lue" panose="020B0502040204020203" pitchFamily="34" charset="0"/>
                                </a:rPr>
                              </m:ctrlPr>
                            </m:sSupPr>
                            <m:e>
                              <m:r>
                                <m:rPr>
                                  <m:sty m:val="p"/>
                                </m:rPr>
                                <a:rPr lang="en-US" sz="2800" i="1">
                                  <a:latin typeface="Cambria Math" panose="02040503050406030204" pitchFamily="18" charset="0"/>
                                  <a:cs typeface="Microsoft New Tai Lue" panose="020B0502040204020203" pitchFamily="34" charset="0"/>
                                </a:rPr>
                                <m:t>x</m:t>
                              </m:r>
                            </m:e>
                            <m:sup>
                              <m:r>
                                <m:rPr>
                                  <m:sty m:val="p"/>
                                </m:rPr>
                                <a:rPr lang="en-US" sz="2800" i="1">
                                  <a:latin typeface="Cambria Math" panose="02040503050406030204" pitchFamily="18" charset="0"/>
                                  <a:cs typeface="Microsoft New Tai Lue" panose="020B0502040204020203" pitchFamily="34" charset="0"/>
                                </a:rPr>
                                <m:t>T</m:t>
                              </m:r>
                            </m:sup>
                          </m:sSup>
                          <m:r>
                            <m:rPr>
                              <m:sty m:val="p"/>
                            </m:rPr>
                            <a:rPr lang="en-US" sz="2800" i="1">
                              <a:latin typeface="Cambria Math" panose="02040503050406030204" pitchFamily="18" charset="0"/>
                              <a:cs typeface="Microsoft New Tai Lue" panose="020B0502040204020203" pitchFamily="34" charset="0"/>
                            </a:rPr>
                            <m:t>Qx</m:t>
                          </m:r>
                        </m:e>
                      </m:func>
                    </m:oMath>
                  </m:oMathPara>
                </a14:m>
                <a:endParaRPr lang="vi-VN" sz="2800" dirty="0">
                  <a:cs typeface="Microsoft New Tai Lue" panose="020B0502040204020203" pitchFamily="34" charset="0"/>
                </a:endParaRPr>
              </a:p>
            </p:txBody>
          </p:sp>
        </mc:Choice>
        <mc:Fallback>
          <p:sp>
            <p:nvSpPr>
              <p:cNvPr id="3" name="TextBox 2">
                <a:extLst>
                  <a:ext uri="{FF2B5EF4-FFF2-40B4-BE49-F238E27FC236}">
                    <a16:creationId xmlns:a16="http://schemas.microsoft.com/office/drawing/2014/main" id="{E8ADE9D4-4F8D-FF34-CC25-BEB5AD199E34}"/>
                  </a:ext>
                </a:extLst>
              </p:cNvPr>
              <p:cNvSpPr txBox="1">
                <a:spLocks noRot="1" noChangeAspect="1" noMove="1" noResize="1" noEditPoints="1" noAdjustHandles="1" noChangeArrowheads="1" noChangeShapeType="1" noTextEdit="1"/>
              </p:cNvSpPr>
              <p:nvPr/>
            </p:nvSpPr>
            <p:spPr>
              <a:xfrm flipH="1">
                <a:off x="4632161" y="810358"/>
                <a:ext cx="2173513" cy="634917"/>
              </a:xfrm>
              <a:prstGeom prst="rect">
                <a:avLst/>
              </a:prstGeom>
              <a:blipFill>
                <a:blip r:embed="rId3"/>
                <a:stretch>
                  <a:fillRect b="-19608"/>
                </a:stretch>
              </a:blipFill>
            </p:spPr>
            <p:txBody>
              <a:bodyPr/>
              <a:lstStyle/>
              <a:p>
                <a:r>
                  <a:rPr lang="en-VN">
                    <a:noFill/>
                  </a:rPr>
                  <a:t> </a:t>
                </a:r>
              </a:p>
            </p:txBody>
          </p:sp>
        </mc:Fallback>
      </mc:AlternateContent>
      <p:cxnSp>
        <p:nvCxnSpPr>
          <p:cNvPr id="5" name="Straight Arrow Connector 4">
            <a:extLst>
              <a:ext uri="{FF2B5EF4-FFF2-40B4-BE49-F238E27FC236}">
                <a16:creationId xmlns:a16="http://schemas.microsoft.com/office/drawing/2014/main" id="{914071A0-EB21-7BCE-C269-2928F32A06F2}"/>
              </a:ext>
            </a:extLst>
          </p:cNvPr>
          <p:cNvCxnSpPr>
            <a:cxnSpLocks/>
            <a:stCxn id="3" idx="2"/>
            <a:endCxn id="2" idx="0"/>
          </p:cNvCxnSpPr>
          <p:nvPr/>
        </p:nvCxnSpPr>
        <p:spPr>
          <a:xfrm flipH="1">
            <a:off x="5718916" y="1445275"/>
            <a:ext cx="1" cy="1403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895A2DD-CBDF-4215-5476-1F2D5F032854}"/>
              </a:ext>
            </a:extLst>
          </p:cNvPr>
          <p:cNvSpPr txBox="1"/>
          <p:nvPr/>
        </p:nvSpPr>
        <p:spPr>
          <a:xfrm>
            <a:off x="6096000" y="2129246"/>
            <a:ext cx="3197798" cy="369332"/>
          </a:xfrm>
          <a:prstGeom prst="rect">
            <a:avLst/>
          </a:prstGeom>
          <a:noFill/>
        </p:spPr>
        <p:txBody>
          <a:bodyPr wrap="none" rtlCol="0">
            <a:spAutoFit/>
          </a:bodyPr>
          <a:lstStyle/>
          <a:p>
            <a:r>
              <a:rPr lang="en-VN" dirty="0"/>
              <a:t>quantum annealer (Ising model)</a:t>
            </a:r>
          </a:p>
        </p:txBody>
      </p:sp>
      <p:sp>
        <p:nvSpPr>
          <p:cNvPr id="21" name="TextBox 20">
            <a:extLst>
              <a:ext uri="{FF2B5EF4-FFF2-40B4-BE49-F238E27FC236}">
                <a16:creationId xmlns:a16="http://schemas.microsoft.com/office/drawing/2014/main" id="{F41CB72D-DF99-923E-268E-1D2AF43073CF}"/>
              </a:ext>
            </a:extLst>
          </p:cNvPr>
          <p:cNvSpPr txBox="1"/>
          <p:nvPr/>
        </p:nvSpPr>
        <p:spPr>
          <a:xfrm>
            <a:off x="3300549" y="3824411"/>
            <a:ext cx="1708160" cy="369332"/>
          </a:xfrm>
          <a:prstGeom prst="rect">
            <a:avLst/>
          </a:prstGeom>
          <a:noFill/>
        </p:spPr>
        <p:txBody>
          <a:bodyPr wrap="none" rtlCol="0">
            <a:spAutoFit/>
          </a:bodyPr>
          <a:lstStyle/>
          <a:p>
            <a:r>
              <a:rPr lang="en-US" b="1" dirty="0"/>
              <a:t>E</a:t>
            </a:r>
            <a:r>
              <a:rPr lang="en-VN" b="1" dirty="0"/>
              <a:t>xpected return</a:t>
            </a:r>
          </a:p>
        </p:txBody>
      </p:sp>
      <p:sp>
        <p:nvSpPr>
          <p:cNvPr id="22" name="Left Brace 21">
            <a:extLst>
              <a:ext uri="{FF2B5EF4-FFF2-40B4-BE49-F238E27FC236}">
                <a16:creationId xmlns:a16="http://schemas.microsoft.com/office/drawing/2014/main" id="{3B687DA7-DFC0-1DA9-5FAD-896E8039455B}"/>
              </a:ext>
            </a:extLst>
          </p:cNvPr>
          <p:cNvSpPr/>
          <p:nvPr/>
        </p:nvSpPr>
        <p:spPr>
          <a:xfrm rot="16200000">
            <a:off x="3848679" y="3220801"/>
            <a:ext cx="611900" cy="573491"/>
          </a:xfrm>
          <a:prstGeom prst="leftBrace">
            <a:avLst>
              <a:gd name="adj1" fmla="val 0"/>
              <a:gd name="adj2" fmla="val 47151"/>
            </a:avLst>
          </a:prstGeom>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
        <p:nvSpPr>
          <p:cNvPr id="23" name="TextBox 22">
            <a:extLst>
              <a:ext uri="{FF2B5EF4-FFF2-40B4-BE49-F238E27FC236}">
                <a16:creationId xmlns:a16="http://schemas.microsoft.com/office/drawing/2014/main" id="{AB27574A-514C-EA44-970B-A22994EBDA75}"/>
              </a:ext>
            </a:extLst>
          </p:cNvPr>
          <p:cNvSpPr txBox="1"/>
          <p:nvPr/>
        </p:nvSpPr>
        <p:spPr>
          <a:xfrm>
            <a:off x="5951594" y="3813497"/>
            <a:ext cx="990784" cy="369332"/>
          </a:xfrm>
          <a:prstGeom prst="rect">
            <a:avLst/>
          </a:prstGeom>
          <a:noFill/>
        </p:spPr>
        <p:txBody>
          <a:bodyPr wrap="none" rtlCol="0">
            <a:spAutoFit/>
          </a:bodyPr>
          <a:lstStyle/>
          <a:p>
            <a:r>
              <a:rPr lang="en-VN" b="1" dirty="0"/>
              <a:t>variance</a:t>
            </a:r>
          </a:p>
        </p:txBody>
      </p:sp>
      <p:sp>
        <p:nvSpPr>
          <p:cNvPr id="24" name="Left Brace 23">
            <a:extLst>
              <a:ext uri="{FF2B5EF4-FFF2-40B4-BE49-F238E27FC236}">
                <a16:creationId xmlns:a16="http://schemas.microsoft.com/office/drawing/2014/main" id="{CBAC63DF-E706-CC13-CDC1-36FCF3AB56FB}"/>
              </a:ext>
            </a:extLst>
          </p:cNvPr>
          <p:cNvSpPr/>
          <p:nvPr/>
        </p:nvSpPr>
        <p:spPr>
          <a:xfrm rot="16200000">
            <a:off x="6159008" y="2994185"/>
            <a:ext cx="611900" cy="1026724"/>
          </a:xfrm>
          <a:prstGeom prst="leftBrace">
            <a:avLst>
              <a:gd name="adj1" fmla="val 0"/>
              <a:gd name="adj2" fmla="val 47151"/>
            </a:avLst>
          </a:prstGeom>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
        <p:nvSpPr>
          <p:cNvPr id="25" name="TextBox 24">
            <a:extLst>
              <a:ext uri="{FF2B5EF4-FFF2-40B4-BE49-F238E27FC236}">
                <a16:creationId xmlns:a16="http://schemas.microsoft.com/office/drawing/2014/main" id="{DEE0966D-5A25-F941-AF31-5A8668F700E6}"/>
              </a:ext>
            </a:extLst>
          </p:cNvPr>
          <p:cNvSpPr txBox="1"/>
          <p:nvPr/>
        </p:nvSpPr>
        <p:spPr>
          <a:xfrm>
            <a:off x="8634451" y="3810278"/>
            <a:ext cx="1419171" cy="369332"/>
          </a:xfrm>
          <a:prstGeom prst="rect">
            <a:avLst/>
          </a:prstGeom>
          <a:noFill/>
        </p:spPr>
        <p:txBody>
          <a:bodyPr wrap="none" rtlCol="0">
            <a:spAutoFit/>
          </a:bodyPr>
          <a:lstStyle/>
          <a:p>
            <a:r>
              <a:rPr lang="en-US" b="1" dirty="0"/>
              <a:t>cost - budget</a:t>
            </a:r>
            <a:endParaRPr lang="en-VN" b="1" dirty="0"/>
          </a:p>
        </p:txBody>
      </p:sp>
      <p:sp>
        <p:nvSpPr>
          <p:cNvPr id="26" name="Left Brace 25">
            <a:extLst>
              <a:ext uri="{FF2B5EF4-FFF2-40B4-BE49-F238E27FC236}">
                <a16:creationId xmlns:a16="http://schemas.microsoft.com/office/drawing/2014/main" id="{FD224F07-104A-6F66-40BD-1CFCFA665CAE}"/>
              </a:ext>
            </a:extLst>
          </p:cNvPr>
          <p:cNvSpPr/>
          <p:nvPr/>
        </p:nvSpPr>
        <p:spPr>
          <a:xfrm rot="16200000">
            <a:off x="8823893" y="2330497"/>
            <a:ext cx="611900" cy="2530881"/>
          </a:xfrm>
          <a:prstGeom prst="leftBrace">
            <a:avLst>
              <a:gd name="adj1" fmla="val 0"/>
              <a:gd name="adj2" fmla="val 47151"/>
            </a:avLst>
          </a:prstGeom>
          <a:ln w="28575">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VN"/>
          </a:p>
        </p:txBody>
      </p:sp>
      <p:sp>
        <p:nvSpPr>
          <p:cNvPr id="28" name="TextBox 27">
            <a:extLst>
              <a:ext uri="{FF2B5EF4-FFF2-40B4-BE49-F238E27FC236}">
                <a16:creationId xmlns:a16="http://schemas.microsoft.com/office/drawing/2014/main" id="{29302BA2-F170-8D02-D330-48AC8989F688}"/>
              </a:ext>
            </a:extLst>
          </p:cNvPr>
          <p:cNvSpPr txBox="1"/>
          <p:nvPr/>
        </p:nvSpPr>
        <p:spPr>
          <a:xfrm>
            <a:off x="5902189" y="4482006"/>
            <a:ext cx="1089594" cy="369332"/>
          </a:xfrm>
          <a:prstGeom prst="rect">
            <a:avLst/>
          </a:prstGeom>
          <a:noFill/>
        </p:spPr>
        <p:txBody>
          <a:bodyPr wrap="none" rtlCol="0">
            <a:spAutoFit/>
          </a:bodyPr>
          <a:lstStyle/>
          <a:p>
            <a:r>
              <a:rPr lang="en-US" b="1" dirty="0"/>
              <a:t>quadratic</a:t>
            </a:r>
            <a:endParaRPr lang="en-VN" b="1" dirty="0"/>
          </a:p>
        </p:txBody>
      </p:sp>
      <p:sp>
        <p:nvSpPr>
          <p:cNvPr id="30" name="TextBox 29">
            <a:extLst>
              <a:ext uri="{FF2B5EF4-FFF2-40B4-BE49-F238E27FC236}">
                <a16:creationId xmlns:a16="http://schemas.microsoft.com/office/drawing/2014/main" id="{3BF7B5EA-9842-D57A-5063-65C7F43C01FD}"/>
              </a:ext>
            </a:extLst>
          </p:cNvPr>
          <p:cNvSpPr txBox="1"/>
          <p:nvPr/>
        </p:nvSpPr>
        <p:spPr>
          <a:xfrm>
            <a:off x="3788984" y="4443936"/>
            <a:ext cx="731290" cy="369332"/>
          </a:xfrm>
          <a:prstGeom prst="rect">
            <a:avLst/>
          </a:prstGeom>
          <a:noFill/>
        </p:spPr>
        <p:txBody>
          <a:bodyPr wrap="none" rtlCol="0">
            <a:spAutoFit/>
          </a:bodyPr>
          <a:lstStyle/>
          <a:p>
            <a:r>
              <a:rPr lang="en-US" b="1" dirty="0"/>
              <a:t>linear</a:t>
            </a:r>
            <a:endParaRPr lang="en-VN" b="1" dirty="0"/>
          </a:p>
        </p:txBody>
      </p:sp>
      <p:sp>
        <p:nvSpPr>
          <p:cNvPr id="32" name="TextBox 31">
            <a:extLst>
              <a:ext uri="{FF2B5EF4-FFF2-40B4-BE49-F238E27FC236}">
                <a16:creationId xmlns:a16="http://schemas.microsoft.com/office/drawing/2014/main" id="{E247774E-5B60-DA23-6A69-DFDC9DCA79FC}"/>
              </a:ext>
            </a:extLst>
          </p:cNvPr>
          <p:cNvSpPr txBox="1"/>
          <p:nvPr/>
        </p:nvSpPr>
        <p:spPr>
          <a:xfrm>
            <a:off x="8398553" y="4423094"/>
            <a:ext cx="731290" cy="369332"/>
          </a:xfrm>
          <a:prstGeom prst="rect">
            <a:avLst/>
          </a:prstGeom>
          <a:noFill/>
        </p:spPr>
        <p:txBody>
          <a:bodyPr wrap="none" rtlCol="0">
            <a:spAutoFit/>
          </a:bodyPr>
          <a:lstStyle/>
          <a:p>
            <a:r>
              <a:rPr lang="en-US" b="1" dirty="0"/>
              <a:t>linear</a:t>
            </a:r>
            <a:endParaRPr lang="en-VN" b="1" dirty="0"/>
          </a:p>
        </p:txBody>
      </p:sp>
      <p:cxnSp>
        <p:nvCxnSpPr>
          <p:cNvPr id="34" name="Straight Arrow Connector 33">
            <a:extLst>
              <a:ext uri="{FF2B5EF4-FFF2-40B4-BE49-F238E27FC236}">
                <a16:creationId xmlns:a16="http://schemas.microsoft.com/office/drawing/2014/main" id="{5FBC0AD4-C395-F1BF-5F02-699A7FD50FD0}"/>
              </a:ext>
            </a:extLst>
          </p:cNvPr>
          <p:cNvCxnSpPr>
            <a:endCxn id="32" idx="0"/>
          </p:cNvCxnSpPr>
          <p:nvPr/>
        </p:nvCxnSpPr>
        <p:spPr>
          <a:xfrm flipH="1">
            <a:off x="8764198" y="4057539"/>
            <a:ext cx="158129" cy="365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7AF01B71-F307-0BEA-A5D0-B5E88BDB70E2}"/>
              </a:ext>
            </a:extLst>
          </p:cNvPr>
          <p:cNvCxnSpPr>
            <a:cxnSpLocks/>
            <a:stCxn id="23" idx="2"/>
            <a:endCxn id="28" idx="0"/>
          </p:cNvCxnSpPr>
          <p:nvPr/>
        </p:nvCxnSpPr>
        <p:spPr>
          <a:xfrm>
            <a:off x="6446986" y="4182829"/>
            <a:ext cx="0" cy="299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343773A-1525-F316-9EE0-89DF6A6A5433}"/>
              </a:ext>
            </a:extLst>
          </p:cNvPr>
          <p:cNvCxnSpPr>
            <a:cxnSpLocks/>
            <a:stCxn id="21" idx="2"/>
            <a:endCxn id="30" idx="0"/>
          </p:cNvCxnSpPr>
          <p:nvPr/>
        </p:nvCxnSpPr>
        <p:spPr>
          <a:xfrm>
            <a:off x="4154629" y="4193743"/>
            <a:ext cx="0" cy="250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5" name="Picture 44" descr="A screenshot of a computer screen&#10;&#10;Description automatically generated">
            <a:extLst>
              <a:ext uri="{FF2B5EF4-FFF2-40B4-BE49-F238E27FC236}">
                <a16:creationId xmlns:a16="http://schemas.microsoft.com/office/drawing/2014/main" id="{DC898D56-B31C-58D1-D2A2-7483F52BED3A}"/>
              </a:ext>
            </a:extLst>
          </p:cNvPr>
          <p:cNvPicPr>
            <a:picLocks noChangeAspect="1"/>
          </p:cNvPicPr>
          <p:nvPr/>
        </p:nvPicPr>
        <p:blipFill rotWithShape="1">
          <a:blip r:embed="rId4"/>
          <a:srcRect t="2110"/>
          <a:stretch/>
        </p:blipFill>
        <p:spPr>
          <a:xfrm>
            <a:off x="-18657" y="3941650"/>
            <a:ext cx="3319201" cy="2916349"/>
          </a:xfrm>
          <a:prstGeom prst="rect">
            <a:avLst/>
          </a:prstGeom>
        </p:spPr>
      </p:pic>
      <p:sp>
        <p:nvSpPr>
          <p:cNvPr id="46" name="TextBox 45">
            <a:extLst>
              <a:ext uri="{FF2B5EF4-FFF2-40B4-BE49-F238E27FC236}">
                <a16:creationId xmlns:a16="http://schemas.microsoft.com/office/drawing/2014/main" id="{51276F37-6AB9-5C9E-73B6-E1423D402D8E}"/>
              </a:ext>
            </a:extLst>
          </p:cNvPr>
          <p:cNvSpPr txBox="1"/>
          <p:nvPr/>
        </p:nvSpPr>
        <p:spPr>
          <a:xfrm>
            <a:off x="2743793" y="191595"/>
            <a:ext cx="4198585" cy="646331"/>
          </a:xfrm>
          <a:prstGeom prst="rect">
            <a:avLst/>
          </a:prstGeom>
          <a:noFill/>
        </p:spPr>
        <p:txBody>
          <a:bodyPr wrap="none" rtlCol="0">
            <a:spAutoFit/>
          </a:bodyPr>
          <a:lstStyle/>
          <a:p>
            <a:r>
              <a:rPr lang="en-US" dirty="0">
                <a:latin typeface="Microsoft New Tai Lue" panose="020B0502040204020203" pitchFamily="34" charset="0"/>
                <a:cs typeface="Microsoft New Tai Lue" panose="020B0502040204020203" pitchFamily="34" charset="0"/>
              </a:rPr>
              <a:t>x is a vector of binary decision variables</a:t>
            </a:r>
          </a:p>
          <a:p>
            <a:r>
              <a:rPr lang="en-US" dirty="0">
                <a:latin typeface="Microsoft New Tai Lue" panose="020B0502040204020203" pitchFamily="34" charset="0"/>
                <a:cs typeface="Microsoft New Tai Lue" panose="020B0502040204020203" pitchFamily="34" charset="0"/>
              </a:rPr>
              <a:t>Q is a square matrix of constants</a:t>
            </a:r>
            <a:endParaRPr lang="en-VN" dirty="0">
              <a:latin typeface="Microsoft New Tai Lue" panose="020B0502040204020203" pitchFamily="34" charset="0"/>
              <a:cs typeface="Microsoft New Tai Lue" panose="020B0502040204020203" pitchFamily="34" charset="0"/>
            </a:endParaRPr>
          </a:p>
        </p:txBody>
      </p:sp>
      <p:pic>
        <p:nvPicPr>
          <p:cNvPr id="48" name="Picture 47" descr="A screen shot of a computer&#10;&#10;Description automatically generated">
            <a:extLst>
              <a:ext uri="{FF2B5EF4-FFF2-40B4-BE49-F238E27FC236}">
                <a16:creationId xmlns:a16="http://schemas.microsoft.com/office/drawing/2014/main" id="{C5DFCEEB-54EF-E6EA-D78B-7E4029867B83}"/>
              </a:ext>
            </a:extLst>
          </p:cNvPr>
          <p:cNvPicPr>
            <a:picLocks noChangeAspect="1"/>
          </p:cNvPicPr>
          <p:nvPr/>
        </p:nvPicPr>
        <p:blipFill>
          <a:blip r:embed="rId5"/>
          <a:stretch>
            <a:fillRect/>
          </a:stretch>
        </p:blipFill>
        <p:spPr>
          <a:xfrm>
            <a:off x="4336013" y="5063461"/>
            <a:ext cx="3214714" cy="1574216"/>
          </a:xfrm>
          <a:prstGeom prst="rect">
            <a:avLst/>
          </a:prstGeom>
        </p:spPr>
      </p:pic>
    </p:spTree>
    <p:extLst>
      <p:ext uri="{BB962C8B-B14F-4D97-AF65-F5344CB8AC3E}">
        <p14:creationId xmlns:p14="http://schemas.microsoft.com/office/powerpoint/2010/main" val="889621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245</Words>
  <Application>Microsoft Macintosh PowerPoint</Application>
  <PresentationFormat>Widescreen</PresentationFormat>
  <Paragraphs>44</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Cambria Math</vt:lpstr>
      <vt:lpstr>Microsoft New Tai Lue</vt:lpstr>
      <vt:lpstr>Office Theme</vt:lpstr>
      <vt:lpstr>PowerPoint Presentation</vt:lpstr>
      <vt:lpstr>PowerPoint Presentation</vt:lpstr>
      <vt:lpstr>Data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Quỳnh - Vũ Trúc</dc:creator>
  <cp:lastModifiedBy>Quỳnh - Vũ Trúc</cp:lastModifiedBy>
  <cp:revision>5</cp:revision>
  <dcterms:created xsi:type="dcterms:W3CDTF">2023-10-07T03:59:09Z</dcterms:created>
  <dcterms:modified xsi:type="dcterms:W3CDTF">2023-10-07T15:31:01Z</dcterms:modified>
</cp:coreProperties>
</file>