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11"/>
    <p:restoredTop sz="94665"/>
  </p:normalViewPr>
  <p:slideViewPr>
    <p:cSldViewPr snapToGrid="0">
      <p:cViewPr varScale="1">
        <p:scale>
          <a:sx n="107" d="100"/>
          <a:sy n="10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232A4-3D94-9C47-902D-95749859CC7F}" type="datetimeFigureOut">
              <a:rPr lang="en-VN" smtClean="0"/>
              <a:t>08/10/2023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F8225-927C-E34A-A1C0-9E71D2FAB711}" type="slidenum">
              <a:rPr lang="en-VN" smtClean="0"/>
              <a:t>‹#›</a:t>
            </a:fld>
            <a:endParaRPr lang="en-VN"/>
          </a:p>
        </p:txBody>
      </p:sp>
    </p:spTree>
    <p:extLst>
      <p:ext uri="{BB962C8B-B14F-4D97-AF65-F5344CB8AC3E}">
        <p14:creationId xmlns:p14="http://schemas.microsoft.com/office/powerpoint/2010/main" val="330368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apple-system"/>
              </a:rPr>
              <a:t>In the theory of portfolio optimization, the overall risk of a portfolio is related to the covariance between assets, which is proportional to the correlation coefficients of any two assets. The smaller the correlation coefficients, the smaller the covariance, and then the smaller the overall risk of the portfolio </a:t>
            </a:r>
            <a:endParaRPr lang="en-VN" dirty="0"/>
          </a:p>
        </p:txBody>
      </p:sp>
      <p:sp>
        <p:nvSpPr>
          <p:cNvPr id="4" name="Slide Number Placeholder 3"/>
          <p:cNvSpPr>
            <a:spLocks noGrp="1"/>
          </p:cNvSpPr>
          <p:nvPr>
            <p:ph type="sldNum" sz="quarter" idx="5"/>
          </p:nvPr>
        </p:nvSpPr>
        <p:spPr/>
        <p:txBody>
          <a:bodyPr/>
          <a:lstStyle/>
          <a:p>
            <a:fld id="{01073D01-0BCA-1A4B-8CCE-561B1078C37C}" type="slidenum">
              <a:rPr lang="en-VN" smtClean="0"/>
              <a:t>2</a:t>
            </a:fld>
            <a:endParaRPr lang="en-VN"/>
          </a:p>
        </p:txBody>
      </p:sp>
    </p:spTree>
    <p:extLst>
      <p:ext uri="{BB962C8B-B14F-4D97-AF65-F5344CB8AC3E}">
        <p14:creationId xmlns:p14="http://schemas.microsoft.com/office/powerpoint/2010/main" val="331782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01073D01-0BCA-1A4B-8CCE-561B1078C37C}" type="slidenum">
              <a:rPr lang="en-VN" smtClean="0"/>
              <a:t>4</a:t>
            </a:fld>
            <a:endParaRPr lang="en-VN"/>
          </a:p>
        </p:txBody>
      </p:sp>
    </p:spTree>
    <p:extLst>
      <p:ext uri="{BB962C8B-B14F-4D97-AF65-F5344CB8AC3E}">
        <p14:creationId xmlns:p14="http://schemas.microsoft.com/office/powerpoint/2010/main" val="362444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06DD-073B-0B5D-7701-4AE4C0EFE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3344691A-8791-852D-F25E-4DA09F9D3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147767D-A8EC-6DCF-F7D9-D6D8037E1DEB}"/>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5" name="Footer Placeholder 4">
            <a:extLst>
              <a:ext uri="{FF2B5EF4-FFF2-40B4-BE49-F238E27FC236}">
                <a16:creationId xmlns:a16="http://schemas.microsoft.com/office/drawing/2014/main" id="{994737EA-BD5C-DCBA-D756-E5ECEB775B3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6D174F6-5911-3651-344B-7EE588692704}"/>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109563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BE05-487A-85FB-16F4-FB62311DB82D}"/>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41E5619-CB22-B078-DEEF-0AC859FE8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A333FA1-96C7-21A7-F208-7D03C9BAFEE9}"/>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5" name="Footer Placeholder 4">
            <a:extLst>
              <a:ext uri="{FF2B5EF4-FFF2-40B4-BE49-F238E27FC236}">
                <a16:creationId xmlns:a16="http://schemas.microsoft.com/office/drawing/2014/main" id="{0FB06437-ED30-04A6-BB94-A50FEB29F20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789D287-E93C-0177-6020-6F604BD65592}"/>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260371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54CEA-3763-9C36-16AD-753195F98E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42E6EAA8-7A10-CD06-78CF-FF929AFED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81257FD-B785-7410-4D97-701DE27F6F6A}"/>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5" name="Footer Placeholder 4">
            <a:extLst>
              <a:ext uri="{FF2B5EF4-FFF2-40B4-BE49-F238E27FC236}">
                <a16:creationId xmlns:a16="http://schemas.microsoft.com/office/drawing/2014/main" id="{33561F59-2446-79EA-1EB3-CC92B778972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F488683-C5F3-D99F-E309-8B7841BD42A7}"/>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162708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F7C4-770B-C2F1-C569-4D264C6558B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A31948E5-738A-A714-F556-F1AA4DFAC4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7BD9661-69CC-8A3F-2D85-E4ACAE9F51DE}"/>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5" name="Footer Placeholder 4">
            <a:extLst>
              <a:ext uri="{FF2B5EF4-FFF2-40B4-BE49-F238E27FC236}">
                <a16:creationId xmlns:a16="http://schemas.microsoft.com/office/drawing/2014/main" id="{AF0E838C-577E-E29E-0DFD-AAC654D4078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D8944A5-670B-0626-4141-3BD0EA51C039}"/>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200727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6539-B489-6026-4693-7BE576B1EF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94251158-E838-258E-9486-9B38F03EC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4970D-F523-FD54-C29B-59683331820A}"/>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5" name="Footer Placeholder 4">
            <a:extLst>
              <a:ext uri="{FF2B5EF4-FFF2-40B4-BE49-F238E27FC236}">
                <a16:creationId xmlns:a16="http://schemas.microsoft.com/office/drawing/2014/main" id="{BF280A40-F426-C14A-74D3-BAD015077AF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DDBE103-2753-77F2-F9A2-32A29B8735A1}"/>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168578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EB6B-18AB-D282-25B9-B6C121CB518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CCDBBD98-D6B8-C0F5-F0CE-C8CA21D61A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06365F88-759C-AA81-02AB-B3785E7EE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C893A660-B340-2A8C-0371-ED37310CF80C}"/>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6" name="Footer Placeholder 5">
            <a:extLst>
              <a:ext uri="{FF2B5EF4-FFF2-40B4-BE49-F238E27FC236}">
                <a16:creationId xmlns:a16="http://schemas.microsoft.com/office/drawing/2014/main" id="{00DAEA89-E63E-2876-4C8F-8BC43B7E3C0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F9DE0F6-ABA1-D895-2905-83D6BA25ABD9}"/>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424463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A19C-64DF-8DEB-CDCF-DE7790C1FFE5}"/>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60C7D90-1CC8-C7EA-69CF-C17F46F7CB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5720D-7EB8-E2EC-59D5-5AE9B23B7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1B1250EF-A2CC-4267-5AD3-FB5FD0DFF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DD9BC-3C7D-3DAB-5F8D-AEB842C9F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A3218A1D-792C-16F9-EEA6-310F6678BDF6}"/>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8" name="Footer Placeholder 7">
            <a:extLst>
              <a:ext uri="{FF2B5EF4-FFF2-40B4-BE49-F238E27FC236}">
                <a16:creationId xmlns:a16="http://schemas.microsoft.com/office/drawing/2014/main" id="{60380571-E261-9537-EACB-FA630B0159D0}"/>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EA931549-2E69-859E-A095-96A874C345AD}"/>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209588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4BC9-CFFE-1202-D55B-D837505D5BE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F44A5C89-5FFA-34E6-449B-A49AD2646F06}"/>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4" name="Footer Placeholder 3">
            <a:extLst>
              <a:ext uri="{FF2B5EF4-FFF2-40B4-BE49-F238E27FC236}">
                <a16:creationId xmlns:a16="http://schemas.microsoft.com/office/drawing/2014/main" id="{232251FC-2F53-0ED8-28B4-6C658452C56B}"/>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27F33A82-283C-E0E5-83E3-F2F3AF303726}"/>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87190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12820-62C3-C587-787E-EBA7CF84A477}"/>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3" name="Footer Placeholder 2">
            <a:extLst>
              <a:ext uri="{FF2B5EF4-FFF2-40B4-BE49-F238E27FC236}">
                <a16:creationId xmlns:a16="http://schemas.microsoft.com/office/drawing/2014/main" id="{22B0DD4A-F4B8-F88F-9005-A334FCB971DB}"/>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1969D5DE-D3A7-40D8-95C8-695EF7D4B5C8}"/>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192062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3EBF-CD5A-D7D9-EE81-B602F78B7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D372FD74-6571-121F-871F-0830A37AB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FAD063F-A770-F494-9838-35A33F610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0A20D-3068-1305-C8DD-4450AAB0BE77}"/>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6" name="Footer Placeholder 5">
            <a:extLst>
              <a:ext uri="{FF2B5EF4-FFF2-40B4-BE49-F238E27FC236}">
                <a16:creationId xmlns:a16="http://schemas.microsoft.com/office/drawing/2014/main" id="{329E95AF-7015-57AC-CCDE-D9444FAAEF28}"/>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CCFAB554-B770-37E3-FEAA-F2BA0C764A44}"/>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373817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BA64-3B30-BF5D-2B0D-DB536927C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B99A607C-27E4-B1D1-272F-F4EF2CCE33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93EEDE29-75FF-9D06-8A47-D751251C1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71A16-9348-458C-9863-6FAA7D4AEB85}"/>
              </a:ext>
            </a:extLst>
          </p:cNvPr>
          <p:cNvSpPr>
            <a:spLocks noGrp="1"/>
          </p:cNvSpPr>
          <p:nvPr>
            <p:ph type="dt" sz="half" idx="10"/>
          </p:nvPr>
        </p:nvSpPr>
        <p:spPr/>
        <p:txBody>
          <a:bodyPr/>
          <a:lstStyle/>
          <a:p>
            <a:fld id="{4F047A9D-3AA5-AC4E-8ACF-CFCDDED9A853}" type="datetimeFigureOut">
              <a:rPr lang="en-VN" smtClean="0"/>
              <a:t>08/10/2023</a:t>
            </a:fld>
            <a:endParaRPr lang="en-VN"/>
          </a:p>
        </p:txBody>
      </p:sp>
      <p:sp>
        <p:nvSpPr>
          <p:cNvPr id="6" name="Footer Placeholder 5">
            <a:extLst>
              <a:ext uri="{FF2B5EF4-FFF2-40B4-BE49-F238E27FC236}">
                <a16:creationId xmlns:a16="http://schemas.microsoft.com/office/drawing/2014/main" id="{6C00D6A9-F59B-EA74-0306-80B4CC5DF45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C583D56-F12E-6CF8-D4C4-A059F57CC789}"/>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416880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595E4-F4A4-F537-C566-1B07C69FE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1B5D7F45-2C3C-EA46-3377-EEFC7C38A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1D4B936-513A-BDF2-849E-3B69BDA36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47A9D-3AA5-AC4E-8ACF-CFCDDED9A853}" type="datetimeFigureOut">
              <a:rPr lang="en-VN" smtClean="0"/>
              <a:t>08/10/2023</a:t>
            </a:fld>
            <a:endParaRPr lang="en-VN"/>
          </a:p>
        </p:txBody>
      </p:sp>
      <p:sp>
        <p:nvSpPr>
          <p:cNvPr id="5" name="Footer Placeholder 4">
            <a:extLst>
              <a:ext uri="{FF2B5EF4-FFF2-40B4-BE49-F238E27FC236}">
                <a16:creationId xmlns:a16="http://schemas.microsoft.com/office/drawing/2014/main" id="{7686C9F2-3F1E-31DB-A576-C6DA73CEE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4DC91ABC-3BE0-1046-A5C7-9FAA07570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C204D-81F3-0442-8460-FAC0810F8474}" type="slidenum">
              <a:rPr lang="en-VN" smtClean="0"/>
              <a:t>‹#›</a:t>
            </a:fld>
            <a:endParaRPr lang="en-VN"/>
          </a:p>
        </p:txBody>
      </p:sp>
    </p:spTree>
    <p:extLst>
      <p:ext uri="{BB962C8B-B14F-4D97-AF65-F5344CB8AC3E}">
        <p14:creationId xmlns:p14="http://schemas.microsoft.com/office/powerpoint/2010/main" val="247987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QUANTUM%20FINANCE/The%20Impact%20of%20Quantum%20Computing%20on%20the%20Financial%20Sector.pp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QUANTUM%20FINANCE/The%20Impact%20of%20Quantum%20Computing%20on%20the%20Financial%20Sector.pptx"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PacktPublishing/Financial-Modeling-using-Quantum-Computing/blob/main/data/binance_data.csv"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DB3451-D774-36CF-6F56-2E236CDC9A75}"/>
              </a:ext>
            </a:extLst>
          </p:cNvPr>
          <p:cNvSpPr/>
          <p:nvPr/>
        </p:nvSpPr>
        <p:spPr>
          <a:xfrm>
            <a:off x="5573486" y="4767942"/>
            <a:ext cx="6618514" cy="1812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VN" sz="4000" b="1" dirty="0">
                <a:solidFill>
                  <a:schemeClr val="tx1"/>
                </a:solidFill>
                <a:latin typeface="Microsoft New Tai Lue" panose="020B0502040204020203" pitchFamily="34" charset="0"/>
                <a:cs typeface="Microsoft New Tai Lue" panose="020B0502040204020203" pitchFamily="34" charset="0"/>
              </a:rPr>
              <a:t>Presented by: Tullia Vu</a:t>
            </a:r>
            <a:br>
              <a:rPr lang="en-VN" sz="4000" b="1" dirty="0">
                <a:solidFill>
                  <a:schemeClr val="tx1"/>
                </a:solidFill>
                <a:latin typeface="Microsoft New Tai Lue" panose="020B0502040204020203" pitchFamily="34" charset="0"/>
                <a:cs typeface="Microsoft New Tai Lue" panose="020B0502040204020203" pitchFamily="34" charset="0"/>
              </a:rPr>
            </a:br>
            <a:r>
              <a:rPr lang="en-VN" sz="4000" b="1" dirty="0">
                <a:solidFill>
                  <a:schemeClr val="tx1"/>
                </a:solidFill>
                <a:latin typeface="Microsoft New Tai Lue" panose="020B0502040204020203" pitchFamily="34" charset="0"/>
                <a:cs typeface="Microsoft New Tai Lue" panose="020B0502040204020203" pitchFamily="34" charset="0"/>
              </a:rPr>
              <a:t>Foreign Trade University</a:t>
            </a:r>
          </a:p>
        </p:txBody>
      </p:sp>
      <p:pic>
        <p:nvPicPr>
          <p:cNvPr id="4" name="Picture 3" descr="A screenshot of a book&#10;&#10;Description automatically generated">
            <a:extLst>
              <a:ext uri="{FF2B5EF4-FFF2-40B4-BE49-F238E27FC236}">
                <a16:creationId xmlns:a16="http://schemas.microsoft.com/office/drawing/2014/main" id="{1F02B550-CF73-73E1-C33C-6137282B74D2}"/>
              </a:ext>
            </a:extLst>
          </p:cNvPr>
          <p:cNvPicPr>
            <a:picLocks noChangeAspect="1"/>
          </p:cNvPicPr>
          <p:nvPr/>
        </p:nvPicPr>
        <p:blipFill>
          <a:blip r:embed="rId2"/>
          <a:stretch>
            <a:fillRect/>
          </a:stretch>
        </p:blipFill>
        <p:spPr>
          <a:xfrm>
            <a:off x="52632" y="0"/>
            <a:ext cx="5520854" cy="6858000"/>
          </a:xfrm>
          <a:prstGeom prst="rect">
            <a:avLst/>
          </a:prstGeom>
        </p:spPr>
      </p:pic>
    </p:spTree>
    <p:extLst>
      <p:ext uri="{BB962C8B-B14F-4D97-AF65-F5344CB8AC3E}">
        <p14:creationId xmlns:p14="http://schemas.microsoft.com/office/powerpoint/2010/main" val="315241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8118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effectLst/>
                <a:latin typeface="Microsoft New Tai Lue" panose="020B0502040204020203" pitchFamily="34" charset="0"/>
                <a:cs typeface="Microsoft New Tai Lue" panose="020B0502040204020203" pitchFamily="34" charset="0"/>
              </a:rPr>
              <a:t>Variational Quantum </a:t>
            </a:r>
            <a:r>
              <a:rPr lang="en-US" sz="3200" b="1" dirty="0" err="1">
                <a:solidFill>
                  <a:schemeClr val="tx1"/>
                </a:solidFill>
                <a:effectLst/>
                <a:latin typeface="Microsoft New Tai Lue" panose="020B0502040204020203" pitchFamily="34" charset="0"/>
                <a:cs typeface="Microsoft New Tai Lue" panose="020B0502040204020203" pitchFamily="34" charset="0"/>
              </a:rPr>
              <a:t>Eignesolver</a:t>
            </a:r>
            <a:r>
              <a:rPr lang="en-US" sz="3200" b="1" dirty="0">
                <a:solidFill>
                  <a:schemeClr val="tx1"/>
                </a:solidFill>
                <a:effectLst/>
                <a:latin typeface="Microsoft New Tai Lue" panose="020B0502040204020203" pitchFamily="34" charset="0"/>
                <a:cs typeface="Microsoft New Tai Lue" panose="020B0502040204020203" pitchFamily="34" charset="0"/>
              </a:rPr>
              <a:t> (VQE) </a:t>
            </a:r>
          </a:p>
        </p:txBody>
      </p:sp>
      <p:pic>
        <p:nvPicPr>
          <p:cNvPr id="3" name="Picture 2" descr="A diagram of a function&#10;&#10;Description automatically generated">
            <a:extLst>
              <a:ext uri="{FF2B5EF4-FFF2-40B4-BE49-F238E27FC236}">
                <a16:creationId xmlns:a16="http://schemas.microsoft.com/office/drawing/2014/main" id="{9069B21A-EB30-2636-19F1-8F0A07688D88}"/>
              </a:ext>
            </a:extLst>
          </p:cNvPr>
          <p:cNvPicPr>
            <a:picLocks noChangeAspect="1"/>
          </p:cNvPicPr>
          <p:nvPr/>
        </p:nvPicPr>
        <p:blipFill rotWithShape="1">
          <a:blip r:embed="rId2"/>
          <a:srcRect l="1283" t="1984" r="1138"/>
          <a:stretch/>
        </p:blipFill>
        <p:spPr>
          <a:xfrm>
            <a:off x="2458191" y="2113808"/>
            <a:ext cx="7584167" cy="3373370"/>
          </a:xfrm>
          <a:prstGeom prst="rect">
            <a:avLst/>
          </a:prstGeom>
        </p:spPr>
      </p:pic>
    </p:spTree>
    <p:extLst>
      <p:ext uri="{BB962C8B-B14F-4D97-AF65-F5344CB8AC3E}">
        <p14:creationId xmlns:p14="http://schemas.microsoft.com/office/powerpoint/2010/main" val="421588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605840-634C-FAFC-604A-15DCE03821F4}"/>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VN" sz="4000" b="1" dirty="0">
                <a:solidFill>
                  <a:schemeClr val="tx1"/>
                </a:solidFill>
                <a:latin typeface="Microsoft New Tai Lue" panose="020B0502040204020203" pitchFamily="34" charset="0"/>
                <a:cs typeface="Microsoft New Tai Lue" panose="020B0502040204020203" pitchFamily="34" charset="0"/>
              </a:rPr>
              <a:t>CLASSICAL OPTIMIZATION PROBLEM</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AA8F40E-A7F0-9AF4-AD46-3866B268EEAA}"/>
                  </a:ext>
                </a:extLst>
              </p:cNvPr>
              <p:cNvSpPr/>
              <p:nvPr/>
            </p:nvSpPr>
            <p:spPr>
              <a:xfrm>
                <a:off x="796153" y="1313974"/>
                <a:ext cx="10293605" cy="1825716"/>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func>
                      <m:funcPr>
                        <m:ctrlPr>
                          <a:rPr lang="en-US" sz="5400" i="1" dirty="0" smtClean="0">
                            <a:solidFill>
                              <a:schemeClr val="tx1"/>
                            </a:solidFill>
                            <a:latin typeface="Cambria Math" panose="02040503050406030204" pitchFamily="18" charset="0"/>
                            <a:cs typeface="Microsoft New Tai Lue" panose="020B0502040204020203" pitchFamily="34" charset="0"/>
                          </a:rPr>
                        </m:ctrlPr>
                      </m:funcPr>
                      <m:fName>
                        <m:limLow>
                          <m:limLowPr>
                            <m:ctrlPr>
                              <a:rPr lang="en-US" sz="5400" i="1" dirty="0" smtClean="0">
                                <a:solidFill>
                                  <a:schemeClr val="tx1"/>
                                </a:solidFill>
                                <a:latin typeface="Cambria Math" panose="02040503050406030204" pitchFamily="18" charset="0"/>
                                <a:cs typeface="Microsoft New Tai Lue" panose="020B0502040204020203" pitchFamily="34" charset="0"/>
                              </a:rPr>
                            </m:ctrlPr>
                          </m:limLowPr>
                          <m:e>
                            <m:r>
                              <m:rPr>
                                <m:sty m:val="p"/>
                              </m:rPr>
                              <a:rPr lang="en-US" sz="5400" i="0" dirty="0" smtClean="0">
                                <a:solidFill>
                                  <a:schemeClr val="tx1"/>
                                </a:solidFill>
                                <a:latin typeface="Cambria Math" panose="02040503050406030204" pitchFamily="18" charset="0"/>
                                <a:cs typeface="Microsoft New Tai Lue" panose="020B0502040204020203" pitchFamily="34" charset="0"/>
                              </a:rPr>
                              <m:t>max</m:t>
                            </m:r>
                          </m:e>
                          <m:lim>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x</m:t>
                                </m:r>
                              </m:e>
                              <m:sub>
                                <m:r>
                                  <m:rPr>
                                    <m:sty m:val="p"/>
                                  </m:rPr>
                                  <a:rPr lang="en-US" sz="5400" i="1" dirty="0">
                                    <a:solidFill>
                                      <a:schemeClr val="tx1"/>
                                    </a:solidFill>
                                    <a:latin typeface="Cambria Math" panose="02040503050406030204" pitchFamily="18" charset="0"/>
                                    <a:cs typeface="Microsoft New Tai Lue" panose="020B0502040204020203" pitchFamily="34" charset="0"/>
                                  </a:rPr>
                                  <m:t>i</m:t>
                                </m:r>
                              </m:sub>
                            </m:sSub>
                            <m:r>
                              <a:rPr lang="en-US" sz="540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m:t>
                            </m:r>
                            <m:r>
                              <a:rPr lang="vi-VN" sz="5400" b="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{0,1}</m:t>
                            </m:r>
                          </m:lim>
                        </m:limLow>
                      </m:fName>
                      <m:e>
                        <m:nary>
                          <m:naryPr>
                            <m:chr m:val="∑"/>
                            <m:ctrlPr>
                              <a:rPr lang="en-US" sz="54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5400" i="1" dirty="0">
                                <a:solidFill>
                                  <a:schemeClr val="tx1"/>
                                </a:solidFill>
                                <a:latin typeface="Cambria Math" panose="02040503050406030204" pitchFamily="18" charset="0"/>
                                <a:cs typeface="Microsoft New Tai Lue" panose="020B0502040204020203" pitchFamily="34" charset="0"/>
                              </a:rPr>
                              <m:t>i</m:t>
                            </m:r>
                            <m:r>
                              <a:rPr lang="vi-VN" sz="54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5400" i="1" dirty="0">
                                <a:solidFill>
                                  <a:schemeClr val="tx1"/>
                                </a:solidFill>
                                <a:latin typeface="Cambria Math" panose="02040503050406030204" pitchFamily="18" charset="0"/>
                                <a:cs typeface="Microsoft New Tai Lue" panose="020B0502040204020203" pitchFamily="34" charset="0"/>
                              </a:rPr>
                              <m:t>n</m:t>
                            </m:r>
                          </m:sup>
                          <m:e>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x</m:t>
                                </m:r>
                              </m:e>
                              <m:sub>
                                <m:r>
                                  <m:rPr>
                                    <m:sty m:val="p"/>
                                  </m:rPr>
                                  <a:rPr lang="en-US" sz="5400" i="1" dirty="0">
                                    <a:solidFill>
                                      <a:schemeClr val="tx1"/>
                                    </a:solidFill>
                                    <a:latin typeface="Cambria Math" panose="02040503050406030204" pitchFamily="18" charset="0"/>
                                    <a:cs typeface="Microsoft New Tai Lue" panose="020B0502040204020203" pitchFamily="34" charset="0"/>
                                  </a:rPr>
                                  <m:t>i</m:t>
                                </m:r>
                              </m:sub>
                            </m:sSub>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e</m:t>
                                </m:r>
                              </m:e>
                              <m:sub>
                                <m:r>
                                  <m:rPr>
                                    <m:sty m:val="p"/>
                                  </m:rPr>
                                  <a:rPr lang="en-US" sz="5400" i="1" dirty="0">
                                    <a:solidFill>
                                      <a:schemeClr val="tx1"/>
                                    </a:solidFill>
                                    <a:latin typeface="Cambria Math" panose="02040503050406030204" pitchFamily="18" charset="0"/>
                                    <a:cs typeface="Microsoft New Tai Lue" panose="020B0502040204020203" pitchFamily="34" charset="0"/>
                                  </a:rPr>
                                  <m:t>i</m:t>
                                </m:r>
                              </m:sub>
                            </m:sSub>
                          </m:e>
                        </m:nary>
                      </m:e>
                    </m:func>
                  </m:oMath>
                </a14:m>
                <a:r>
                  <a:rPr lang="en-VN" sz="5400" dirty="0">
                    <a:solidFill>
                      <a:schemeClr val="tx1"/>
                    </a:solidFill>
                    <a:latin typeface="Microsoft New Tai Lue" panose="020B0502040204020203" pitchFamily="34" charset="0"/>
                    <a:cs typeface="Microsoft New Tai Lue" panose="020B0502040204020203" pitchFamily="34" charset="0"/>
                  </a:rPr>
                  <a:t>- </a:t>
                </a:r>
                <a14:m>
                  <m:oMath xmlns:m="http://schemas.openxmlformats.org/officeDocument/2006/math">
                    <m:r>
                      <a:rPr lang="en-VN" sz="5400" i="1"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𝜃</m:t>
                    </m:r>
                    <m:nary>
                      <m:naryPr>
                        <m:chr m:val="∑"/>
                        <m:ctrlPr>
                          <a:rPr lang="en-US" sz="54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5400" i="1" dirty="0">
                            <a:solidFill>
                              <a:schemeClr val="tx1"/>
                            </a:solidFill>
                            <a:latin typeface="Cambria Math" panose="02040503050406030204" pitchFamily="18" charset="0"/>
                            <a:cs typeface="Microsoft New Tai Lue" panose="020B0502040204020203" pitchFamily="34" charset="0"/>
                          </a:rPr>
                          <m:t>i</m:t>
                        </m:r>
                        <m:r>
                          <a:rPr lang="vi-VN" sz="5400" b="0" i="1" dirty="0" smtClean="0">
                            <a:solidFill>
                              <a:schemeClr val="tx1"/>
                            </a:solidFill>
                            <a:latin typeface="Cambria Math" panose="02040503050406030204" pitchFamily="18" charset="0"/>
                            <a:cs typeface="Microsoft New Tai Lue" panose="020B0502040204020203" pitchFamily="34" charset="0"/>
                          </a:rPr>
                          <m:t>,</m:t>
                        </m:r>
                        <m:r>
                          <m:rPr>
                            <m:sty m:val="p"/>
                          </m:rPr>
                          <a:rPr lang="vi-VN" sz="5400" i="1" dirty="0">
                            <a:solidFill>
                              <a:schemeClr val="tx1"/>
                            </a:solidFill>
                            <a:latin typeface="Cambria Math" panose="02040503050406030204" pitchFamily="18" charset="0"/>
                            <a:cs typeface="Microsoft New Tai Lue" panose="020B0502040204020203" pitchFamily="34" charset="0"/>
                          </a:rPr>
                          <m:t>j</m:t>
                        </m:r>
                        <m:r>
                          <a:rPr lang="vi-VN" sz="54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5400" i="1" dirty="0">
                            <a:solidFill>
                              <a:schemeClr val="tx1"/>
                            </a:solidFill>
                            <a:latin typeface="Cambria Math" panose="02040503050406030204" pitchFamily="18" charset="0"/>
                            <a:cs typeface="Microsoft New Tai Lue" panose="020B0502040204020203" pitchFamily="34" charset="0"/>
                          </a:rPr>
                          <m:t>n</m:t>
                        </m:r>
                      </m:sup>
                      <m:e>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x</m:t>
                            </m:r>
                          </m:e>
                          <m:sub>
                            <m:r>
                              <m:rPr>
                                <m:sty m:val="p"/>
                              </m:rPr>
                              <a:rPr lang="en-US" sz="5400" i="1" dirty="0">
                                <a:solidFill>
                                  <a:schemeClr val="tx1"/>
                                </a:solidFill>
                                <a:latin typeface="Cambria Math" panose="02040503050406030204" pitchFamily="18" charset="0"/>
                                <a:cs typeface="Microsoft New Tai Lue" panose="020B0502040204020203" pitchFamily="34" charset="0"/>
                              </a:rPr>
                              <m:t>i</m:t>
                            </m:r>
                          </m:sub>
                        </m:sSub>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x</m:t>
                            </m:r>
                          </m:e>
                          <m:sub>
                            <m:r>
                              <m:rPr>
                                <m:sty m:val="p"/>
                              </m:rPr>
                              <a:rPr lang="en-US" sz="5400" i="1" dirty="0">
                                <a:solidFill>
                                  <a:schemeClr val="tx1"/>
                                </a:solidFill>
                                <a:latin typeface="Cambria Math" panose="02040503050406030204" pitchFamily="18" charset="0"/>
                                <a:cs typeface="Microsoft New Tai Lue" panose="020B0502040204020203" pitchFamily="34" charset="0"/>
                              </a:rPr>
                              <m:t>j</m:t>
                            </m:r>
                          </m:sub>
                        </m:sSub>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c</m:t>
                            </m:r>
                          </m:e>
                          <m:sub>
                            <m:r>
                              <m:rPr>
                                <m:sty m:val="p"/>
                              </m:rPr>
                              <a:rPr lang="en-US" sz="5400" i="1" dirty="0">
                                <a:solidFill>
                                  <a:schemeClr val="tx1"/>
                                </a:solidFill>
                                <a:latin typeface="Cambria Math" panose="02040503050406030204" pitchFamily="18" charset="0"/>
                                <a:cs typeface="Microsoft New Tai Lue" panose="020B0502040204020203" pitchFamily="34" charset="0"/>
                              </a:rPr>
                              <m:t>ij</m:t>
                            </m:r>
                          </m:sub>
                        </m:sSub>
                      </m:e>
                    </m:nary>
                  </m:oMath>
                </a14:m>
                <a:endParaRPr lang="en-VN" sz="5400" dirty="0">
                  <a:solidFill>
                    <a:schemeClr val="tx1"/>
                  </a:solidFill>
                  <a:latin typeface="Microsoft New Tai Lue" panose="020B0502040204020203" pitchFamily="34" charset="0"/>
                  <a:cs typeface="Microsoft New Tai Lue" panose="020B0502040204020203" pitchFamily="34" charset="0"/>
                </a:endParaRPr>
              </a:p>
            </p:txBody>
          </p:sp>
        </mc:Choice>
        <mc:Fallback xmlns="">
          <p:sp>
            <p:nvSpPr>
              <p:cNvPr id="5" name="Rectangle 4">
                <a:extLst>
                  <a:ext uri="{FF2B5EF4-FFF2-40B4-BE49-F238E27FC236}">
                    <a16:creationId xmlns:a16="http://schemas.microsoft.com/office/drawing/2014/main" id="{EAA8F40E-A7F0-9AF4-AD46-3866B268EEAA}"/>
                  </a:ext>
                </a:extLst>
              </p:cNvPr>
              <p:cNvSpPr>
                <a:spLocks noRot="1" noChangeAspect="1" noMove="1" noResize="1" noEditPoints="1" noAdjustHandles="1" noChangeArrowheads="1" noChangeShapeType="1" noTextEdit="1"/>
              </p:cNvSpPr>
              <p:nvPr/>
            </p:nvSpPr>
            <p:spPr>
              <a:xfrm>
                <a:off x="796153" y="1313974"/>
                <a:ext cx="10293605" cy="1825716"/>
              </a:xfrm>
              <a:prstGeom prst="rect">
                <a:avLst/>
              </a:prstGeom>
              <a:blipFill>
                <a:blip r:embed="rId3"/>
                <a:stretch>
                  <a:fillRect l="-614" t="-51020" r="-369" b="-83673"/>
                </a:stretch>
              </a:blipFill>
              <a:ln w="28575">
                <a:solidFill>
                  <a:srgbClr val="FF0000"/>
                </a:solidFill>
                <a:prstDash val="dash"/>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F2B794-B6B1-D458-AD51-1A3F897AC03E}"/>
                  </a:ext>
                </a:extLst>
              </p:cNvPr>
              <p:cNvSpPr txBox="1"/>
              <p:nvPr/>
            </p:nvSpPr>
            <p:spPr>
              <a:xfrm>
                <a:off x="796153" y="4180344"/>
                <a:ext cx="7695761" cy="2677656"/>
              </a:xfrm>
              <a:prstGeom prst="rect">
                <a:avLst/>
              </a:prstGeom>
              <a:noFill/>
            </p:spPr>
            <p:txBody>
              <a:bodyPr wrap="none" rtlCol="0">
                <a:spAutoFit/>
              </a:bodyPr>
              <a:lstStyle/>
              <a:p>
                <a:endParaRPr lang="en-VN" sz="2400" dirty="0">
                  <a:solidFill>
                    <a:schemeClr val="tx1"/>
                  </a:solidFill>
                  <a:latin typeface="Microsoft New Tai Lue" panose="020B0502040204020203" pitchFamily="34" charset="0"/>
                  <a:cs typeface="Microsoft New Tai Lue" panose="020B0502040204020203" pitchFamily="34" charset="0"/>
                </a:endParaRPr>
              </a:p>
              <a:p>
                <a14:m>
                  <m:oMath xmlns:m="http://schemas.openxmlformats.org/officeDocument/2006/math">
                    <m:sSub>
                      <m:sSubPr>
                        <m:ctrlPr>
                          <a:rPr lang="en-US" sz="2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2400" i="1" dirty="0">
                            <a:solidFill>
                              <a:schemeClr val="tx1"/>
                            </a:solidFill>
                            <a:latin typeface="Cambria Math" panose="02040503050406030204" pitchFamily="18" charset="0"/>
                            <a:cs typeface="Microsoft New Tai Lue" panose="020B0502040204020203" pitchFamily="34" charset="0"/>
                          </a:rPr>
                          <m:t>b</m:t>
                        </m:r>
                      </m:e>
                      <m:sub>
                        <m:r>
                          <m:rPr>
                            <m:sty m:val="p"/>
                          </m:rPr>
                          <a:rPr lang="en-US" sz="2400" i="1" dirty="0">
                            <a:solidFill>
                              <a:schemeClr val="tx1"/>
                            </a:solidFill>
                            <a:latin typeface="Cambria Math" panose="02040503050406030204" pitchFamily="18" charset="0"/>
                            <a:cs typeface="Microsoft New Tai Lue" panose="020B0502040204020203" pitchFamily="34" charset="0"/>
                          </a:rPr>
                          <m:t>i</m:t>
                        </m:r>
                      </m:sub>
                    </m:sSub>
                    <m:r>
                      <a:rPr lang="en-US" sz="2400" i="1" dirty="0">
                        <a:solidFill>
                          <a:schemeClr val="tx1"/>
                        </a:solidFill>
                        <a:latin typeface="Cambria Math" panose="02040503050406030204" pitchFamily="18" charset="0"/>
                        <a:cs typeface="Microsoft New Tai Lue" panose="020B0502040204020203" pitchFamily="34" charset="0"/>
                      </a:rPr>
                      <m:t> </m:t>
                    </m:r>
                  </m:oMath>
                </a14:m>
                <a:r>
                  <a:rPr lang="en-US" sz="2400" dirty="0">
                    <a:solidFill>
                      <a:schemeClr val="tx1"/>
                    </a:solidFill>
                    <a:latin typeface="Microsoft New Tai Lue" panose="020B0502040204020203" pitchFamily="34" charset="0"/>
                    <a:cs typeface="Microsoft New Tai Lue" panose="020B0502040204020203" pitchFamily="34" charset="0"/>
                  </a:rPr>
                  <a:t>:summation cost of investing on each asset</a:t>
                </a:r>
              </a:p>
              <a:p>
                <a:r>
                  <a:rPr lang="en-US" sz="2400" dirty="0" err="1">
                    <a:solidFill>
                      <a:schemeClr val="tx1"/>
                    </a:solidFill>
                    <a:latin typeface="Microsoft New Tai Lue" panose="020B0502040204020203" pitchFamily="34" charset="0"/>
                    <a:cs typeface="Microsoft New Tai Lue" panose="020B0502040204020203" pitchFamily="34" charset="0"/>
                  </a:rPr>
                  <a:t>i</a:t>
                </a:r>
                <a:r>
                  <a:rPr lang="en-US" sz="2400" dirty="0">
                    <a:solidFill>
                      <a:schemeClr val="tx1"/>
                    </a:solidFill>
                    <a:latin typeface="Microsoft New Tai Lue" panose="020B0502040204020203" pitchFamily="34" charset="0"/>
                    <a:cs typeface="Microsoft New Tai Lue" panose="020B0502040204020203" pitchFamily="34" charset="0"/>
                  </a:rPr>
                  <a:t> : the index of the particular asset</a:t>
                </a:r>
              </a:p>
              <a:p>
                <a:r>
                  <a:rPr lang="en-US" sz="2400" dirty="0">
                    <a:solidFill>
                      <a:schemeClr val="tx1"/>
                    </a:solidFill>
                    <a:latin typeface="Microsoft New Tai Lue" panose="020B0502040204020203" pitchFamily="34" charset="0"/>
                    <a:cs typeface="Microsoft New Tai Lue" panose="020B0502040204020203" pitchFamily="34" charset="0"/>
                  </a:rPr>
                  <a:t>B: budget</a:t>
                </a:r>
              </a:p>
              <a:p>
                <a14:m>
                  <m:oMath xmlns:m="http://schemas.openxmlformats.org/officeDocument/2006/math">
                    <m:sSub>
                      <m:sSubPr>
                        <m:ctrlPr>
                          <a:rPr lang="en-US" sz="2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2400" i="1" dirty="0">
                            <a:solidFill>
                              <a:schemeClr val="tx1"/>
                            </a:solidFill>
                            <a:latin typeface="Cambria Math" panose="02040503050406030204" pitchFamily="18" charset="0"/>
                            <a:cs typeface="Microsoft New Tai Lue" panose="020B0502040204020203" pitchFamily="34" charset="0"/>
                          </a:rPr>
                          <m:t>x</m:t>
                        </m:r>
                      </m:e>
                      <m:sub>
                        <m:r>
                          <m:rPr>
                            <m:sty m:val="p"/>
                          </m:rPr>
                          <a:rPr lang="en-US" sz="2400" i="1" dirty="0">
                            <a:solidFill>
                              <a:schemeClr val="tx1"/>
                            </a:solidFill>
                            <a:latin typeface="Cambria Math" panose="02040503050406030204" pitchFamily="18" charset="0"/>
                            <a:cs typeface="Microsoft New Tai Lue" panose="020B0502040204020203" pitchFamily="34" charset="0"/>
                          </a:rPr>
                          <m:t>i</m:t>
                        </m:r>
                      </m:sub>
                    </m:sSub>
                    <m:r>
                      <a:rPr lang="en-US" sz="240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m:t>
                    </m:r>
                    <m:r>
                      <a:rPr lang="vi-VN" sz="2400" b="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{0,1</m:t>
                    </m:r>
                  </m:oMath>
                </a14:m>
                <a:r>
                  <a:rPr lang="en-US" sz="2400" dirty="0">
                    <a:latin typeface="Microsoft New Tai Lue" panose="020B0502040204020203" pitchFamily="34" charset="0"/>
                    <a:cs typeface="Microsoft New Tai Lue" panose="020B0502040204020203" pitchFamily="34" charset="0"/>
                  </a:rPr>
                  <a:t>} : selection of our set of assets </a:t>
                </a:r>
              </a:p>
              <a:p>
                <a14:m>
                  <m:oMath xmlns:m="http://schemas.openxmlformats.org/officeDocument/2006/math">
                    <m:r>
                      <a:rPr lang="en-VN" sz="2400" i="1"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𝜃</m:t>
                    </m:r>
                  </m:oMath>
                </a14:m>
                <a:r>
                  <a:rPr lang="en-VN" sz="2400" dirty="0">
                    <a:solidFill>
                      <a:schemeClr val="tx1"/>
                    </a:solidFill>
                    <a:latin typeface="Microsoft New Tai Lue" panose="020B0502040204020203" pitchFamily="34" charset="0"/>
                    <a:cs typeface="Microsoft New Tai Lue" panose="020B0502040204020203" pitchFamily="34" charset="0"/>
                  </a:rPr>
                  <a:t> : </a:t>
                </a:r>
                <a:r>
                  <a:rPr lang="en-US" sz="2400" dirty="0" err="1">
                    <a:latin typeface="Microsoft New Tai Lue" panose="020B0502040204020203" pitchFamily="34" charset="0"/>
                    <a:cs typeface="Microsoft New Tai Lue" panose="020B0502040204020203" pitchFamily="34" charset="0"/>
                  </a:rPr>
                  <a:t>Lagrangian</a:t>
                </a:r>
                <a:r>
                  <a:rPr lang="en-US" sz="2400" dirty="0">
                    <a:latin typeface="Microsoft New Tai Lue" panose="020B0502040204020203" pitchFamily="34" charset="0"/>
                    <a:cs typeface="Microsoft New Tai Lue" panose="020B0502040204020203" pitchFamily="34" charset="0"/>
                  </a:rPr>
                  <a:t> operator modulating the amount of risk </a:t>
                </a:r>
              </a:p>
              <a:p>
                <a:endParaRPr lang="en-VN" sz="2400" dirty="0">
                  <a:solidFill>
                    <a:schemeClr val="tx1"/>
                  </a:solidFill>
                  <a:latin typeface="Microsoft New Tai Lue" panose="020B0502040204020203" pitchFamily="34" charset="0"/>
                  <a:cs typeface="Microsoft New Tai Lue" panose="020B0502040204020203" pitchFamily="34" charset="0"/>
                </a:endParaRPr>
              </a:p>
            </p:txBody>
          </p:sp>
        </mc:Choice>
        <mc:Fallback xmlns="">
          <p:sp>
            <p:nvSpPr>
              <p:cNvPr id="2" name="TextBox 1">
                <a:extLst>
                  <a:ext uri="{FF2B5EF4-FFF2-40B4-BE49-F238E27FC236}">
                    <a16:creationId xmlns:a16="http://schemas.microsoft.com/office/drawing/2014/main" id="{1EF2B794-B6B1-D458-AD51-1A3F897AC03E}"/>
                  </a:ext>
                </a:extLst>
              </p:cNvPr>
              <p:cNvSpPr txBox="1">
                <a:spLocks noRot="1" noChangeAspect="1" noMove="1" noResize="1" noEditPoints="1" noAdjustHandles="1" noChangeArrowheads="1" noChangeShapeType="1" noTextEdit="1"/>
              </p:cNvSpPr>
              <p:nvPr/>
            </p:nvSpPr>
            <p:spPr>
              <a:xfrm>
                <a:off x="796153" y="4180344"/>
                <a:ext cx="7695761" cy="2677656"/>
              </a:xfrm>
              <a:prstGeom prst="rect">
                <a:avLst/>
              </a:prstGeom>
              <a:blipFill>
                <a:blip r:embed="rId4"/>
                <a:stretch>
                  <a:fillRect l="-115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19BCB3-49C9-5E97-8114-1B976378086D}"/>
                  </a:ext>
                </a:extLst>
              </p:cNvPr>
              <p:cNvSpPr txBox="1"/>
              <p:nvPr/>
            </p:nvSpPr>
            <p:spPr>
              <a:xfrm>
                <a:off x="796153" y="3512826"/>
                <a:ext cx="2979405" cy="584775"/>
              </a:xfrm>
              <a:prstGeom prst="rect">
                <a:avLst/>
              </a:prstGeom>
              <a:noFill/>
            </p:spPr>
            <p:txBody>
              <a:bodyPr wrap="none" rtlCol="0">
                <a:spAutoFit/>
              </a:bodyPr>
              <a:lstStyle/>
              <a:p>
                <a:r>
                  <a:rPr lang="en-VN" sz="3200" dirty="0">
                    <a:solidFill>
                      <a:schemeClr val="tx1"/>
                    </a:solidFill>
                    <a:latin typeface="Microsoft New Tai Lue" panose="020B0502040204020203" pitchFamily="34" charset="0"/>
                    <a:cs typeface="Microsoft New Tai Lue" panose="020B0502040204020203" pitchFamily="34" charset="0"/>
                  </a:rPr>
                  <a:t>s.</a:t>
                </a:r>
                <a:r>
                  <a:rPr lang="en-US" sz="3200" dirty="0">
                    <a:solidFill>
                      <a:schemeClr val="tx1"/>
                    </a:solidFill>
                    <a:latin typeface="Microsoft New Tai Lue" panose="020B0502040204020203" pitchFamily="34" charset="0"/>
                    <a:cs typeface="Microsoft New Tai Lue" panose="020B0502040204020203" pitchFamily="34" charset="0"/>
                  </a:rPr>
                  <a:t>t </a:t>
                </a:r>
                <a14:m>
                  <m:oMath xmlns:m="http://schemas.openxmlformats.org/officeDocument/2006/math">
                    <m:nary>
                      <m:naryPr>
                        <m:chr m:val="∑"/>
                        <m:ctrlPr>
                          <a:rPr lang="en-US" sz="32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3200" i="1" dirty="0">
                            <a:solidFill>
                              <a:schemeClr val="tx1"/>
                            </a:solidFill>
                            <a:latin typeface="Cambria Math" panose="02040503050406030204" pitchFamily="18" charset="0"/>
                            <a:cs typeface="Microsoft New Tai Lue" panose="020B0502040204020203" pitchFamily="34" charset="0"/>
                          </a:rPr>
                          <m:t>i</m:t>
                        </m:r>
                        <m:r>
                          <a:rPr lang="vi-VN" sz="32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3200" i="1" dirty="0">
                            <a:solidFill>
                              <a:schemeClr val="tx1"/>
                            </a:solidFill>
                            <a:latin typeface="Cambria Math" panose="02040503050406030204" pitchFamily="18" charset="0"/>
                            <a:cs typeface="Microsoft New Tai Lue" panose="020B0502040204020203" pitchFamily="34" charset="0"/>
                          </a:rPr>
                          <m:t>n</m:t>
                        </m:r>
                      </m:sup>
                      <m:e>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b</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e>
                    </m:nary>
                    <m:r>
                      <a:rPr lang="en-US" sz="320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m:t>
                    </m:r>
                  </m:oMath>
                </a14:m>
                <a:r>
                  <a:rPr lang="en-VN" sz="3200" dirty="0">
                    <a:solidFill>
                      <a:schemeClr val="tx1"/>
                    </a:solidFill>
                    <a:latin typeface="Microsoft New Tai Lue" panose="020B0502040204020203" pitchFamily="34" charset="0"/>
                    <a:cs typeface="Microsoft New Tai Lue" panose="020B0502040204020203" pitchFamily="34" charset="0"/>
                  </a:rPr>
                  <a:t> B</a:t>
                </a:r>
              </a:p>
            </p:txBody>
          </p:sp>
        </mc:Choice>
        <mc:Fallback xmlns="">
          <p:sp>
            <p:nvSpPr>
              <p:cNvPr id="3" name="TextBox 2">
                <a:extLst>
                  <a:ext uri="{FF2B5EF4-FFF2-40B4-BE49-F238E27FC236}">
                    <a16:creationId xmlns:a16="http://schemas.microsoft.com/office/drawing/2014/main" id="{BD19BCB3-49C9-5E97-8114-1B976378086D}"/>
                  </a:ext>
                </a:extLst>
              </p:cNvPr>
              <p:cNvSpPr txBox="1">
                <a:spLocks noRot="1" noChangeAspect="1" noMove="1" noResize="1" noEditPoints="1" noAdjustHandles="1" noChangeArrowheads="1" noChangeShapeType="1" noTextEdit="1"/>
              </p:cNvSpPr>
              <p:nvPr/>
            </p:nvSpPr>
            <p:spPr>
              <a:xfrm>
                <a:off x="796153" y="3512826"/>
                <a:ext cx="2979405" cy="584775"/>
              </a:xfrm>
              <a:prstGeom prst="rect">
                <a:avLst/>
              </a:prstGeom>
              <a:blipFill>
                <a:blip r:embed="rId5"/>
                <a:stretch>
                  <a:fillRect l="-5085" t="-136170" r="-4237" b="-200000"/>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6" name="Rectangle 5">
                <a:hlinkClick r:id="rId6"/>
                <a:extLst>
                  <a:ext uri="{FF2B5EF4-FFF2-40B4-BE49-F238E27FC236}">
                    <a16:creationId xmlns:a16="http://schemas.microsoft.com/office/drawing/2014/main" id="{8908B511-F369-EFCC-CE25-187E42C33BEE}"/>
                  </a:ext>
                </a:extLst>
              </p:cNvPr>
              <p:cNvSpPr/>
              <p:nvPr/>
            </p:nvSpPr>
            <p:spPr>
              <a:xfrm>
                <a:off x="4227570" y="3384246"/>
                <a:ext cx="6862188" cy="841936"/>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func>
                      <m:funcPr>
                        <m:ctrlPr>
                          <a:rPr lang="en-US" sz="3200" i="1" dirty="0" smtClean="0">
                            <a:solidFill>
                              <a:schemeClr val="tx1"/>
                            </a:solidFill>
                            <a:latin typeface="Cambria Math" panose="02040503050406030204" pitchFamily="18" charset="0"/>
                            <a:cs typeface="Microsoft New Tai Lue" panose="020B0502040204020203" pitchFamily="34" charset="0"/>
                          </a:rPr>
                        </m:ctrlPr>
                      </m:funcPr>
                      <m:fName>
                        <m:limLow>
                          <m:limLowPr>
                            <m:ctrlPr>
                              <a:rPr lang="en-US" sz="3200" i="1" dirty="0" smtClean="0">
                                <a:solidFill>
                                  <a:schemeClr val="tx1"/>
                                </a:solidFill>
                                <a:latin typeface="Cambria Math" panose="02040503050406030204" pitchFamily="18" charset="0"/>
                                <a:cs typeface="Microsoft New Tai Lue" panose="020B0502040204020203" pitchFamily="34" charset="0"/>
                              </a:rPr>
                            </m:ctrlPr>
                          </m:limLowPr>
                          <m:e>
                            <m:r>
                              <m:rPr>
                                <m:sty m:val="p"/>
                              </m:rPr>
                              <a:rPr lang="en-US" sz="3200" i="0" dirty="0" smtClean="0">
                                <a:solidFill>
                                  <a:schemeClr val="tx1"/>
                                </a:solidFill>
                                <a:latin typeface="Cambria Math" panose="02040503050406030204" pitchFamily="18" charset="0"/>
                                <a:cs typeface="Microsoft New Tai Lue" panose="020B0502040204020203" pitchFamily="34" charset="0"/>
                              </a:rPr>
                              <m:t>m</m:t>
                            </m:r>
                            <m:r>
                              <m:rPr>
                                <m:sty m:val="p"/>
                              </m:rPr>
                              <a:rPr lang="en-US" sz="3200" i="1" dirty="0">
                                <a:solidFill>
                                  <a:schemeClr val="tx1"/>
                                </a:solidFill>
                                <a:latin typeface="Cambria Math" panose="02040503050406030204" pitchFamily="18" charset="0"/>
                                <a:cs typeface="Microsoft New Tai Lue" panose="020B0502040204020203" pitchFamily="34" charset="0"/>
                              </a:rPr>
                              <m:t>in</m:t>
                            </m:r>
                          </m:e>
                          <m:lim>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r>
                              <a:rPr lang="en-US" sz="320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m:t>
                            </m:r>
                            <m:r>
                              <a:rPr lang="vi-VN" sz="3200" b="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{0,1}</m:t>
                            </m:r>
                          </m:lim>
                        </m:limLow>
                      </m:fName>
                      <m:e>
                        <m:r>
                          <a:rPr lang="vi-VN" sz="3200" b="0" i="1" dirty="0" smtClean="0">
                            <a:solidFill>
                              <a:schemeClr val="tx1"/>
                            </a:solidFill>
                            <a:latin typeface="Cambria Math" panose="02040503050406030204" pitchFamily="18" charset="0"/>
                            <a:cs typeface="Microsoft New Tai Lue" panose="020B0502040204020203" pitchFamily="34" charset="0"/>
                          </a:rPr>
                          <m:t>−</m:t>
                        </m:r>
                        <m:nary>
                          <m:naryPr>
                            <m:chr m:val="∑"/>
                            <m:ctrlPr>
                              <a:rPr lang="en-US" sz="32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3200" i="1" dirty="0">
                                <a:solidFill>
                                  <a:schemeClr val="tx1"/>
                                </a:solidFill>
                                <a:latin typeface="Cambria Math" panose="02040503050406030204" pitchFamily="18" charset="0"/>
                                <a:cs typeface="Microsoft New Tai Lue" panose="020B0502040204020203" pitchFamily="34" charset="0"/>
                              </a:rPr>
                              <m:t>i</m:t>
                            </m:r>
                            <m:r>
                              <a:rPr lang="vi-VN" sz="32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3200" i="1" dirty="0">
                                <a:solidFill>
                                  <a:schemeClr val="tx1"/>
                                </a:solidFill>
                                <a:latin typeface="Cambria Math" panose="02040503050406030204" pitchFamily="18" charset="0"/>
                                <a:cs typeface="Microsoft New Tai Lue" panose="020B0502040204020203" pitchFamily="34" charset="0"/>
                              </a:rPr>
                              <m:t>n</m:t>
                            </m:r>
                          </m:sup>
                          <m:e>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e</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e>
                        </m:nary>
                      </m:e>
                    </m:func>
                    <m:r>
                      <a:rPr lang="vi-VN" sz="3200" b="0" i="0" dirty="0" smtClean="0">
                        <a:solidFill>
                          <a:schemeClr val="tx1"/>
                        </a:solidFill>
                        <a:latin typeface="Cambria Math" panose="02040503050406030204" pitchFamily="18" charset="0"/>
                        <a:cs typeface="Microsoft New Tai Lue" panose="020B0502040204020203" pitchFamily="34" charset="0"/>
                      </a:rPr>
                      <m:t>+</m:t>
                    </m:r>
                  </m:oMath>
                </a14:m>
                <a:r>
                  <a:rPr lang="en-VN" sz="3200" dirty="0">
                    <a:solidFill>
                      <a:schemeClr val="tx1"/>
                    </a:solidFill>
                    <a:latin typeface="Microsoft New Tai Lue" panose="020B0502040204020203" pitchFamily="34" charset="0"/>
                    <a:cs typeface="Microsoft New Tai Lue" panose="020B0502040204020203" pitchFamily="34" charset="0"/>
                  </a:rPr>
                  <a:t> </a:t>
                </a:r>
                <a14:m>
                  <m:oMath xmlns:m="http://schemas.openxmlformats.org/officeDocument/2006/math">
                    <m:r>
                      <a:rPr lang="en-VN" sz="3200" i="1"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𝜃</m:t>
                    </m:r>
                    <m:nary>
                      <m:naryPr>
                        <m:chr m:val="∑"/>
                        <m:ctrlPr>
                          <a:rPr lang="en-US" sz="32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3200" i="1" dirty="0">
                            <a:solidFill>
                              <a:schemeClr val="tx1"/>
                            </a:solidFill>
                            <a:latin typeface="Cambria Math" panose="02040503050406030204" pitchFamily="18" charset="0"/>
                            <a:cs typeface="Microsoft New Tai Lue" panose="020B0502040204020203" pitchFamily="34" charset="0"/>
                          </a:rPr>
                          <m:t>i</m:t>
                        </m:r>
                        <m:r>
                          <a:rPr lang="vi-VN" sz="3200" b="0" i="1" dirty="0" smtClean="0">
                            <a:solidFill>
                              <a:schemeClr val="tx1"/>
                            </a:solidFill>
                            <a:latin typeface="Cambria Math" panose="02040503050406030204" pitchFamily="18" charset="0"/>
                            <a:cs typeface="Microsoft New Tai Lue" panose="020B0502040204020203" pitchFamily="34" charset="0"/>
                          </a:rPr>
                          <m:t>,</m:t>
                        </m:r>
                        <m:r>
                          <m:rPr>
                            <m:sty m:val="p"/>
                          </m:rPr>
                          <a:rPr lang="vi-VN" sz="3200" i="1" dirty="0">
                            <a:solidFill>
                              <a:schemeClr val="tx1"/>
                            </a:solidFill>
                            <a:latin typeface="Cambria Math" panose="02040503050406030204" pitchFamily="18" charset="0"/>
                            <a:cs typeface="Microsoft New Tai Lue" panose="020B0502040204020203" pitchFamily="34" charset="0"/>
                          </a:rPr>
                          <m:t>j</m:t>
                        </m:r>
                        <m:r>
                          <a:rPr lang="vi-VN" sz="32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3200" i="1" dirty="0">
                            <a:solidFill>
                              <a:schemeClr val="tx1"/>
                            </a:solidFill>
                            <a:latin typeface="Cambria Math" panose="02040503050406030204" pitchFamily="18" charset="0"/>
                            <a:cs typeface="Microsoft New Tai Lue" panose="020B0502040204020203" pitchFamily="34" charset="0"/>
                          </a:rPr>
                          <m:t>n</m:t>
                        </m:r>
                      </m:sup>
                      <m:e>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j</m:t>
                            </m:r>
                          </m:sub>
                        </m:sSub>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c</m:t>
                            </m:r>
                          </m:e>
                          <m:sub>
                            <m:r>
                              <m:rPr>
                                <m:sty m:val="p"/>
                              </m:rPr>
                              <a:rPr lang="en-US" sz="3200" i="1" dirty="0">
                                <a:solidFill>
                                  <a:schemeClr val="tx1"/>
                                </a:solidFill>
                                <a:latin typeface="Cambria Math" panose="02040503050406030204" pitchFamily="18" charset="0"/>
                                <a:cs typeface="Microsoft New Tai Lue" panose="020B0502040204020203" pitchFamily="34" charset="0"/>
                              </a:rPr>
                              <m:t>ij</m:t>
                            </m:r>
                          </m:sub>
                        </m:sSub>
                      </m:e>
                    </m:nary>
                  </m:oMath>
                </a14:m>
                <a:endParaRPr lang="en-VN" sz="3200" dirty="0">
                  <a:solidFill>
                    <a:schemeClr val="tx1"/>
                  </a:solidFill>
                  <a:latin typeface="Microsoft New Tai Lue" panose="020B0502040204020203" pitchFamily="34" charset="0"/>
                  <a:cs typeface="Microsoft New Tai Lue" panose="020B0502040204020203" pitchFamily="34" charset="0"/>
                </a:endParaRPr>
              </a:p>
            </p:txBody>
          </p:sp>
        </mc:Choice>
        <mc:Fallback xmlns="">
          <p:sp>
            <p:nvSpPr>
              <p:cNvPr id="6" name="Rectangle 5">
                <a:hlinkClick r:id="rId7"/>
                <a:extLst>
                  <a:ext uri="{FF2B5EF4-FFF2-40B4-BE49-F238E27FC236}">
                    <a16:creationId xmlns:a16="http://schemas.microsoft.com/office/drawing/2014/main" id="{8908B511-F369-EFCC-CE25-187E42C33BEE}"/>
                  </a:ext>
                </a:extLst>
              </p:cNvPr>
              <p:cNvSpPr>
                <a:spLocks noRot="1" noChangeAspect="1" noMove="1" noResize="1" noEditPoints="1" noAdjustHandles="1" noChangeArrowheads="1" noChangeShapeType="1" noTextEdit="1"/>
              </p:cNvSpPr>
              <p:nvPr/>
            </p:nvSpPr>
            <p:spPr>
              <a:xfrm>
                <a:off x="4227570" y="3384246"/>
                <a:ext cx="6862188" cy="841936"/>
              </a:xfrm>
              <a:prstGeom prst="rect">
                <a:avLst/>
              </a:prstGeom>
              <a:blipFill>
                <a:blip r:embed="rId8"/>
                <a:stretch>
                  <a:fillRect t="-84286" b="-107143"/>
                </a:stretch>
              </a:blipFill>
              <a:ln w="28575">
                <a:solidFill>
                  <a:srgbClr val="FF0000"/>
                </a:solidFill>
                <a:prstDash val="dash"/>
              </a:ln>
            </p:spPr>
            <p:txBody>
              <a:bodyPr/>
              <a:lstStyle/>
              <a:p>
                <a:r>
                  <a:rPr lang="en-VN">
                    <a:noFill/>
                  </a:rPr>
                  <a:t> </a:t>
                </a:r>
              </a:p>
            </p:txBody>
          </p:sp>
        </mc:Fallback>
      </mc:AlternateContent>
      <p:cxnSp>
        <p:nvCxnSpPr>
          <p:cNvPr id="12" name="Straight Arrow Connector 11">
            <a:extLst>
              <a:ext uri="{FF2B5EF4-FFF2-40B4-BE49-F238E27FC236}">
                <a16:creationId xmlns:a16="http://schemas.microsoft.com/office/drawing/2014/main" id="{50D0B33F-1F02-859D-F6D0-7248475FAE69}"/>
              </a:ext>
            </a:extLst>
          </p:cNvPr>
          <p:cNvCxnSpPr>
            <a:stCxn id="5" idx="2"/>
            <a:endCxn id="3" idx="0"/>
          </p:cNvCxnSpPr>
          <p:nvPr/>
        </p:nvCxnSpPr>
        <p:spPr>
          <a:xfrm flipH="1">
            <a:off x="2285856" y="3139690"/>
            <a:ext cx="3657100" cy="373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22CA138-31F7-6E5B-D564-4E57F9DB62F3}"/>
              </a:ext>
            </a:extLst>
          </p:cNvPr>
          <p:cNvCxnSpPr>
            <a:cxnSpLocks/>
            <a:stCxn id="6" idx="1"/>
            <a:endCxn id="3" idx="3"/>
          </p:cNvCxnSpPr>
          <p:nvPr/>
        </p:nvCxnSpPr>
        <p:spPr>
          <a:xfrm flipH="1">
            <a:off x="3775558" y="3805214"/>
            <a:ext cx="4520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193744-1D41-A0B8-A668-7C2528D9A94F}"/>
              </a:ext>
            </a:extLst>
          </p:cNvPr>
          <p:cNvSpPr txBox="1"/>
          <p:nvPr/>
        </p:nvSpPr>
        <p:spPr>
          <a:xfrm>
            <a:off x="6178970" y="4274657"/>
            <a:ext cx="786434" cy="369332"/>
          </a:xfrm>
          <a:prstGeom prst="rect">
            <a:avLst/>
          </a:prstGeom>
          <a:noFill/>
        </p:spPr>
        <p:txBody>
          <a:bodyPr wrap="none" rtlCol="0">
            <a:spAutoFit/>
          </a:bodyPr>
          <a:lstStyle/>
          <a:p>
            <a:r>
              <a:rPr lang="en-VN" b="1" dirty="0"/>
              <a:t>return</a:t>
            </a:r>
          </a:p>
        </p:txBody>
      </p:sp>
      <p:sp>
        <p:nvSpPr>
          <p:cNvPr id="10" name="Left Brace 9">
            <a:extLst>
              <a:ext uri="{FF2B5EF4-FFF2-40B4-BE49-F238E27FC236}">
                <a16:creationId xmlns:a16="http://schemas.microsoft.com/office/drawing/2014/main" id="{A2D5FBAD-B4D3-CA71-03B1-CBBD54A2DD18}"/>
              </a:ext>
            </a:extLst>
          </p:cNvPr>
          <p:cNvSpPr/>
          <p:nvPr/>
        </p:nvSpPr>
        <p:spPr>
          <a:xfrm rot="16200000">
            <a:off x="6266237" y="3299053"/>
            <a:ext cx="611900" cy="1528557"/>
          </a:xfrm>
          <a:prstGeom prst="leftBrace">
            <a:avLst>
              <a:gd name="adj1" fmla="val 0"/>
              <a:gd name="adj2" fmla="val 4715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11" name="TextBox 10">
            <a:extLst>
              <a:ext uri="{FF2B5EF4-FFF2-40B4-BE49-F238E27FC236}">
                <a16:creationId xmlns:a16="http://schemas.microsoft.com/office/drawing/2014/main" id="{7E6DECFC-13DD-992B-7A3C-8B01E0A50226}"/>
              </a:ext>
            </a:extLst>
          </p:cNvPr>
          <p:cNvSpPr txBox="1"/>
          <p:nvPr/>
        </p:nvSpPr>
        <p:spPr>
          <a:xfrm>
            <a:off x="9352148" y="4286072"/>
            <a:ext cx="524503" cy="369332"/>
          </a:xfrm>
          <a:prstGeom prst="rect">
            <a:avLst/>
          </a:prstGeom>
          <a:noFill/>
        </p:spPr>
        <p:txBody>
          <a:bodyPr wrap="none" rtlCol="0">
            <a:spAutoFit/>
          </a:bodyPr>
          <a:lstStyle/>
          <a:p>
            <a:r>
              <a:rPr lang="en-VN" b="1" dirty="0"/>
              <a:t>risk</a:t>
            </a:r>
          </a:p>
        </p:txBody>
      </p:sp>
      <p:sp>
        <p:nvSpPr>
          <p:cNvPr id="14" name="Left Brace 13">
            <a:extLst>
              <a:ext uri="{FF2B5EF4-FFF2-40B4-BE49-F238E27FC236}">
                <a16:creationId xmlns:a16="http://schemas.microsoft.com/office/drawing/2014/main" id="{1B278DAF-BCA2-D9E7-ED14-7093441E4FEB}"/>
              </a:ext>
            </a:extLst>
          </p:cNvPr>
          <p:cNvSpPr/>
          <p:nvPr/>
        </p:nvSpPr>
        <p:spPr>
          <a:xfrm rot="16200000">
            <a:off x="9304437" y="3497681"/>
            <a:ext cx="611900" cy="1059168"/>
          </a:xfrm>
          <a:prstGeom prst="leftBrace">
            <a:avLst>
              <a:gd name="adj1" fmla="val 0"/>
              <a:gd name="adj2" fmla="val 4961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Tree>
    <p:extLst>
      <p:ext uri="{BB962C8B-B14F-4D97-AF65-F5344CB8AC3E}">
        <p14:creationId xmlns:p14="http://schemas.microsoft.com/office/powerpoint/2010/main" val="252079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548E-BE9F-56E3-2BD1-2B118C6E77CB}"/>
              </a:ext>
            </a:extLst>
          </p:cNvPr>
          <p:cNvSpPr>
            <a:spLocks noGrp="1"/>
          </p:cNvSpPr>
          <p:nvPr>
            <p:ph type="title"/>
          </p:nvPr>
        </p:nvSpPr>
        <p:spPr/>
        <p:txBody>
          <a:bodyPr/>
          <a:lstStyle/>
          <a:p>
            <a:r>
              <a:rPr lang="en-VN" dirty="0">
                <a:hlinkClick r:id="rId2"/>
              </a:rPr>
              <a:t>Data</a:t>
            </a:r>
            <a:endParaRPr lang="en-VN" dirty="0"/>
          </a:p>
        </p:txBody>
      </p:sp>
      <p:pic>
        <p:nvPicPr>
          <p:cNvPr id="5" name="Picture 4" descr="A screenshot of a computer&#10;&#10;Description automatically generated">
            <a:extLst>
              <a:ext uri="{FF2B5EF4-FFF2-40B4-BE49-F238E27FC236}">
                <a16:creationId xmlns:a16="http://schemas.microsoft.com/office/drawing/2014/main" id="{B1ECF45A-A937-7A8E-2E4B-3139AC9350BD}"/>
              </a:ext>
            </a:extLst>
          </p:cNvPr>
          <p:cNvPicPr>
            <a:picLocks noChangeAspect="1"/>
          </p:cNvPicPr>
          <p:nvPr/>
        </p:nvPicPr>
        <p:blipFill rotWithShape="1">
          <a:blip r:embed="rId3"/>
          <a:srcRect t="4799"/>
          <a:stretch/>
        </p:blipFill>
        <p:spPr>
          <a:xfrm>
            <a:off x="2917598" y="0"/>
            <a:ext cx="9158425" cy="5449330"/>
          </a:xfrm>
          <a:prstGeom prst="rect">
            <a:avLst/>
          </a:prstGeom>
        </p:spPr>
      </p:pic>
      <p:sp>
        <p:nvSpPr>
          <p:cNvPr id="6" name="Rectangle 5">
            <a:extLst>
              <a:ext uri="{FF2B5EF4-FFF2-40B4-BE49-F238E27FC236}">
                <a16:creationId xmlns:a16="http://schemas.microsoft.com/office/drawing/2014/main" id="{DC66C751-CA04-BAF3-C340-53319BCC2156}"/>
              </a:ext>
            </a:extLst>
          </p:cNvPr>
          <p:cNvSpPr/>
          <p:nvPr/>
        </p:nvSpPr>
        <p:spPr>
          <a:xfrm>
            <a:off x="6570053" y="1564824"/>
            <a:ext cx="926757" cy="251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200" dirty="0"/>
              <a:t>Open price</a:t>
            </a:r>
          </a:p>
        </p:txBody>
      </p:sp>
      <p:sp>
        <p:nvSpPr>
          <p:cNvPr id="7" name="Rectangle 6">
            <a:extLst>
              <a:ext uri="{FF2B5EF4-FFF2-40B4-BE49-F238E27FC236}">
                <a16:creationId xmlns:a16="http://schemas.microsoft.com/office/drawing/2014/main" id="{FF55B3C5-E4EB-7E47-2B1C-5C14E4831C98}"/>
              </a:ext>
            </a:extLst>
          </p:cNvPr>
          <p:cNvSpPr/>
          <p:nvPr/>
        </p:nvSpPr>
        <p:spPr>
          <a:xfrm>
            <a:off x="8347645" y="1564824"/>
            <a:ext cx="926757" cy="251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200" dirty="0"/>
              <a:t>Close price</a:t>
            </a:r>
          </a:p>
        </p:txBody>
      </p:sp>
      <p:cxnSp>
        <p:nvCxnSpPr>
          <p:cNvPr id="9" name="Straight Arrow Connector 8">
            <a:extLst>
              <a:ext uri="{FF2B5EF4-FFF2-40B4-BE49-F238E27FC236}">
                <a16:creationId xmlns:a16="http://schemas.microsoft.com/office/drawing/2014/main" id="{0B3F4843-499B-406B-B7E9-93206BD2F48C}"/>
              </a:ext>
            </a:extLst>
          </p:cNvPr>
          <p:cNvCxnSpPr>
            <a:stCxn id="6" idx="2"/>
          </p:cNvCxnSpPr>
          <p:nvPr/>
        </p:nvCxnSpPr>
        <p:spPr>
          <a:xfrm flipH="1">
            <a:off x="7033431" y="1816551"/>
            <a:ext cx="1" cy="13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BB1AD9-2308-05BE-6B70-C41C82B8CFD9}"/>
              </a:ext>
            </a:extLst>
          </p:cNvPr>
          <p:cNvCxnSpPr/>
          <p:nvPr/>
        </p:nvCxnSpPr>
        <p:spPr>
          <a:xfrm flipH="1">
            <a:off x="8811023" y="1800007"/>
            <a:ext cx="1" cy="13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180A53-AE35-D37B-F0D6-9811C4C21EB1}"/>
                  </a:ext>
                </a:extLst>
              </p:cNvPr>
              <p:cNvSpPr txBox="1"/>
              <p:nvPr/>
            </p:nvSpPr>
            <p:spPr>
              <a:xfrm>
                <a:off x="838200" y="6029325"/>
                <a:ext cx="2977097" cy="525721"/>
              </a:xfrm>
              <a:prstGeom prst="rect">
                <a:avLst/>
              </a:prstGeom>
              <a:noFill/>
            </p:spPr>
            <p:txBody>
              <a:bodyPr wrap="none" rtlCol="0">
                <a:spAutoFit/>
              </a:bodyPr>
              <a:lstStyle/>
              <a:p>
                <a:r>
                  <a:rPr lang="en-US" dirty="0"/>
                  <a:t>R</a:t>
                </a:r>
                <a:r>
                  <a:rPr lang="en-VN" dirty="0"/>
                  <a:t>eturn = </a:t>
                </a:r>
                <a14:m>
                  <m:oMath xmlns:m="http://schemas.openxmlformats.org/officeDocument/2006/math">
                    <m:f>
                      <m:fPr>
                        <m:ctrlPr>
                          <a:rPr lang="en-VN" i="1" smtClean="0">
                            <a:latin typeface="Cambria Math" panose="02040503050406030204" pitchFamily="18" charset="0"/>
                          </a:rPr>
                        </m:ctrlPr>
                      </m:fPr>
                      <m:num>
                        <m:r>
                          <a:rPr lang="en-US" b="0" i="1" smtClean="0">
                            <a:latin typeface="Cambria Math" panose="02040503050406030204" pitchFamily="18" charset="0"/>
                          </a:rPr>
                          <m:t>𝑐𝑙𝑜𝑠𝑒</m:t>
                        </m:r>
                        <m:r>
                          <a:rPr lang="en-US" b="0" i="1" smtClean="0">
                            <a:latin typeface="Cambria Math" panose="02040503050406030204" pitchFamily="18" charset="0"/>
                          </a:rPr>
                          <m:t> </m:t>
                        </m:r>
                        <m:r>
                          <a:rPr lang="en-US" b="0" i="1" smtClean="0">
                            <a:latin typeface="Cambria Math" panose="02040503050406030204" pitchFamily="18" charset="0"/>
                          </a:rPr>
                          <m:t>𝑝𝑟𝑖𝑐𝑒</m:t>
                        </m:r>
                        <m:r>
                          <a:rPr lang="en-US" b="0" i="1" smtClean="0">
                            <a:latin typeface="Cambria Math" panose="02040503050406030204" pitchFamily="18" charset="0"/>
                          </a:rPr>
                          <m:t> −</m:t>
                        </m:r>
                        <m:r>
                          <a:rPr lang="en-US" b="0" i="1" smtClean="0">
                            <a:latin typeface="Cambria Math" panose="02040503050406030204" pitchFamily="18" charset="0"/>
                          </a:rPr>
                          <m:t>𝑜𝑝𝑒𝑛</m:t>
                        </m:r>
                        <m:r>
                          <a:rPr lang="en-US" b="0" i="1" smtClean="0">
                            <a:latin typeface="Cambria Math" panose="02040503050406030204" pitchFamily="18" charset="0"/>
                          </a:rPr>
                          <m:t> </m:t>
                        </m:r>
                        <m:r>
                          <a:rPr lang="en-US" b="0" i="1" smtClean="0">
                            <a:latin typeface="Cambria Math" panose="02040503050406030204" pitchFamily="18" charset="0"/>
                          </a:rPr>
                          <m:t>𝑝𝑟𝑖𝑐𝑒</m:t>
                        </m:r>
                      </m:num>
                      <m:den>
                        <m:r>
                          <a:rPr lang="en-US" b="0" i="1" smtClean="0">
                            <a:latin typeface="Cambria Math" panose="02040503050406030204" pitchFamily="18" charset="0"/>
                          </a:rPr>
                          <m:t>𝑜𝑝𝑒𝑛</m:t>
                        </m:r>
                        <m:r>
                          <a:rPr lang="en-US" b="0" i="1" smtClean="0">
                            <a:latin typeface="Cambria Math" panose="02040503050406030204" pitchFamily="18" charset="0"/>
                          </a:rPr>
                          <m:t> </m:t>
                        </m:r>
                        <m:r>
                          <a:rPr lang="en-US" b="0" i="1" smtClean="0">
                            <a:latin typeface="Cambria Math" panose="02040503050406030204" pitchFamily="18" charset="0"/>
                          </a:rPr>
                          <m:t>𝑝𝑟𝑖𝑐𝑒</m:t>
                        </m:r>
                      </m:den>
                    </m:f>
                  </m:oMath>
                </a14:m>
                <a:endParaRPr lang="en-VN" dirty="0"/>
              </a:p>
            </p:txBody>
          </p:sp>
        </mc:Choice>
        <mc:Fallback xmlns="">
          <p:sp>
            <p:nvSpPr>
              <p:cNvPr id="11" name="TextBox 10">
                <a:extLst>
                  <a:ext uri="{FF2B5EF4-FFF2-40B4-BE49-F238E27FC236}">
                    <a16:creationId xmlns:a16="http://schemas.microsoft.com/office/drawing/2014/main" id="{24180A53-AE35-D37B-F0D6-9811C4C21EB1}"/>
                  </a:ext>
                </a:extLst>
              </p:cNvPr>
              <p:cNvSpPr txBox="1">
                <a:spLocks noRot="1" noChangeAspect="1" noMove="1" noResize="1" noEditPoints="1" noAdjustHandles="1" noChangeArrowheads="1" noChangeShapeType="1" noTextEdit="1"/>
              </p:cNvSpPr>
              <p:nvPr/>
            </p:nvSpPr>
            <p:spPr>
              <a:xfrm>
                <a:off x="838200" y="6029325"/>
                <a:ext cx="2977097" cy="525721"/>
              </a:xfrm>
              <a:prstGeom prst="rect">
                <a:avLst/>
              </a:prstGeom>
              <a:blipFill>
                <a:blip r:embed="rId4"/>
                <a:stretch>
                  <a:fillRect l="-2128" b="-7143"/>
                </a:stretch>
              </a:blipFill>
            </p:spPr>
            <p:txBody>
              <a:bodyPr/>
              <a:lstStyle/>
              <a:p>
                <a:r>
                  <a:rPr lang="en-VN">
                    <a:noFill/>
                  </a:rPr>
                  <a:t> </a:t>
                </a:r>
              </a:p>
            </p:txBody>
          </p:sp>
        </mc:Fallback>
      </mc:AlternateContent>
    </p:spTree>
    <p:extLst>
      <p:ext uri="{BB962C8B-B14F-4D97-AF65-F5344CB8AC3E}">
        <p14:creationId xmlns:p14="http://schemas.microsoft.com/office/powerpoint/2010/main" val="169883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605840-634C-FAFC-604A-15DCE03821F4}"/>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VN" sz="4000" b="1" dirty="0">
                <a:solidFill>
                  <a:schemeClr val="tx1"/>
                </a:solidFill>
                <a:latin typeface="Microsoft New Tai Lue" panose="020B0502040204020203" pitchFamily="34" charset="0"/>
                <a:cs typeface="Microsoft New Tai Lue" panose="020B0502040204020203" pitchFamily="34" charset="0"/>
              </a:rPr>
              <a:t>Data Preparation’s Result</a:t>
            </a:r>
          </a:p>
        </p:txBody>
      </p:sp>
      <p:pic>
        <p:nvPicPr>
          <p:cNvPr id="8" name="Picture 7" descr="A black background with white text&#10;&#10;Description automatically generated">
            <a:extLst>
              <a:ext uri="{FF2B5EF4-FFF2-40B4-BE49-F238E27FC236}">
                <a16:creationId xmlns:a16="http://schemas.microsoft.com/office/drawing/2014/main" id="{BD82533E-A90C-2A04-0FEF-B93CE510A92D}"/>
              </a:ext>
            </a:extLst>
          </p:cNvPr>
          <p:cNvPicPr>
            <a:picLocks noChangeAspect="1"/>
          </p:cNvPicPr>
          <p:nvPr/>
        </p:nvPicPr>
        <p:blipFill>
          <a:blip r:embed="rId3"/>
          <a:stretch>
            <a:fillRect/>
          </a:stretch>
        </p:blipFill>
        <p:spPr>
          <a:xfrm>
            <a:off x="2227588" y="1758710"/>
            <a:ext cx="8314179" cy="185495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D913FB3-FA7B-9C7A-1B9B-F18949ABE43A}"/>
                  </a:ext>
                </a:extLst>
              </p:cNvPr>
              <p:cNvSpPr txBox="1"/>
              <p:nvPr/>
            </p:nvSpPr>
            <p:spPr>
              <a:xfrm>
                <a:off x="360217" y="3713420"/>
                <a:ext cx="1867371" cy="369332"/>
              </a:xfrm>
              <a:prstGeom prst="rect">
                <a:avLst/>
              </a:prstGeom>
              <a:noFill/>
              <a:ln>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VN"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𝑐𝑜𝑣</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return</m:t>
                      </m:r>
                      <m:r>
                        <a:rPr lang="en-US" b="0" i="0" smtClean="0">
                          <a:latin typeface="Cambria Math" panose="02040503050406030204" pitchFamily="18" charset="0"/>
                          <a:ea typeface="Cambria Math" panose="02040503050406030204" pitchFamily="18" charset="0"/>
                        </a:rPr>
                        <m:t>)</m:t>
                      </m:r>
                    </m:oMath>
                  </m:oMathPara>
                </a14:m>
                <a:endParaRPr lang="en-VN" dirty="0"/>
              </a:p>
            </p:txBody>
          </p:sp>
        </mc:Choice>
        <mc:Fallback xmlns="">
          <p:sp>
            <p:nvSpPr>
              <p:cNvPr id="9" name="TextBox 8">
                <a:extLst>
                  <a:ext uri="{FF2B5EF4-FFF2-40B4-BE49-F238E27FC236}">
                    <a16:creationId xmlns:a16="http://schemas.microsoft.com/office/drawing/2014/main" id="{9D913FB3-FA7B-9C7A-1B9B-F18949ABE43A}"/>
                  </a:ext>
                </a:extLst>
              </p:cNvPr>
              <p:cNvSpPr txBox="1">
                <a:spLocks noRot="1" noChangeAspect="1" noMove="1" noResize="1" noEditPoints="1" noAdjustHandles="1" noChangeArrowheads="1" noChangeShapeType="1" noTextEdit="1"/>
              </p:cNvSpPr>
              <p:nvPr/>
            </p:nvSpPr>
            <p:spPr>
              <a:xfrm>
                <a:off x="360217" y="3713420"/>
                <a:ext cx="1867371" cy="369332"/>
              </a:xfrm>
              <a:prstGeom prst="rect">
                <a:avLst/>
              </a:prstGeom>
              <a:blipFill>
                <a:blip r:embed="rId4"/>
                <a:stretch>
                  <a:fillRect b="-9375"/>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0DBE05-68C7-8A18-CBC2-3B86BA882D3D}"/>
                  </a:ext>
                </a:extLst>
              </p:cNvPr>
              <p:cNvSpPr txBox="1"/>
              <p:nvPr/>
            </p:nvSpPr>
            <p:spPr>
              <a:xfrm>
                <a:off x="482119" y="1289624"/>
                <a:ext cx="2112117" cy="369332"/>
              </a:xfrm>
              <a:prstGeom prst="rect">
                <a:avLst/>
              </a:prstGeom>
              <a:noFill/>
              <a:ln>
                <a:solidFill>
                  <a:schemeClr val="accent1"/>
                </a:solidFill>
              </a:ln>
            </p:spPr>
            <p:txBody>
              <a:bodyPr wrap="none" rtlCol="0">
                <a:spAutoFit/>
              </a:bodyPr>
              <a:lstStyle/>
              <a:p>
                <a14:m>
                  <m:oMath xmlns:m="http://schemas.openxmlformats.org/officeDocument/2006/math">
                    <m:r>
                      <a:rPr lang="en-VN" i="1" smtClean="0">
                        <a:latin typeface="Cambria Math" panose="02040503050406030204" pitchFamily="18" charset="0"/>
                        <a:ea typeface="Cambria Math" panose="02040503050406030204" pitchFamily="18" charset="0"/>
                      </a:rPr>
                      <m:t>𝜇</m:t>
                    </m:r>
                  </m:oMath>
                </a14:m>
                <a:r>
                  <a:rPr lang="en-VN" dirty="0"/>
                  <a:t>= </a:t>
                </a:r>
                <a14:m>
                  <m:oMath xmlns:m="http://schemas.openxmlformats.org/officeDocument/2006/math">
                    <m:nary>
                      <m:naryPr>
                        <m:chr m:val="∑"/>
                        <m:subHide m:val="on"/>
                        <m:supHide m:val="on"/>
                        <m:ctrlPr>
                          <a:rPr lang="en-VN" i="1" smtClean="0">
                            <a:latin typeface="Cambria Math" panose="02040503050406030204" pitchFamily="18" charset="0"/>
                          </a:rPr>
                        </m:ctrlPr>
                      </m:naryPr>
                      <m:sub/>
                      <m:sup/>
                      <m:e>
                        <m:r>
                          <a:rPr lang="en-US" b="0" i="1" smtClean="0">
                            <a:latin typeface="Cambria Math" panose="02040503050406030204" pitchFamily="18" charset="0"/>
                          </a:rPr>
                          <m:t>𝑟𝑒𝑡𝑢𝑟𝑛</m:t>
                        </m:r>
                      </m:e>
                    </m:nary>
                  </m:oMath>
                </a14:m>
                <a:r>
                  <a:rPr lang="en-VN" dirty="0"/>
                  <a:t>.mean()</a:t>
                </a:r>
              </a:p>
            </p:txBody>
          </p:sp>
        </mc:Choice>
        <mc:Fallback xmlns="">
          <p:sp>
            <p:nvSpPr>
              <p:cNvPr id="10" name="TextBox 9">
                <a:extLst>
                  <a:ext uri="{FF2B5EF4-FFF2-40B4-BE49-F238E27FC236}">
                    <a16:creationId xmlns:a16="http://schemas.microsoft.com/office/drawing/2014/main" id="{910DBE05-68C7-8A18-CBC2-3B86BA882D3D}"/>
                  </a:ext>
                </a:extLst>
              </p:cNvPr>
              <p:cNvSpPr txBox="1">
                <a:spLocks noRot="1" noChangeAspect="1" noMove="1" noResize="1" noEditPoints="1" noAdjustHandles="1" noChangeArrowheads="1" noChangeShapeType="1" noTextEdit="1"/>
              </p:cNvSpPr>
              <p:nvPr/>
            </p:nvSpPr>
            <p:spPr>
              <a:xfrm>
                <a:off x="482119" y="1289624"/>
                <a:ext cx="2112117" cy="369332"/>
              </a:xfrm>
              <a:prstGeom prst="rect">
                <a:avLst/>
              </a:prstGeom>
              <a:blipFill>
                <a:blip r:embed="rId5"/>
                <a:stretch>
                  <a:fillRect l="-595" t="-106452" r="-1190" b="-158065"/>
                </a:stretch>
              </a:blipFill>
              <a:ln>
                <a:solidFill>
                  <a:schemeClr val="accent1"/>
                </a:solidFill>
              </a:ln>
            </p:spPr>
            <p:txBody>
              <a:bodyPr/>
              <a:lstStyle/>
              <a:p>
                <a:r>
                  <a:rPr lang="en-VN">
                    <a:noFill/>
                  </a:rPr>
                  <a:t> </a:t>
                </a:r>
              </a:p>
            </p:txBody>
          </p:sp>
        </mc:Fallback>
      </mc:AlternateContent>
      <p:pic>
        <p:nvPicPr>
          <p:cNvPr id="14" name="Picture 13" descr="A screenshot of a computer screen&#10;&#10;Description automatically generated">
            <a:extLst>
              <a:ext uri="{FF2B5EF4-FFF2-40B4-BE49-F238E27FC236}">
                <a16:creationId xmlns:a16="http://schemas.microsoft.com/office/drawing/2014/main" id="{071C85B6-ADBE-D8BE-F1FD-CAE1297A0168}"/>
              </a:ext>
            </a:extLst>
          </p:cNvPr>
          <p:cNvPicPr>
            <a:picLocks noChangeAspect="1"/>
          </p:cNvPicPr>
          <p:nvPr/>
        </p:nvPicPr>
        <p:blipFill>
          <a:blip r:embed="rId6"/>
          <a:stretch>
            <a:fillRect/>
          </a:stretch>
        </p:blipFill>
        <p:spPr>
          <a:xfrm>
            <a:off x="2227588" y="4372948"/>
            <a:ext cx="6921500" cy="2133600"/>
          </a:xfrm>
          <a:prstGeom prst="rect">
            <a:avLst/>
          </a:prstGeom>
        </p:spPr>
      </p:pic>
    </p:spTree>
    <p:extLst>
      <p:ext uri="{BB962C8B-B14F-4D97-AF65-F5344CB8AC3E}">
        <p14:creationId xmlns:p14="http://schemas.microsoft.com/office/powerpoint/2010/main" val="371348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code&#10;&#10;Description automatically generated">
            <a:extLst>
              <a:ext uri="{FF2B5EF4-FFF2-40B4-BE49-F238E27FC236}">
                <a16:creationId xmlns:a16="http://schemas.microsoft.com/office/drawing/2014/main" id="{802F54F6-BC5A-7EF5-041A-35239779C7D6}"/>
              </a:ext>
            </a:extLst>
          </p:cNvPr>
          <p:cNvPicPr>
            <a:picLocks noGrp="1" noChangeAspect="1"/>
          </p:cNvPicPr>
          <p:nvPr>
            <p:ph idx="1"/>
          </p:nvPr>
        </p:nvPicPr>
        <p:blipFill>
          <a:blip r:embed="rId2"/>
          <a:stretch>
            <a:fillRect/>
          </a:stretch>
        </p:blipFill>
        <p:spPr>
          <a:xfrm>
            <a:off x="2915594" y="3673461"/>
            <a:ext cx="9065824" cy="1461267"/>
          </a:xfrm>
        </p:spPr>
      </p:pic>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VN" sz="4000" b="1" dirty="0">
                <a:solidFill>
                  <a:schemeClr val="tx1"/>
                </a:solidFill>
                <a:latin typeface="Microsoft New Tai Lue" panose="020B0502040204020203" pitchFamily="34" charset="0"/>
                <a:cs typeface="Microsoft New Tai Lue" panose="020B0502040204020203" pitchFamily="34" charset="0"/>
              </a:rPr>
              <a:t>Không hiểu cái cost lắm</a:t>
            </a:r>
          </a:p>
        </p:txBody>
      </p:sp>
      <p:sp>
        <p:nvSpPr>
          <p:cNvPr id="7" name="TextBox 6">
            <a:extLst>
              <a:ext uri="{FF2B5EF4-FFF2-40B4-BE49-F238E27FC236}">
                <a16:creationId xmlns:a16="http://schemas.microsoft.com/office/drawing/2014/main" id="{F5044618-E4AE-E4D2-92F3-AEBE0C998CAE}"/>
              </a:ext>
            </a:extLst>
          </p:cNvPr>
          <p:cNvSpPr txBox="1"/>
          <p:nvPr/>
        </p:nvSpPr>
        <p:spPr>
          <a:xfrm>
            <a:off x="736270" y="1750909"/>
            <a:ext cx="3520516" cy="369332"/>
          </a:xfrm>
          <a:prstGeom prst="rect">
            <a:avLst/>
          </a:prstGeom>
          <a:noFill/>
        </p:spPr>
        <p:txBody>
          <a:bodyPr wrap="none" rtlCol="0">
            <a:spAutoFit/>
          </a:bodyPr>
          <a:lstStyle/>
          <a:p>
            <a:r>
              <a:rPr lang="en-VN" dirty="0"/>
              <a:t>Cost là open đắt nhất của mỗi asset</a:t>
            </a:r>
          </a:p>
        </p:txBody>
      </p:sp>
      <p:pic>
        <p:nvPicPr>
          <p:cNvPr id="9" name="Picture 8" descr="A screen shot of a computer code&#10;&#10;Description automatically generated">
            <a:extLst>
              <a:ext uri="{FF2B5EF4-FFF2-40B4-BE49-F238E27FC236}">
                <a16:creationId xmlns:a16="http://schemas.microsoft.com/office/drawing/2014/main" id="{CFB565B0-BAC4-AA8A-7DE7-C7F38AB87690}"/>
              </a:ext>
            </a:extLst>
          </p:cNvPr>
          <p:cNvPicPr>
            <a:picLocks noChangeAspect="1"/>
          </p:cNvPicPr>
          <p:nvPr/>
        </p:nvPicPr>
        <p:blipFill>
          <a:blip r:embed="rId3"/>
          <a:stretch>
            <a:fillRect/>
          </a:stretch>
        </p:blipFill>
        <p:spPr>
          <a:xfrm>
            <a:off x="0" y="2463028"/>
            <a:ext cx="2469452" cy="439497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4E692F-8216-4341-4C30-DD5DDD0F3327}"/>
                  </a:ext>
                </a:extLst>
              </p:cNvPr>
              <p:cNvSpPr txBox="1"/>
              <p:nvPr/>
            </p:nvSpPr>
            <p:spPr>
              <a:xfrm>
                <a:off x="3475557" y="5869340"/>
                <a:ext cx="2624501" cy="584775"/>
              </a:xfrm>
              <a:prstGeom prst="rect">
                <a:avLst/>
              </a:prstGeom>
              <a:noFill/>
            </p:spPr>
            <p:txBody>
              <a:bodyPr wrap="none" rtlCol="0">
                <a:spAutoFit/>
              </a:bodyPr>
              <a:lstStyle/>
              <a:p>
                <a:r>
                  <a:rPr lang="en-VN" sz="3200" dirty="0">
                    <a:solidFill>
                      <a:schemeClr val="tx1"/>
                    </a:solidFill>
                    <a:latin typeface="Microsoft New Tai Lue" panose="020B0502040204020203" pitchFamily="34" charset="0"/>
                    <a:cs typeface="Microsoft New Tai Lue" panose="020B0502040204020203" pitchFamily="34" charset="0"/>
                  </a:rPr>
                  <a:t>B = </a:t>
                </a:r>
                <a14:m>
                  <m:oMath xmlns:m="http://schemas.openxmlformats.org/officeDocument/2006/math">
                    <m:nary>
                      <m:naryPr>
                        <m:chr m:val="∑"/>
                        <m:subHide m:val="on"/>
                        <m:supHide m:val="on"/>
                        <m:ctrlPr>
                          <a:rPr lang="en-VN" sz="3200" i="1" smtClean="0">
                            <a:solidFill>
                              <a:schemeClr val="tx1"/>
                            </a:solidFill>
                            <a:latin typeface="Cambria Math" panose="02040503050406030204" pitchFamily="18" charset="0"/>
                            <a:cs typeface="Microsoft New Tai Lue" panose="020B0502040204020203" pitchFamily="34" charset="0"/>
                          </a:rPr>
                        </m:ctrlPr>
                      </m:naryPr>
                      <m:sub/>
                      <m:sup/>
                      <m:e>
                        <m:r>
                          <a:rPr lang="vi-VN" sz="3200" b="0" i="1" smtClean="0">
                            <a:solidFill>
                              <a:schemeClr val="tx1"/>
                            </a:solidFill>
                            <a:latin typeface="Cambria Math" panose="02040503050406030204" pitchFamily="18" charset="0"/>
                            <a:cs typeface="Microsoft New Tai Lue" panose="020B0502040204020203" pitchFamily="34" charset="0"/>
                          </a:rPr>
                          <m:t>𝑐</m:t>
                        </m:r>
                        <m:r>
                          <m:rPr>
                            <m:sty m:val="p"/>
                          </m:rPr>
                          <a:rPr lang="vi-VN" sz="3200" i="1">
                            <a:latin typeface="Cambria Math" panose="02040503050406030204" pitchFamily="18" charset="0"/>
                            <a:cs typeface="Microsoft New Tai Lue" panose="020B0502040204020203" pitchFamily="34" charset="0"/>
                          </a:rPr>
                          <m:t>ost</m:t>
                        </m:r>
                      </m:e>
                    </m:nary>
                  </m:oMath>
                </a14:m>
                <a:r>
                  <a:rPr lang="en-VN" sz="3200" dirty="0">
                    <a:solidFill>
                      <a:schemeClr val="tx1"/>
                    </a:solidFill>
                    <a:latin typeface="Microsoft New Tai Lue" panose="020B0502040204020203" pitchFamily="34" charset="0"/>
                    <a:cs typeface="Microsoft New Tai Lue" panose="020B0502040204020203" pitchFamily="34" charset="0"/>
                  </a:rPr>
                  <a:t> * 2</a:t>
                </a:r>
              </a:p>
            </p:txBody>
          </p:sp>
        </mc:Choice>
        <mc:Fallback xmlns="">
          <p:sp>
            <p:nvSpPr>
              <p:cNvPr id="10" name="TextBox 9">
                <a:extLst>
                  <a:ext uri="{FF2B5EF4-FFF2-40B4-BE49-F238E27FC236}">
                    <a16:creationId xmlns:a16="http://schemas.microsoft.com/office/drawing/2014/main" id="{044E692F-8216-4341-4C30-DD5DDD0F3327}"/>
                  </a:ext>
                </a:extLst>
              </p:cNvPr>
              <p:cNvSpPr txBox="1">
                <a:spLocks noRot="1" noChangeAspect="1" noMove="1" noResize="1" noEditPoints="1" noAdjustHandles="1" noChangeArrowheads="1" noChangeShapeType="1" noTextEdit="1"/>
              </p:cNvSpPr>
              <p:nvPr/>
            </p:nvSpPr>
            <p:spPr>
              <a:xfrm>
                <a:off x="3475557" y="5869340"/>
                <a:ext cx="2624501" cy="584775"/>
              </a:xfrm>
              <a:prstGeom prst="rect">
                <a:avLst/>
              </a:prstGeom>
              <a:blipFill>
                <a:blip r:embed="rId4"/>
                <a:stretch>
                  <a:fillRect l="-5769" t="-136170" r="-4808" b="-197872"/>
                </a:stretch>
              </a:blipFill>
            </p:spPr>
            <p:txBody>
              <a:bodyPr/>
              <a:lstStyle/>
              <a:p>
                <a:r>
                  <a:rPr lang="en-VN">
                    <a:noFill/>
                  </a:rPr>
                  <a:t> </a:t>
                </a:r>
              </a:p>
            </p:txBody>
          </p:sp>
        </mc:Fallback>
      </mc:AlternateContent>
    </p:spTree>
    <p:extLst>
      <p:ext uri="{BB962C8B-B14F-4D97-AF65-F5344CB8AC3E}">
        <p14:creationId xmlns:p14="http://schemas.microsoft.com/office/powerpoint/2010/main" val="15812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effectLst/>
                <a:latin typeface="Microsoft New Tai Lue" panose="020B0502040204020203" pitchFamily="34" charset="0"/>
                <a:cs typeface="Microsoft New Tai Lue" panose="020B0502040204020203" pitchFamily="34" charset="0"/>
              </a:rPr>
              <a:t>CLASSICAL: CVXPY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5044618-E4AE-E4D2-92F3-AEBE0C998CAE}"/>
                  </a:ext>
                </a:extLst>
              </p:cNvPr>
              <p:cNvSpPr txBox="1"/>
              <p:nvPr/>
            </p:nvSpPr>
            <p:spPr>
              <a:xfrm>
                <a:off x="736270" y="1750909"/>
                <a:ext cx="3024546" cy="369332"/>
              </a:xfrm>
              <a:prstGeom prst="rect">
                <a:avLst/>
              </a:prstGeom>
              <a:noFill/>
            </p:spPr>
            <p:txBody>
              <a:bodyPr wrap="none" rtlCol="0">
                <a:spAutoFit/>
              </a:bodyPr>
              <a:lstStyle/>
              <a:p>
                <a14:m>
                  <m:oMath xmlns:m="http://schemas.openxmlformats.org/officeDocument/2006/math">
                    <m:sSub>
                      <m:sSubPr>
                        <m:ctrlPr>
                          <a:rPr lang="en-US" sz="18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1800" i="1" dirty="0">
                            <a:solidFill>
                              <a:schemeClr val="tx1"/>
                            </a:solidFill>
                            <a:latin typeface="Cambria Math" panose="02040503050406030204" pitchFamily="18" charset="0"/>
                            <a:cs typeface="Microsoft New Tai Lue" panose="020B0502040204020203" pitchFamily="34" charset="0"/>
                          </a:rPr>
                          <m:t>x</m:t>
                        </m:r>
                      </m:e>
                      <m:sub>
                        <m:r>
                          <m:rPr>
                            <m:sty m:val="p"/>
                          </m:rPr>
                          <a:rPr lang="en-US" sz="1800" i="1" dirty="0">
                            <a:solidFill>
                              <a:schemeClr val="tx1"/>
                            </a:solidFill>
                            <a:latin typeface="Cambria Math" panose="02040503050406030204" pitchFamily="18" charset="0"/>
                            <a:cs typeface="Microsoft New Tai Lue" panose="020B0502040204020203" pitchFamily="34" charset="0"/>
                          </a:rPr>
                          <m:t>i</m:t>
                        </m:r>
                      </m:sub>
                    </m:sSub>
                  </m:oMath>
                </a14:m>
                <a:r>
                  <a:rPr lang="en-VN" dirty="0"/>
                  <a:t> &gt; 0; </a:t>
                </a:r>
                <a14:m>
                  <m:oMath xmlns:m="http://schemas.openxmlformats.org/officeDocument/2006/math">
                    <m:nary>
                      <m:naryPr>
                        <m:chr m:val="∑"/>
                        <m:subHide m:val="on"/>
                        <m:supHide m:val="on"/>
                        <m:ctrlPr>
                          <a:rPr lang="en-VN" i="1" dirty="0" smtClean="0">
                            <a:latin typeface="Cambria Math" panose="02040503050406030204" pitchFamily="18" charset="0"/>
                          </a:rPr>
                        </m:ctrlPr>
                      </m:naryPr>
                      <m:sub/>
                      <m:sup/>
                      <m:e>
                        <m:r>
                          <m:rPr>
                            <m:sty m:val="p"/>
                          </m:rPr>
                          <a:rPr lang="en-VN" i="1" dirty="0">
                            <a:latin typeface="Cambria Math" panose="02040503050406030204" pitchFamily="18" charset="0"/>
                          </a:rPr>
                          <m:t>cost</m:t>
                        </m:r>
                        <m:r>
                          <a:rPr lang="vi-VN" b="0" i="1" dirty="0" smtClean="0">
                            <a:latin typeface="Cambria Math" panose="02040503050406030204" pitchFamily="18" charset="0"/>
                          </a:rPr>
                          <m:t>∗</m:t>
                        </m:r>
                        <m:sSub>
                          <m:sSubPr>
                            <m:ctrlPr>
                              <a:rPr lang="en-US" i="1" dirty="0">
                                <a:latin typeface="Cambria Math" panose="02040503050406030204" pitchFamily="18" charset="0"/>
                                <a:cs typeface="Microsoft New Tai Lue" panose="020B0502040204020203" pitchFamily="34" charset="0"/>
                              </a:rPr>
                            </m:ctrlPr>
                          </m:sSubPr>
                          <m:e>
                            <m:r>
                              <m:rPr>
                                <m:sty m:val="p"/>
                              </m:rPr>
                              <a:rPr lang="en-US" i="1" dirty="0">
                                <a:latin typeface="Cambria Math" panose="02040503050406030204" pitchFamily="18" charset="0"/>
                                <a:cs typeface="Microsoft New Tai Lue" panose="020B0502040204020203" pitchFamily="34" charset="0"/>
                              </a:rPr>
                              <m:t>x</m:t>
                            </m:r>
                          </m:e>
                          <m:sub>
                            <m:r>
                              <m:rPr>
                                <m:sty m:val="p"/>
                              </m:rPr>
                              <a:rPr lang="en-US" i="1" dirty="0">
                                <a:latin typeface="Cambria Math" panose="02040503050406030204" pitchFamily="18" charset="0"/>
                                <a:cs typeface="Microsoft New Tai Lue" panose="020B0502040204020203" pitchFamily="34" charset="0"/>
                              </a:rPr>
                              <m:t>i</m:t>
                            </m:r>
                          </m:sub>
                        </m:sSub>
                      </m:e>
                    </m:nary>
                  </m:oMath>
                </a14:m>
                <a:r>
                  <a:rPr lang="en-VN" dirty="0"/>
                  <a:t> &lt; Budget (B)</a:t>
                </a:r>
              </a:p>
            </p:txBody>
          </p:sp>
        </mc:Choice>
        <mc:Fallback xmlns="">
          <p:sp>
            <p:nvSpPr>
              <p:cNvPr id="7" name="TextBox 6">
                <a:extLst>
                  <a:ext uri="{FF2B5EF4-FFF2-40B4-BE49-F238E27FC236}">
                    <a16:creationId xmlns:a16="http://schemas.microsoft.com/office/drawing/2014/main" id="{F5044618-E4AE-E4D2-92F3-AEBE0C998CAE}"/>
                  </a:ext>
                </a:extLst>
              </p:cNvPr>
              <p:cNvSpPr txBox="1">
                <a:spLocks noRot="1" noChangeAspect="1" noMove="1" noResize="1" noEditPoints="1" noAdjustHandles="1" noChangeArrowheads="1" noChangeShapeType="1" noTextEdit="1"/>
              </p:cNvSpPr>
              <p:nvPr/>
            </p:nvSpPr>
            <p:spPr>
              <a:xfrm>
                <a:off x="736270" y="1750909"/>
                <a:ext cx="3024546" cy="369332"/>
              </a:xfrm>
              <a:prstGeom prst="rect">
                <a:avLst/>
              </a:prstGeom>
              <a:blipFill>
                <a:blip r:embed="rId2"/>
                <a:stretch>
                  <a:fillRect t="-106452" r="-837" b="-158065"/>
                </a:stretch>
              </a:blipFill>
            </p:spPr>
            <p:txBody>
              <a:bodyPr/>
              <a:lstStyle/>
              <a:p>
                <a:r>
                  <a:rPr lang="en-VN">
                    <a:noFill/>
                  </a:rPr>
                  <a:t> </a:t>
                </a:r>
              </a:p>
            </p:txBody>
          </p:sp>
        </mc:Fallback>
      </mc:AlternateContent>
      <p:sp>
        <p:nvSpPr>
          <p:cNvPr id="10" name="TextBox 9">
            <a:extLst>
              <a:ext uri="{FF2B5EF4-FFF2-40B4-BE49-F238E27FC236}">
                <a16:creationId xmlns:a16="http://schemas.microsoft.com/office/drawing/2014/main" id="{044E692F-8216-4341-4C30-DD5DDD0F3327}"/>
              </a:ext>
            </a:extLst>
          </p:cNvPr>
          <p:cNvSpPr txBox="1"/>
          <p:nvPr/>
        </p:nvSpPr>
        <p:spPr>
          <a:xfrm>
            <a:off x="360216" y="1287130"/>
            <a:ext cx="2048959" cy="584775"/>
          </a:xfrm>
          <a:prstGeom prst="rect">
            <a:avLst/>
          </a:prstGeom>
          <a:noFill/>
        </p:spPr>
        <p:txBody>
          <a:bodyPr wrap="none" rtlCol="0">
            <a:spAutoFit/>
          </a:bodyPr>
          <a:lstStyle/>
          <a:p>
            <a:r>
              <a:rPr lang="en-VN" sz="3200" dirty="0">
                <a:latin typeface="Microsoft New Tai Lue" panose="020B0502040204020203" pitchFamily="34" charset="0"/>
                <a:cs typeface="Microsoft New Tai Lue" panose="020B0502040204020203" pitchFamily="34" charset="0"/>
              </a:rPr>
              <a:t>Constraint</a:t>
            </a:r>
            <a:endParaRPr lang="en-VN" sz="3200" dirty="0">
              <a:solidFill>
                <a:schemeClr val="tx1"/>
              </a:solidFill>
              <a:latin typeface="Microsoft New Tai Lue" panose="020B0502040204020203" pitchFamily="34" charset="0"/>
              <a:cs typeface="Microsoft New Tai Lue" panose="020B0502040204020203" pitchFamily="34" charset="0"/>
            </a:endParaRPr>
          </a:p>
        </p:txBody>
      </p:sp>
      <p:sp>
        <p:nvSpPr>
          <p:cNvPr id="8" name="TextBox 7">
            <a:extLst>
              <a:ext uri="{FF2B5EF4-FFF2-40B4-BE49-F238E27FC236}">
                <a16:creationId xmlns:a16="http://schemas.microsoft.com/office/drawing/2014/main" id="{8E6AB0C9-EC2B-E6E2-6F7C-66B5637F3D79}"/>
              </a:ext>
            </a:extLst>
          </p:cNvPr>
          <p:cNvSpPr txBox="1"/>
          <p:nvPr/>
        </p:nvSpPr>
        <p:spPr>
          <a:xfrm>
            <a:off x="360216" y="2462763"/>
            <a:ext cx="3496470" cy="584775"/>
          </a:xfrm>
          <a:prstGeom prst="rect">
            <a:avLst/>
          </a:prstGeom>
          <a:noFill/>
        </p:spPr>
        <p:txBody>
          <a:bodyPr wrap="none" rtlCol="0">
            <a:spAutoFit/>
          </a:bodyPr>
          <a:lstStyle/>
          <a:p>
            <a:r>
              <a:rPr lang="en-US" sz="3200" dirty="0">
                <a:solidFill>
                  <a:schemeClr val="tx1"/>
                </a:solidFill>
                <a:latin typeface="Microsoft New Tai Lue" panose="020B0502040204020203" pitchFamily="34" charset="0"/>
                <a:cs typeface="Microsoft New Tai Lue" panose="020B0502040204020203" pitchFamily="34" charset="0"/>
              </a:rPr>
              <a:t>O</a:t>
            </a:r>
            <a:r>
              <a:rPr lang="en-VN" sz="3200" dirty="0">
                <a:solidFill>
                  <a:schemeClr val="tx1"/>
                </a:solidFill>
                <a:latin typeface="Microsoft New Tai Lue" panose="020B0502040204020203" pitchFamily="34" charset="0"/>
                <a:cs typeface="Microsoft New Tai Lue" panose="020B0502040204020203" pitchFamily="34" charset="0"/>
              </a:rPr>
              <a:t>bjective function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2278C0-4B49-56A8-FDF7-4613AC29D719}"/>
                  </a:ext>
                </a:extLst>
              </p:cNvPr>
              <p:cNvSpPr txBox="1"/>
              <p:nvPr/>
            </p:nvSpPr>
            <p:spPr>
              <a:xfrm>
                <a:off x="793956" y="3108714"/>
                <a:ext cx="2923364" cy="369332"/>
              </a:xfrm>
              <a:prstGeom prst="rect">
                <a:avLst/>
              </a:prstGeom>
              <a:noFill/>
            </p:spPr>
            <p:txBody>
              <a:bodyPr wrap="none" rtlCol="0">
                <a:spAutoFit/>
              </a:bodyPr>
              <a:lstStyle/>
              <a:p>
                <a:r>
                  <a:rPr lang="en-VN" dirty="0">
                    <a:cs typeface="Microsoft New Tai Lue" panose="020B0502040204020203" pitchFamily="34" charset="0"/>
                  </a:rPr>
                  <a:t>obj = </a:t>
                </a:r>
                <a14:m>
                  <m:oMath xmlns:m="http://schemas.openxmlformats.org/officeDocument/2006/math">
                    <m:r>
                      <m:rPr>
                        <m:sty m:val="p"/>
                      </m:rPr>
                      <a:rPr lang="en-VN" i="1" dirty="0" smtClean="0">
                        <a:latin typeface="Cambria Math" panose="02040503050406030204" pitchFamily="18" charset="0"/>
                        <a:cs typeface="Microsoft New Tai Lue" panose="020B0502040204020203" pitchFamily="34" charset="0"/>
                      </a:rPr>
                      <m:t>min</m:t>
                    </m:r>
                    <m:r>
                      <a:rPr lang="vi-VN" b="0" i="1" dirty="0" smtClean="0">
                        <a:latin typeface="Cambria Math" panose="02040503050406030204" pitchFamily="18" charset="0"/>
                        <a:cs typeface="Microsoft New Tai Lue" panose="020B0502040204020203" pitchFamily="34" charset="0"/>
                      </a:rPr>
                      <m:t> (−</m:t>
                    </m:r>
                    <m:r>
                      <m:rPr>
                        <m:sty m:val="p"/>
                      </m:rPr>
                      <a:rPr lang="vi-VN" i="1" dirty="0">
                        <a:latin typeface="Cambria Math" panose="02040503050406030204" pitchFamily="18" charset="0"/>
                        <a:cs typeface="Microsoft New Tai Lue" panose="020B0502040204020203" pitchFamily="34" charset="0"/>
                      </a:rPr>
                      <m:t>ret</m:t>
                    </m:r>
                  </m:oMath>
                </a14:m>
                <a:r>
                  <a:rPr lang="en-VN" dirty="0"/>
                  <a:t> + theta*risk)</a:t>
                </a:r>
              </a:p>
            </p:txBody>
          </p:sp>
        </mc:Choice>
        <mc:Fallback xmlns="">
          <p:sp>
            <p:nvSpPr>
              <p:cNvPr id="11" name="TextBox 10">
                <a:extLst>
                  <a:ext uri="{FF2B5EF4-FFF2-40B4-BE49-F238E27FC236}">
                    <a16:creationId xmlns:a16="http://schemas.microsoft.com/office/drawing/2014/main" id="{4C2278C0-4B49-56A8-FDF7-4613AC29D719}"/>
                  </a:ext>
                </a:extLst>
              </p:cNvPr>
              <p:cNvSpPr txBox="1">
                <a:spLocks noRot="1" noChangeAspect="1" noMove="1" noResize="1" noEditPoints="1" noAdjustHandles="1" noChangeArrowheads="1" noChangeShapeType="1" noTextEdit="1"/>
              </p:cNvSpPr>
              <p:nvPr/>
            </p:nvSpPr>
            <p:spPr>
              <a:xfrm>
                <a:off x="793956" y="3108714"/>
                <a:ext cx="2923364" cy="369332"/>
              </a:xfrm>
              <a:prstGeom prst="rect">
                <a:avLst/>
              </a:prstGeom>
              <a:blipFill>
                <a:blip r:embed="rId3"/>
                <a:stretch>
                  <a:fillRect l="-1732" t="-6452" r="-866" b="-22581"/>
                </a:stretch>
              </a:blipFill>
            </p:spPr>
            <p:txBody>
              <a:bodyPr/>
              <a:lstStyle/>
              <a:p>
                <a:r>
                  <a:rPr lang="en-VN">
                    <a:noFill/>
                  </a:rPr>
                  <a:t> </a:t>
                </a:r>
              </a:p>
            </p:txBody>
          </p:sp>
        </mc:Fallback>
      </mc:AlternateContent>
      <p:sp>
        <p:nvSpPr>
          <p:cNvPr id="12" name="TextBox 11">
            <a:extLst>
              <a:ext uri="{FF2B5EF4-FFF2-40B4-BE49-F238E27FC236}">
                <a16:creationId xmlns:a16="http://schemas.microsoft.com/office/drawing/2014/main" id="{6E4F900A-27B1-1290-06D6-A4533FB73F8D}"/>
              </a:ext>
            </a:extLst>
          </p:cNvPr>
          <p:cNvSpPr txBox="1"/>
          <p:nvPr/>
        </p:nvSpPr>
        <p:spPr>
          <a:xfrm>
            <a:off x="652845" y="3638396"/>
            <a:ext cx="5029710" cy="369332"/>
          </a:xfrm>
          <a:prstGeom prst="rect">
            <a:avLst/>
          </a:prstGeom>
          <a:noFill/>
        </p:spPr>
        <p:txBody>
          <a:bodyPr wrap="none" rtlCol="0">
            <a:spAutoFit/>
          </a:bodyPr>
          <a:lstStyle/>
          <a:p>
            <a:r>
              <a:rPr lang="en-US" dirty="0"/>
              <a:t>t</a:t>
            </a:r>
            <a:r>
              <a:rPr lang="en-VN" dirty="0"/>
              <a:t>heta = </a:t>
            </a:r>
            <a:r>
              <a:rPr lang="vi-VN" sz="1800" dirty="0">
                <a:cs typeface="Microsoft New Tai Lue" panose="020B0502040204020203" pitchFamily="34" charset="0"/>
              </a:rPr>
              <a:t>risk aversion parameter 0.03 (arbitrarily)</a:t>
            </a:r>
          </a:p>
        </p:txBody>
      </p:sp>
      <p:pic>
        <p:nvPicPr>
          <p:cNvPr id="14" name="Picture 13" descr="A screenshot of a computer&#10;&#10;Description automatically generated">
            <a:extLst>
              <a:ext uri="{FF2B5EF4-FFF2-40B4-BE49-F238E27FC236}">
                <a16:creationId xmlns:a16="http://schemas.microsoft.com/office/drawing/2014/main" id="{C9F8DF9C-6351-E6BC-60C0-E474B1D4CD38}"/>
              </a:ext>
            </a:extLst>
          </p:cNvPr>
          <p:cNvPicPr>
            <a:picLocks noChangeAspect="1"/>
          </p:cNvPicPr>
          <p:nvPr/>
        </p:nvPicPr>
        <p:blipFill>
          <a:blip r:embed="rId4"/>
          <a:stretch>
            <a:fillRect/>
          </a:stretch>
        </p:blipFill>
        <p:spPr>
          <a:xfrm>
            <a:off x="4137942" y="1213004"/>
            <a:ext cx="6959600" cy="2006600"/>
          </a:xfrm>
          <a:prstGeom prst="rect">
            <a:avLst/>
          </a:prstGeom>
        </p:spPr>
      </p:pic>
      <p:cxnSp>
        <p:nvCxnSpPr>
          <p:cNvPr id="15" name="Straight Arrow Connector 14">
            <a:extLst>
              <a:ext uri="{FF2B5EF4-FFF2-40B4-BE49-F238E27FC236}">
                <a16:creationId xmlns:a16="http://schemas.microsoft.com/office/drawing/2014/main" id="{88B873E8-A24C-C114-7EA0-04FB5A341013}"/>
              </a:ext>
            </a:extLst>
          </p:cNvPr>
          <p:cNvCxnSpPr>
            <a:cxnSpLocks/>
          </p:cNvCxnSpPr>
          <p:nvPr/>
        </p:nvCxnSpPr>
        <p:spPr>
          <a:xfrm flipV="1">
            <a:off x="1128889" y="3047538"/>
            <a:ext cx="3103851" cy="1585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8144DF-75BB-F2B1-A434-5BB6C693C1C9}"/>
              </a:ext>
            </a:extLst>
          </p:cNvPr>
          <p:cNvCxnSpPr>
            <a:cxnSpLocks/>
          </p:cNvCxnSpPr>
          <p:nvPr/>
        </p:nvCxnSpPr>
        <p:spPr>
          <a:xfrm flipH="1">
            <a:off x="1207911" y="3429000"/>
            <a:ext cx="1501422" cy="2093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C5C8266-0512-CBA6-BE3B-2D77DA3CDA73}"/>
              </a:ext>
            </a:extLst>
          </p:cNvPr>
          <p:cNvSpPr/>
          <p:nvPr/>
        </p:nvSpPr>
        <p:spPr>
          <a:xfrm>
            <a:off x="4232739" y="2889956"/>
            <a:ext cx="2268269" cy="31608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29" name="Picture 28" descr="A screen shot of a computer program&#10;&#10;Description automatically generated">
            <a:extLst>
              <a:ext uri="{FF2B5EF4-FFF2-40B4-BE49-F238E27FC236}">
                <a16:creationId xmlns:a16="http://schemas.microsoft.com/office/drawing/2014/main" id="{E0E1E415-9ACF-BAF6-2B33-BC871A6D53E6}"/>
              </a:ext>
            </a:extLst>
          </p:cNvPr>
          <p:cNvPicPr>
            <a:picLocks noChangeAspect="1"/>
          </p:cNvPicPr>
          <p:nvPr/>
        </p:nvPicPr>
        <p:blipFill>
          <a:blip r:embed="rId5"/>
          <a:stretch>
            <a:fillRect/>
          </a:stretch>
        </p:blipFill>
        <p:spPr>
          <a:xfrm>
            <a:off x="858819" y="4426520"/>
            <a:ext cx="4648200" cy="1549400"/>
          </a:xfrm>
          <a:prstGeom prst="rect">
            <a:avLst/>
          </a:prstGeom>
        </p:spPr>
      </p:pic>
      <p:pic>
        <p:nvPicPr>
          <p:cNvPr id="31" name="Picture 30" descr="A screen shot of a computer program&#10;&#10;Description automatically generated">
            <a:extLst>
              <a:ext uri="{FF2B5EF4-FFF2-40B4-BE49-F238E27FC236}">
                <a16:creationId xmlns:a16="http://schemas.microsoft.com/office/drawing/2014/main" id="{FF28CED6-3FB8-F7CF-9EE9-D9E94F699666}"/>
              </a:ext>
            </a:extLst>
          </p:cNvPr>
          <p:cNvPicPr>
            <a:picLocks noChangeAspect="1"/>
          </p:cNvPicPr>
          <p:nvPr/>
        </p:nvPicPr>
        <p:blipFill>
          <a:blip r:embed="rId6"/>
          <a:stretch>
            <a:fillRect/>
          </a:stretch>
        </p:blipFill>
        <p:spPr>
          <a:xfrm>
            <a:off x="6237621" y="3533698"/>
            <a:ext cx="5461000" cy="2984500"/>
          </a:xfrm>
          <a:prstGeom prst="rect">
            <a:avLst/>
          </a:prstGeom>
        </p:spPr>
      </p:pic>
      <p:sp>
        <p:nvSpPr>
          <p:cNvPr id="2" name="TextBox 1">
            <a:extLst>
              <a:ext uri="{FF2B5EF4-FFF2-40B4-BE49-F238E27FC236}">
                <a16:creationId xmlns:a16="http://schemas.microsoft.com/office/drawing/2014/main" id="{13F3AD23-EACD-BBD5-E170-47F9B20E9BA8}"/>
              </a:ext>
            </a:extLst>
          </p:cNvPr>
          <p:cNvSpPr txBox="1"/>
          <p:nvPr/>
        </p:nvSpPr>
        <p:spPr>
          <a:xfrm>
            <a:off x="5507019" y="732909"/>
            <a:ext cx="1670073" cy="369332"/>
          </a:xfrm>
          <a:prstGeom prst="rect">
            <a:avLst/>
          </a:prstGeom>
          <a:noFill/>
        </p:spPr>
        <p:txBody>
          <a:bodyPr wrap="none" rtlCol="0">
            <a:spAutoFit/>
          </a:bodyPr>
          <a:lstStyle/>
          <a:p>
            <a:r>
              <a:rPr lang="en-US" dirty="0"/>
              <a:t>S</a:t>
            </a:r>
            <a:r>
              <a:rPr lang="en-VN" dirty="0"/>
              <a:t>olver ECOS_BB</a:t>
            </a:r>
          </a:p>
        </p:txBody>
      </p:sp>
    </p:spTree>
    <p:extLst>
      <p:ext uri="{BB962C8B-B14F-4D97-AF65-F5344CB8AC3E}">
        <p14:creationId xmlns:p14="http://schemas.microsoft.com/office/powerpoint/2010/main" val="269388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effectLst/>
                <a:latin typeface="Microsoft New Tai Lue" panose="020B0502040204020203" pitchFamily="34" charset="0"/>
                <a:cs typeface="Microsoft New Tai Lue" panose="020B0502040204020203" pitchFamily="34" charset="0"/>
              </a:rPr>
              <a:t>ANNEALER: QUBO</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F0A574B-2DFB-796A-9DAA-BB3009397287}"/>
                  </a:ext>
                </a:extLst>
              </p:cNvPr>
              <p:cNvSpPr txBox="1"/>
              <p:nvPr/>
            </p:nvSpPr>
            <p:spPr>
              <a:xfrm flipH="1">
                <a:off x="959690" y="2848585"/>
                <a:ext cx="9518453" cy="501869"/>
              </a:xfrm>
              <a:prstGeom prst="rect">
                <a:avLst/>
              </a:prstGeom>
              <a:noFill/>
              <a:ln w="28575">
                <a:solidFill>
                  <a:srgbClr val="FF0000"/>
                </a:solidFill>
                <a:prstDash val="dash"/>
              </a:ln>
            </p:spPr>
            <p:txBody>
              <a:bodyPr wrap="square" lIns="0" tIns="0" rIns="0" bIns="0" rtlCol="0">
                <a:spAutoFit/>
              </a:bodyPr>
              <a:lstStyle/>
              <a:p>
                <a:pPr algn="ctr"/>
                <a14:m>
                  <m:oMath xmlns:m="http://schemas.openxmlformats.org/officeDocument/2006/math">
                    <m:sSub>
                      <m:sSubPr>
                        <m:ctrlPr>
                          <a:rPr lang="en-VN" sz="2800" i="1" smtClean="0">
                            <a:latin typeface="Cambria Math" panose="02040503050406030204" pitchFamily="18" charset="0"/>
                          </a:rPr>
                        </m:ctrlPr>
                      </m:sSubPr>
                      <m:e>
                        <m:r>
                          <m:rPr>
                            <m:sty m:val="p"/>
                          </m:rPr>
                          <a:rPr lang="en-VN" sz="2800" i="1">
                            <a:latin typeface="Cambria Math" panose="02040503050406030204" pitchFamily="18" charset="0"/>
                          </a:rPr>
                          <m:t>min</m:t>
                        </m:r>
                      </m:e>
                      <m: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r>
                          <a:rPr lang="en-US" sz="2800" i="1">
                            <a:latin typeface="Cambria Math" panose="02040503050406030204" pitchFamily="18" charset="0"/>
                            <a:ea typeface="Cambria Math" panose="02040503050406030204" pitchFamily="18" charset="0"/>
                            <a:cs typeface="Microsoft New Tai Lue" panose="020B0502040204020203" pitchFamily="34" charset="0"/>
                          </a:rPr>
                          <m:t>∈</m:t>
                        </m:r>
                        <m:r>
                          <a:rPr lang="vi-VN" sz="2800" i="1">
                            <a:latin typeface="Cambria Math" panose="02040503050406030204" pitchFamily="18" charset="0"/>
                            <a:ea typeface="Cambria Math" panose="02040503050406030204" pitchFamily="18" charset="0"/>
                            <a:cs typeface="Microsoft New Tai Lue" panose="020B0502040204020203" pitchFamily="34" charset="0"/>
                          </a:rPr>
                          <m:t>{0,1}</m:t>
                        </m:r>
                      </m:sub>
                    </m:sSub>
                    <m:r>
                      <a:rPr lang="vi-VN" sz="2800" b="0" i="1" smtClean="0">
                        <a:latin typeface="Cambria Math" panose="02040503050406030204" pitchFamily="18" charset="0"/>
                        <a:ea typeface="Cambria Math" panose="02040503050406030204" pitchFamily="18" charset="0"/>
                      </a:rPr>
                      <m:t>−</m:t>
                    </m:r>
                    <m:nary>
                      <m:naryPr>
                        <m:chr m:val="∑"/>
                        <m:ctrlPr>
                          <a:rPr lang="en-VN" sz="2800" i="1" smtClean="0">
                            <a:latin typeface="Cambria Math" panose="02040503050406030204" pitchFamily="18" charset="0"/>
                            <a:ea typeface="Cambria Math" panose="02040503050406030204" pitchFamily="18" charset="0"/>
                          </a:rPr>
                        </m:ctrlPr>
                      </m:naryPr>
                      <m:sub>
                        <m:r>
                          <m:rPr>
                            <m:sty m:val="p"/>
                            <m:brk m:alnAt="23"/>
                          </m:rPr>
                          <a:rPr lang="en-VN" sz="2800" i="1">
                            <a:latin typeface="Cambria Math" panose="02040503050406030204" pitchFamily="18" charset="0"/>
                            <a:ea typeface="Cambria Math" panose="02040503050406030204" pitchFamily="18" charset="0"/>
                          </a:rPr>
                          <m:t>i</m:t>
                        </m:r>
                        <m:r>
                          <m:rPr>
                            <m:brk m:alnAt="23"/>
                          </m:rPr>
                          <a:rPr lang="vi-VN" sz="2800" b="0" i="1" smtClean="0">
                            <a:latin typeface="Cambria Math" panose="02040503050406030204" pitchFamily="18" charset="0"/>
                            <a:ea typeface="Cambria Math" panose="02040503050406030204" pitchFamily="18" charset="0"/>
                          </a:rPr>
                          <m:t>=</m:t>
                        </m:r>
                        <m:r>
                          <a:rPr lang="vi-VN" sz="2800" b="0" i="1" smtClean="0">
                            <a:latin typeface="Cambria Math" panose="02040503050406030204" pitchFamily="18" charset="0"/>
                            <a:ea typeface="Cambria Math" panose="02040503050406030204" pitchFamily="18" charset="0"/>
                          </a:rPr>
                          <m:t>1</m:t>
                        </m:r>
                      </m:sub>
                      <m:sup>
                        <m:r>
                          <m:rPr>
                            <m:sty m:val="p"/>
                          </m:rPr>
                          <a:rPr lang="en-VN" sz="2800" i="1">
                            <a:latin typeface="Cambria Math" panose="02040503050406030204" pitchFamily="18" charset="0"/>
                            <a:ea typeface="Cambria Math" panose="02040503050406030204" pitchFamily="18" charset="0"/>
                          </a:rPr>
                          <m:t>n</m:t>
                        </m:r>
                      </m:sup>
                      <m:e>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smtClean="0">
                                <a:latin typeface="Cambria Math" panose="02040503050406030204" pitchFamily="18" charset="0"/>
                                <a:cs typeface="Microsoft New Tai Lue" panose="020B0502040204020203" pitchFamily="34" charset="0"/>
                              </a:rPr>
                              <m:t>e</m:t>
                            </m:r>
                          </m:e>
                          <m:sub>
                            <m:r>
                              <m:rPr>
                                <m:sty m:val="p"/>
                              </m:rPr>
                              <a:rPr lang="en-US" sz="2800" i="1">
                                <a:latin typeface="Cambria Math" panose="02040503050406030204" pitchFamily="18" charset="0"/>
                                <a:cs typeface="Microsoft New Tai Lue" panose="020B0502040204020203" pitchFamily="34" charset="0"/>
                              </a:rPr>
                              <m:t>i</m:t>
                            </m:r>
                          </m:sub>
                        </m:sSub>
                      </m:e>
                    </m:nary>
                  </m:oMath>
                </a14:m>
                <a:r>
                  <a:rPr lang="vi-VN" sz="2800" dirty="0">
                    <a:cs typeface="Microsoft New Tai Lue" panose="020B0502040204020203" pitchFamily="34" charset="0"/>
                  </a:rPr>
                  <a:t>+ </a:t>
                </a:r>
                <a14:m>
                  <m:oMath xmlns:m="http://schemas.openxmlformats.org/officeDocument/2006/math">
                    <m:sSub>
                      <m:sSubPr>
                        <m:ctrlPr>
                          <a:rPr lang="vi-VN" sz="2800" i="1" smtClean="0">
                            <a:latin typeface="Cambria Math" panose="02040503050406030204" pitchFamily="18" charset="0"/>
                            <a:cs typeface="Microsoft New Tai Lue" panose="020B0502040204020203" pitchFamily="34" charset="0"/>
                          </a:rPr>
                        </m:ctrlPr>
                      </m:sSubPr>
                      <m:e>
                        <m:r>
                          <a:rPr lang="vi-VN" sz="2800" i="1" smtClean="0">
                            <a:latin typeface="Cambria Math" panose="02040503050406030204" pitchFamily="18" charset="0"/>
                            <a:ea typeface="Cambria Math" panose="02040503050406030204" pitchFamily="18" charset="0"/>
                            <a:cs typeface="Microsoft New Tai Lue" panose="020B0502040204020203" pitchFamily="34" charset="0"/>
                          </a:rPr>
                          <m:t>𝜃</m:t>
                        </m:r>
                      </m:e>
                      <m:sub>
                        <m:r>
                          <a:rPr lang="vi-VN" sz="2800" b="0" i="1" smtClean="0">
                            <a:latin typeface="Cambria Math" panose="02040503050406030204" pitchFamily="18" charset="0"/>
                            <a:cs typeface="Microsoft New Tai Lue" panose="020B0502040204020203" pitchFamily="34" charset="0"/>
                          </a:rPr>
                          <m:t>1</m:t>
                        </m:r>
                      </m:sub>
                    </m:sSub>
                  </m:oMath>
                </a14:m>
                <a:r>
                  <a:rPr lang="en-VN" sz="2800" dirty="0">
                    <a:ea typeface="Cambria Math" panose="02040503050406030204" pitchFamily="18" charset="0"/>
                  </a:rPr>
                  <a:t> </a:t>
                </a:r>
                <a14:m>
                  <m:oMath xmlns:m="http://schemas.openxmlformats.org/officeDocument/2006/math">
                    <m:nary>
                      <m:naryPr>
                        <m:chr m:val="∑"/>
                        <m:ctrlPr>
                          <a:rPr lang="en-VN" sz="2800" i="1">
                            <a:latin typeface="Cambria Math" panose="02040503050406030204" pitchFamily="18" charset="0"/>
                            <a:ea typeface="Cambria Math" panose="02040503050406030204" pitchFamily="18" charset="0"/>
                          </a:rPr>
                        </m:ctrlPr>
                      </m:naryPr>
                      <m:sub>
                        <m:r>
                          <m:rPr>
                            <m:sty m:val="p"/>
                            <m:brk m:alnAt="23"/>
                          </m:rPr>
                          <a:rPr lang="en-VN" sz="2800" i="1">
                            <a:latin typeface="Cambria Math" panose="02040503050406030204" pitchFamily="18" charset="0"/>
                            <a:ea typeface="Cambria Math" panose="02040503050406030204" pitchFamily="18" charset="0"/>
                          </a:rPr>
                          <m:t>i</m:t>
                        </m:r>
                        <m:r>
                          <m:rPr>
                            <m:brk m:alnAt="23"/>
                          </m:rPr>
                          <a:rPr lang="vi-VN" sz="2800" b="0" i="1" smtClean="0">
                            <a:latin typeface="Cambria Math" panose="02040503050406030204" pitchFamily="18" charset="0"/>
                            <a:ea typeface="Cambria Math" panose="02040503050406030204" pitchFamily="18" charset="0"/>
                          </a:rPr>
                          <m:t>,</m:t>
                        </m:r>
                        <m:r>
                          <m:rPr>
                            <m:sty m:val="p"/>
                          </m:rPr>
                          <a:rPr lang="vi-VN" sz="2800" i="1">
                            <a:latin typeface="Cambria Math" panose="02040503050406030204" pitchFamily="18" charset="0"/>
                            <a:ea typeface="Cambria Math" panose="02040503050406030204" pitchFamily="18" charset="0"/>
                          </a:rPr>
                          <m:t>j</m:t>
                        </m:r>
                        <m:r>
                          <a:rPr lang="vi-VN" sz="2800" i="1">
                            <a:latin typeface="Cambria Math" panose="02040503050406030204" pitchFamily="18" charset="0"/>
                            <a:ea typeface="Cambria Math" panose="02040503050406030204" pitchFamily="18" charset="0"/>
                          </a:rPr>
                          <m:t>=1</m:t>
                        </m:r>
                      </m:sub>
                      <m:sup>
                        <m:r>
                          <m:rPr>
                            <m:sty m:val="p"/>
                          </m:rPr>
                          <a:rPr lang="en-VN" sz="2800" i="1">
                            <a:latin typeface="Cambria Math" panose="02040503050406030204" pitchFamily="18" charset="0"/>
                            <a:ea typeface="Cambria Math" panose="02040503050406030204" pitchFamily="18" charset="0"/>
                          </a:rPr>
                          <m:t>n</m:t>
                        </m:r>
                      </m:sup>
                      <m:e>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smtClean="0">
                                <a:latin typeface="Cambria Math" panose="02040503050406030204" pitchFamily="18" charset="0"/>
                                <a:cs typeface="Microsoft New Tai Lue" panose="020B0502040204020203" pitchFamily="34" charset="0"/>
                              </a:rPr>
                              <m:t>c</m:t>
                            </m:r>
                          </m:e>
                          <m:sub>
                            <m:r>
                              <m:rPr>
                                <m:sty m:val="p"/>
                              </m:rPr>
                              <a:rPr lang="en-US" sz="2800" i="1">
                                <a:latin typeface="Cambria Math" panose="02040503050406030204" pitchFamily="18" charset="0"/>
                                <a:cs typeface="Microsoft New Tai Lue" panose="020B0502040204020203" pitchFamily="34" charset="0"/>
                              </a:rPr>
                              <m:t>i</m:t>
                            </m:r>
                            <m:r>
                              <m:rPr>
                                <m:sty m:val="p"/>
                              </m:rPr>
                              <a:rPr lang="vi-VN" sz="2800" i="1">
                                <a:latin typeface="Cambria Math" panose="02040503050406030204" pitchFamily="18" charset="0"/>
                                <a:cs typeface="Microsoft New Tai Lue" panose="020B0502040204020203" pitchFamily="34" charset="0"/>
                              </a:rPr>
                              <m:t>j</m:t>
                            </m:r>
                          </m:sub>
                        </m:sSub>
                        <m:r>
                          <a:rPr lang="vi-VN" sz="2800" b="0" i="1" smtClean="0">
                            <a:latin typeface="Cambria Math" panose="02040503050406030204" pitchFamily="18" charset="0"/>
                            <a:cs typeface="Microsoft New Tai Lue" panose="020B0502040204020203" pitchFamily="34" charset="0"/>
                          </a:rPr>
                          <m:t>+ </m:t>
                        </m:r>
                      </m:e>
                    </m:nary>
                  </m:oMath>
                </a14:m>
                <a:r>
                  <a:rPr lang="vi-VN" sz="2800" dirty="0">
                    <a:cs typeface="Microsoft New Tai Lue" panose="020B0502040204020203" pitchFamily="34" charset="0"/>
                  </a:rPr>
                  <a:t> </a:t>
                </a:r>
                <a14:m>
                  <m:oMath xmlns:m="http://schemas.openxmlformats.org/officeDocument/2006/math">
                    <m:sSub>
                      <m:sSubPr>
                        <m:ctrlPr>
                          <a:rPr lang="vi-VN" sz="2800" i="1">
                            <a:latin typeface="Cambria Math" panose="02040503050406030204" pitchFamily="18" charset="0"/>
                            <a:cs typeface="Microsoft New Tai Lue" panose="020B0502040204020203" pitchFamily="34" charset="0"/>
                          </a:rPr>
                        </m:ctrlPr>
                      </m:sSubPr>
                      <m:e>
                        <m:r>
                          <a:rPr lang="vi-VN" sz="2800" i="1">
                            <a:latin typeface="Cambria Math" panose="02040503050406030204" pitchFamily="18" charset="0"/>
                            <a:ea typeface="Cambria Math" panose="02040503050406030204" pitchFamily="18" charset="0"/>
                            <a:cs typeface="Microsoft New Tai Lue" panose="020B0502040204020203" pitchFamily="34" charset="0"/>
                          </a:rPr>
                          <m:t>𝜃</m:t>
                        </m:r>
                      </m:e>
                      <m:sub>
                        <m:r>
                          <a:rPr lang="vi-VN" sz="2800" b="0" i="1" smtClean="0">
                            <a:latin typeface="Cambria Math" panose="02040503050406030204" pitchFamily="18" charset="0"/>
                            <a:ea typeface="Cambria Math" panose="02040503050406030204" pitchFamily="18" charset="0"/>
                            <a:cs typeface="Microsoft New Tai Lue" panose="020B0502040204020203" pitchFamily="34" charset="0"/>
                          </a:rPr>
                          <m:t>2</m:t>
                        </m:r>
                      </m:sub>
                    </m:sSub>
                  </m:oMath>
                </a14:m>
                <a:r>
                  <a:rPr lang="en-VN" sz="2800" dirty="0">
                    <a:ea typeface="Cambria Math" panose="02040503050406030204" pitchFamily="18" charset="0"/>
                  </a:rPr>
                  <a:t>( </a:t>
                </a:r>
                <a14:m>
                  <m:oMath xmlns:m="http://schemas.openxmlformats.org/officeDocument/2006/math">
                    <m:sSup>
                      <m:sSupPr>
                        <m:ctrlPr>
                          <a:rPr lang="en-VN" sz="2800" i="1" smtClean="0">
                            <a:latin typeface="Cambria Math" panose="02040503050406030204" pitchFamily="18" charset="0"/>
                            <a:ea typeface="Cambria Math" panose="02040503050406030204" pitchFamily="18" charset="0"/>
                          </a:rPr>
                        </m:ctrlPr>
                      </m:sSupPr>
                      <m:e>
                        <m:nary>
                          <m:naryPr>
                            <m:chr m:val="∑"/>
                            <m:ctrlPr>
                              <a:rPr lang="en-VN" sz="2800" i="1">
                                <a:latin typeface="Cambria Math" panose="02040503050406030204" pitchFamily="18" charset="0"/>
                                <a:ea typeface="Cambria Math" panose="02040503050406030204" pitchFamily="18" charset="0"/>
                              </a:rPr>
                            </m:ctrlPr>
                          </m:naryPr>
                          <m:sub>
                            <m:r>
                              <m:rPr>
                                <m:sty m:val="p"/>
                                <m:brk m:alnAt="23"/>
                              </m:rPr>
                              <a:rPr lang="en-VN" sz="2800" i="1">
                                <a:latin typeface="Cambria Math" panose="02040503050406030204" pitchFamily="18" charset="0"/>
                                <a:ea typeface="Cambria Math" panose="02040503050406030204" pitchFamily="18" charset="0"/>
                              </a:rPr>
                              <m:t>i</m:t>
                            </m:r>
                            <m:r>
                              <a:rPr lang="vi-VN" sz="2800" i="1">
                                <a:latin typeface="Cambria Math" panose="02040503050406030204" pitchFamily="18" charset="0"/>
                                <a:ea typeface="Cambria Math" panose="02040503050406030204" pitchFamily="18" charset="0"/>
                              </a:rPr>
                              <m:t>=1</m:t>
                            </m:r>
                          </m:sub>
                          <m:sup>
                            <m:r>
                              <m:rPr>
                                <m:sty m:val="p"/>
                              </m:rPr>
                              <a:rPr lang="en-VN" sz="2800" i="1">
                                <a:latin typeface="Cambria Math" panose="02040503050406030204" pitchFamily="18" charset="0"/>
                                <a:ea typeface="Cambria Math" panose="02040503050406030204" pitchFamily="18" charset="0"/>
                              </a:rPr>
                              <m:t>n</m:t>
                            </m:r>
                          </m:sup>
                          <m:e>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b</m:t>
                                </m:r>
                              </m:e>
                              <m:sub>
                                <m:r>
                                  <m:rPr>
                                    <m:sty m:val="p"/>
                                  </m:rPr>
                                  <a:rPr lang="en-US" sz="2800" i="1">
                                    <a:latin typeface="Cambria Math" panose="02040503050406030204" pitchFamily="18" charset="0"/>
                                    <a:cs typeface="Microsoft New Tai Lue" panose="020B0502040204020203" pitchFamily="34" charset="0"/>
                                  </a:rPr>
                                  <m:t>i</m:t>
                                </m:r>
                              </m:sub>
                            </m:sSub>
                            <m:r>
                              <a:rPr lang="vi-VN" sz="2800" i="1">
                                <a:latin typeface="Cambria Math" panose="02040503050406030204" pitchFamily="18" charset="0"/>
                                <a:cs typeface="Microsoft New Tai Lue" panose="020B0502040204020203" pitchFamily="34" charset="0"/>
                              </a:rPr>
                              <m:t>−</m:t>
                            </m:r>
                            <m:r>
                              <m:rPr>
                                <m:sty m:val="p"/>
                              </m:rPr>
                              <a:rPr lang="vi-VN" sz="2800" i="1">
                                <a:latin typeface="Cambria Math" panose="02040503050406030204" pitchFamily="18" charset="0"/>
                                <a:cs typeface="Microsoft New Tai Lue" panose="020B0502040204020203" pitchFamily="34" charset="0"/>
                              </a:rPr>
                              <m:t>B</m:t>
                            </m:r>
                            <m:r>
                              <a:rPr lang="vi-VN" sz="2800" i="1">
                                <a:latin typeface="Cambria Math" panose="02040503050406030204" pitchFamily="18" charset="0"/>
                                <a:cs typeface="Microsoft New Tai Lue" panose="020B0502040204020203" pitchFamily="34" charset="0"/>
                              </a:rPr>
                              <m:t>) </m:t>
                            </m:r>
                          </m:e>
                        </m:nary>
                      </m:e>
                      <m:sup>
                        <m:r>
                          <a:rPr lang="vi-VN" sz="2800" b="0" i="1" smtClean="0">
                            <a:latin typeface="Cambria Math" panose="02040503050406030204" pitchFamily="18" charset="0"/>
                            <a:ea typeface="Cambria Math" panose="02040503050406030204" pitchFamily="18" charset="0"/>
                          </a:rPr>
                          <m:t>2</m:t>
                        </m:r>
                      </m:sup>
                    </m:sSup>
                  </m:oMath>
                </a14:m>
                <a:endParaRPr lang="vi-VN" sz="2800" dirty="0">
                  <a:cs typeface="Microsoft New Tai Lue" panose="020B0502040204020203" pitchFamily="34" charset="0"/>
                </a:endParaRPr>
              </a:p>
            </p:txBody>
          </p:sp>
        </mc:Choice>
        <mc:Fallback xmlns="">
          <p:sp>
            <p:nvSpPr>
              <p:cNvPr id="2" name="TextBox 1">
                <a:extLst>
                  <a:ext uri="{FF2B5EF4-FFF2-40B4-BE49-F238E27FC236}">
                    <a16:creationId xmlns:a16="http://schemas.microsoft.com/office/drawing/2014/main" id="{DF0A574B-2DFB-796A-9DAA-BB3009397287}"/>
                  </a:ext>
                </a:extLst>
              </p:cNvPr>
              <p:cNvSpPr txBox="1">
                <a:spLocks noRot="1" noChangeAspect="1" noMove="1" noResize="1" noEditPoints="1" noAdjustHandles="1" noChangeArrowheads="1" noChangeShapeType="1" noTextEdit="1"/>
              </p:cNvSpPr>
              <p:nvPr/>
            </p:nvSpPr>
            <p:spPr>
              <a:xfrm flipH="1">
                <a:off x="959690" y="2848585"/>
                <a:ext cx="9518453" cy="501869"/>
              </a:xfrm>
              <a:prstGeom prst="rect">
                <a:avLst/>
              </a:prstGeom>
              <a:blipFill>
                <a:blip r:embed="rId2"/>
                <a:stretch>
                  <a:fillRect t="-125581" b="-186047"/>
                </a:stretch>
              </a:blipFill>
              <a:ln w="28575">
                <a:solidFill>
                  <a:srgbClr val="FF0000"/>
                </a:solidFill>
                <a:prstDash val="dash"/>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ADE9D4-4F8D-FF34-CC25-BEB5AD199E34}"/>
                  </a:ext>
                </a:extLst>
              </p:cNvPr>
              <p:cNvSpPr txBox="1"/>
              <p:nvPr/>
            </p:nvSpPr>
            <p:spPr>
              <a:xfrm flipH="1">
                <a:off x="4632161" y="810358"/>
                <a:ext cx="2173513" cy="63491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cs typeface="Microsoft New Tai Lue" panose="020B0502040204020203" pitchFamily="34" charset="0"/>
                            </a:rPr>
                          </m:ctrlPr>
                        </m:funcPr>
                        <m:fName>
                          <m:limLow>
                            <m:limLowPr>
                              <m:ctrlPr>
                                <a:rPr lang="en-US" sz="2800" i="1" smtClean="0">
                                  <a:latin typeface="Cambria Math" panose="02040503050406030204" pitchFamily="18" charset="0"/>
                                  <a:cs typeface="Microsoft New Tai Lue" panose="020B0502040204020203" pitchFamily="34" charset="0"/>
                                </a:rPr>
                              </m:ctrlPr>
                            </m:limLowPr>
                            <m:e>
                              <m:r>
                                <m:rPr>
                                  <m:sty m:val="p"/>
                                </m:rPr>
                                <a:rPr lang="en-US" sz="2800" i="0" smtClean="0">
                                  <a:latin typeface="Cambria Math" panose="02040503050406030204" pitchFamily="18" charset="0"/>
                                  <a:cs typeface="Microsoft New Tai Lue" panose="020B0502040204020203" pitchFamily="34" charset="0"/>
                                </a:rPr>
                                <m:t>min</m:t>
                              </m:r>
                            </m:e>
                            <m:lim>
                              <m:sSub>
                                <m:sSubPr>
                                  <m:ctrlPr>
                                    <a:rPr lang="en-US" sz="2800" i="1" smtClean="0">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r>
                                <a:rPr lang="en-US" sz="2800" i="1" smtClean="0">
                                  <a:latin typeface="Cambria Math" panose="02040503050406030204" pitchFamily="18" charset="0"/>
                                  <a:ea typeface="Cambria Math" panose="02040503050406030204" pitchFamily="18" charset="0"/>
                                  <a:cs typeface="Microsoft New Tai Lue" panose="020B0502040204020203" pitchFamily="34" charset="0"/>
                                </a:rPr>
                                <m:t>∈</m:t>
                              </m:r>
                              <m:r>
                                <a:rPr lang="vi-VN" sz="2800" b="0" i="1" smtClean="0">
                                  <a:latin typeface="Cambria Math" panose="02040503050406030204" pitchFamily="18" charset="0"/>
                                  <a:ea typeface="Cambria Math" panose="02040503050406030204" pitchFamily="18" charset="0"/>
                                  <a:cs typeface="Microsoft New Tai Lue" panose="020B0502040204020203" pitchFamily="34" charset="0"/>
                                </a:rPr>
                                <m:t>{0,1}</m:t>
                              </m:r>
                            </m:lim>
                          </m:limLow>
                        </m:fName>
                        <m:e>
                          <m:sSup>
                            <m:sSupPr>
                              <m:ctrlPr>
                                <a:rPr lang="en-US" sz="2800" i="1" smtClean="0">
                                  <a:latin typeface="Cambria Math" panose="02040503050406030204" pitchFamily="18" charset="0"/>
                                  <a:cs typeface="Microsoft New Tai Lue" panose="020B0502040204020203" pitchFamily="34" charset="0"/>
                                </a:rPr>
                              </m:ctrlPr>
                            </m:sSupPr>
                            <m:e>
                              <m:r>
                                <m:rPr>
                                  <m:sty m:val="p"/>
                                </m:rPr>
                                <a:rPr lang="en-US" sz="2800" i="1">
                                  <a:latin typeface="Cambria Math" panose="02040503050406030204" pitchFamily="18" charset="0"/>
                                  <a:cs typeface="Microsoft New Tai Lue" panose="020B0502040204020203" pitchFamily="34" charset="0"/>
                                </a:rPr>
                                <m:t>x</m:t>
                              </m:r>
                            </m:e>
                            <m:sup>
                              <m:r>
                                <m:rPr>
                                  <m:sty m:val="p"/>
                                </m:rPr>
                                <a:rPr lang="en-US" sz="2800" i="1">
                                  <a:latin typeface="Cambria Math" panose="02040503050406030204" pitchFamily="18" charset="0"/>
                                  <a:cs typeface="Microsoft New Tai Lue" panose="020B0502040204020203" pitchFamily="34" charset="0"/>
                                </a:rPr>
                                <m:t>T</m:t>
                              </m:r>
                            </m:sup>
                          </m:sSup>
                          <m:r>
                            <m:rPr>
                              <m:sty m:val="p"/>
                            </m:rPr>
                            <a:rPr lang="en-US" sz="2800" i="1">
                              <a:latin typeface="Cambria Math" panose="02040503050406030204" pitchFamily="18" charset="0"/>
                              <a:cs typeface="Microsoft New Tai Lue" panose="020B0502040204020203" pitchFamily="34" charset="0"/>
                            </a:rPr>
                            <m:t>Qx</m:t>
                          </m:r>
                        </m:e>
                      </m:func>
                    </m:oMath>
                  </m:oMathPara>
                </a14:m>
                <a:endParaRPr lang="vi-VN" sz="2800" dirty="0">
                  <a:cs typeface="Microsoft New Tai Lue" panose="020B0502040204020203" pitchFamily="34" charset="0"/>
                </a:endParaRPr>
              </a:p>
            </p:txBody>
          </p:sp>
        </mc:Choice>
        <mc:Fallback xmlns="">
          <p:sp>
            <p:nvSpPr>
              <p:cNvPr id="3" name="TextBox 2">
                <a:extLst>
                  <a:ext uri="{FF2B5EF4-FFF2-40B4-BE49-F238E27FC236}">
                    <a16:creationId xmlns:a16="http://schemas.microsoft.com/office/drawing/2014/main" id="{E8ADE9D4-4F8D-FF34-CC25-BEB5AD199E34}"/>
                  </a:ext>
                </a:extLst>
              </p:cNvPr>
              <p:cNvSpPr txBox="1">
                <a:spLocks noRot="1" noChangeAspect="1" noMove="1" noResize="1" noEditPoints="1" noAdjustHandles="1" noChangeArrowheads="1" noChangeShapeType="1" noTextEdit="1"/>
              </p:cNvSpPr>
              <p:nvPr/>
            </p:nvSpPr>
            <p:spPr>
              <a:xfrm flipH="1">
                <a:off x="4632161" y="810358"/>
                <a:ext cx="2173513" cy="634917"/>
              </a:xfrm>
              <a:prstGeom prst="rect">
                <a:avLst/>
              </a:prstGeom>
              <a:blipFill>
                <a:blip r:embed="rId3"/>
                <a:stretch>
                  <a:fillRect b="-19608"/>
                </a:stretch>
              </a:blipFill>
            </p:spPr>
            <p:txBody>
              <a:bodyPr/>
              <a:lstStyle/>
              <a:p>
                <a:r>
                  <a:rPr lang="en-VN">
                    <a:noFill/>
                  </a:rPr>
                  <a:t> </a:t>
                </a:r>
              </a:p>
            </p:txBody>
          </p:sp>
        </mc:Fallback>
      </mc:AlternateContent>
      <p:cxnSp>
        <p:nvCxnSpPr>
          <p:cNvPr id="5" name="Straight Arrow Connector 4">
            <a:extLst>
              <a:ext uri="{FF2B5EF4-FFF2-40B4-BE49-F238E27FC236}">
                <a16:creationId xmlns:a16="http://schemas.microsoft.com/office/drawing/2014/main" id="{914071A0-EB21-7BCE-C269-2928F32A06F2}"/>
              </a:ext>
            </a:extLst>
          </p:cNvPr>
          <p:cNvCxnSpPr>
            <a:cxnSpLocks/>
            <a:stCxn id="3" idx="2"/>
            <a:endCxn id="2" idx="0"/>
          </p:cNvCxnSpPr>
          <p:nvPr/>
        </p:nvCxnSpPr>
        <p:spPr>
          <a:xfrm flipH="1">
            <a:off x="5718916" y="1445275"/>
            <a:ext cx="1" cy="1403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895A2DD-CBDF-4215-5476-1F2D5F032854}"/>
              </a:ext>
            </a:extLst>
          </p:cNvPr>
          <p:cNvSpPr txBox="1"/>
          <p:nvPr/>
        </p:nvSpPr>
        <p:spPr>
          <a:xfrm>
            <a:off x="6096000" y="2129246"/>
            <a:ext cx="3197798" cy="369332"/>
          </a:xfrm>
          <a:prstGeom prst="rect">
            <a:avLst/>
          </a:prstGeom>
          <a:noFill/>
        </p:spPr>
        <p:txBody>
          <a:bodyPr wrap="none" rtlCol="0">
            <a:spAutoFit/>
          </a:bodyPr>
          <a:lstStyle/>
          <a:p>
            <a:r>
              <a:rPr lang="en-VN" dirty="0"/>
              <a:t>quantum annealer (Ising model)</a:t>
            </a:r>
          </a:p>
        </p:txBody>
      </p:sp>
      <p:sp>
        <p:nvSpPr>
          <p:cNvPr id="21" name="TextBox 20">
            <a:extLst>
              <a:ext uri="{FF2B5EF4-FFF2-40B4-BE49-F238E27FC236}">
                <a16:creationId xmlns:a16="http://schemas.microsoft.com/office/drawing/2014/main" id="{F41CB72D-DF99-923E-268E-1D2AF43073CF}"/>
              </a:ext>
            </a:extLst>
          </p:cNvPr>
          <p:cNvSpPr txBox="1"/>
          <p:nvPr/>
        </p:nvSpPr>
        <p:spPr>
          <a:xfrm>
            <a:off x="3300549" y="3824411"/>
            <a:ext cx="1708160" cy="369332"/>
          </a:xfrm>
          <a:prstGeom prst="rect">
            <a:avLst/>
          </a:prstGeom>
          <a:noFill/>
        </p:spPr>
        <p:txBody>
          <a:bodyPr wrap="none" rtlCol="0">
            <a:spAutoFit/>
          </a:bodyPr>
          <a:lstStyle/>
          <a:p>
            <a:r>
              <a:rPr lang="en-US" b="1" dirty="0"/>
              <a:t>E</a:t>
            </a:r>
            <a:r>
              <a:rPr lang="en-VN" b="1" dirty="0"/>
              <a:t>xpected return</a:t>
            </a:r>
          </a:p>
        </p:txBody>
      </p:sp>
      <p:sp>
        <p:nvSpPr>
          <p:cNvPr id="22" name="Left Brace 21">
            <a:extLst>
              <a:ext uri="{FF2B5EF4-FFF2-40B4-BE49-F238E27FC236}">
                <a16:creationId xmlns:a16="http://schemas.microsoft.com/office/drawing/2014/main" id="{3B687DA7-DFC0-1DA9-5FAD-896E8039455B}"/>
              </a:ext>
            </a:extLst>
          </p:cNvPr>
          <p:cNvSpPr/>
          <p:nvPr/>
        </p:nvSpPr>
        <p:spPr>
          <a:xfrm rot="16200000">
            <a:off x="3848679" y="3220801"/>
            <a:ext cx="611900" cy="573491"/>
          </a:xfrm>
          <a:prstGeom prst="leftBrace">
            <a:avLst>
              <a:gd name="adj1" fmla="val 0"/>
              <a:gd name="adj2" fmla="val 4715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23" name="TextBox 22">
            <a:extLst>
              <a:ext uri="{FF2B5EF4-FFF2-40B4-BE49-F238E27FC236}">
                <a16:creationId xmlns:a16="http://schemas.microsoft.com/office/drawing/2014/main" id="{AB27574A-514C-EA44-970B-A22994EBDA75}"/>
              </a:ext>
            </a:extLst>
          </p:cNvPr>
          <p:cNvSpPr txBox="1"/>
          <p:nvPr/>
        </p:nvSpPr>
        <p:spPr>
          <a:xfrm>
            <a:off x="5951594" y="3813497"/>
            <a:ext cx="990784" cy="369332"/>
          </a:xfrm>
          <a:prstGeom prst="rect">
            <a:avLst/>
          </a:prstGeom>
          <a:noFill/>
        </p:spPr>
        <p:txBody>
          <a:bodyPr wrap="none" rtlCol="0">
            <a:spAutoFit/>
          </a:bodyPr>
          <a:lstStyle/>
          <a:p>
            <a:r>
              <a:rPr lang="en-VN" b="1" dirty="0"/>
              <a:t>variance</a:t>
            </a:r>
          </a:p>
        </p:txBody>
      </p:sp>
      <p:sp>
        <p:nvSpPr>
          <p:cNvPr id="24" name="Left Brace 23">
            <a:extLst>
              <a:ext uri="{FF2B5EF4-FFF2-40B4-BE49-F238E27FC236}">
                <a16:creationId xmlns:a16="http://schemas.microsoft.com/office/drawing/2014/main" id="{CBAC63DF-E706-CC13-CDC1-36FCF3AB56FB}"/>
              </a:ext>
            </a:extLst>
          </p:cNvPr>
          <p:cNvSpPr/>
          <p:nvPr/>
        </p:nvSpPr>
        <p:spPr>
          <a:xfrm rot="16200000">
            <a:off x="6159008" y="2994185"/>
            <a:ext cx="611900" cy="1026724"/>
          </a:xfrm>
          <a:prstGeom prst="leftBrace">
            <a:avLst>
              <a:gd name="adj1" fmla="val 0"/>
              <a:gd name="adj2" fmla="val 4715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25" name="TextBox 24">
            <a:extLst>
              <a:ext uri="{FF2B5EF4-FFF2-40B4-BE49-F238E27FC236}">
                <a16:creationId xmlns:a16="http://schemas.microsoft.com/office/drawing/2014/main" id="{DEE0966D-5A25-F941-AF31-5A8668F700E6}"/>
              </a:ext>
            </a:extLst>
          </p:cNvPr>
          <p:cNvSpPr txBox="1"/>
          <p:nvPr/>
        </p:nvSpPr>
        <p:spPr>
          <a:xfrm>
            <a:off x="8634451" y="3810278"/>
            <a:ext cx="1419171" cy="369332"/>
          </a:xfrm>
          <a:prstGeom prst="rect">
            <a:avLst/>
          </a:prstGeom>
          <a:noFill/>
        </p:spPr>
        <p:txBody>
          <a:bodyPr wrap="none" rtlCol="0">
            <a:spAutoFit/>
          </a:bodyPr>
          <a:lstStyle/>
          <a:p>
            <a:r>
              <a:rPr lang="en-US" b="1" dirty="0"/>
              <a:t>cost - budget</a:t>
            </a:r>
            <a:endParaRPr lang="en-VN" b="1" dirty="0"/>
          </a:p>
        </p:txBody>
      </p:sp>
      <p:sp>
        <p:nvSpPr>
          <p:cNvPr id="26" name="Left Brace 25">
            <a:extLst>
              <a:ext uri="{FF2B5EF4-FFF2-40B4-BE49-F238E27FC236}">
                <a16:creationId xmlns:a16="http://schemas.microsoft.com/office/drawing/2014/main" id="{FD224F07-104A-6F66-40BD-1CFCFA665CAE}"/>
              </a:ext>
            </a:extLst>
          </p:cNvPr>
          <p:cNvSpPr/>
          <p:nvPr/>
        </p:nvSpPr>
        <p:spPr>
          <a:xfrm rot="16200000">
            <a:off x="8823893" y="2330497"/>
            <a:ext cx="611900" cy="2530881"/>
          </a:xfrm>
          <a:prstGeom prst="leftBrace">
            <a:avLst>
              <a:gd name="adj1" fmla="val 0"/>
              <a:gd name="adj2" fmla="val 4715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28" name="TextBox 27">
            <a:extLst>
              <a:ext uri="{FF2B5EF4-FFF2-40B4-BE49-F238E27FC236}">
                <a16:creationId xmlns:a16="http://schemas.microsoft.com/office/drawing/2014/main" id="{29302BA2-F170-8D02-D330-48AC8989F688}"/>
              </a:ext>
            </a:extLst>
          </p:cNvPr>
          <p:cNvSpPr txBox="1"/>
          <p:nvPr/>
        </p:nvSpPr>
        <p:spPr>
          <a:xfrm>
            <a:off x="5902189" y="4482006"/>
            <a:ext cx="1089594" cy="369332"/>
          </a:xfrm>
          <a:prstGeom prst="rect">
            <a:avLst/>
          </a:prstGeom>
          <a:noFill/>
        </p:spPr>
        <p:txBody>
          <a:bodyPr wrap="none" rtlCol="0">
            <a:spAutoFit/>
          </a:bodyPr>
          <a:lstStyle/>
          <a:p>
            <a:r>
              <a:rPr lang="en-US" b="1" dirty="0"/>
              <a:t>quadratic</a:t>
            </a:r>
            <a:endParaRPr lang="en-VN" b="1" dirty="0"/>
          </a:p>
        </p:txBody>
      </p:sp>
      <p:sp>
        <p:nvSpPr>
          <p:cNvPr id="30" name="TextBox 29">
            <a:extLst>
              <a:ext uri="{FF2B5EF4-FFF2-40B4-BE49-F238E27FC236}">
                <a16:creationId xmlns:a16="http://schemas.microsoft.com/office/drawing/2014/main" id="{3BF7B5EA-9842-D57A-5063-65C7F43C01FD}"/>
              </a:ext>
            </a:extLst>
          </p:cNvPr>
          <p:cNvSpPr txBox="1"/>
          <p:nvPr/>
        </p:nvSpPr>
        <p:spPr>
          <a:xfrm>
            <a:off x="3788984" y="4443936"/>
            <a:ext cx="731290" cy="369332"/>
          </a:xfrm>
          <a:prstGeom prst="rect">
            <a:avLst/>
          </a:prstGeom>
          <a:noFill/>
        </p:spPr>
        <p:txBody>
          <a:bodyPr wrap="none" rtlCol="0">
            <a:spAutoFit/>
          </a:bodyPr>
          <a:lstStyle/>
          <a:p>
            <a:r>
              <a:rPr lang="en-US" b="1" dirty="0"/>
              <a:t>linear</a:t>
            </a:r>
            <a:endParaRPr lang="en-VN" b="1" dirty="0"/>
          </a:p>
        </p:txBody>
      </p:sp>
      <p:sp>
        <p:nvSpPr>
          <p:cNvPr id="32" name="TextBox 31">
            <a:extLst>
              <a:ext uri="{FF2B5EF4-FFF2-40B4-BE49-F238E27FC236}">
                <a16:creationId xmlns:a16="http://schemas.microsoft.com/office/drawing/2014/main" id="{E247774E-5B60-DA23-6A69-DFDC9DCA79FC}"/>
              </a:ext>
            </a:extLst>
          </p:cNvPr>
          <p:cNvSpPr txBox="1"/>
          <p:nvPr/>
        </p:nvSpPr>
        <p:spPr>
          <a:xfrm>
            <a:off x="8398553" y="4423094"/>
            <a:ext cx="731290" cy="369332"/>
          </a:xfrm>
          <a:prstGeom prst="rect">
            <a:avLst/>
          </a:prstGeom>
          <a:noFill/>
        </p:spPr>
        <p:txBody>
          <a:bodyPr wrap="none" rtlCol="0">
            <a:spAutoFit/>
          </a:bodyPr>
          <a:lstStyle/>
          <a:p>
            <a:r>
              <a:rPr lang="en-US" b="1" dirty="0"/>
              <a:t>linear</a:t>
            </a:r>
            <a:endParaRPr lang="en-VN" b="1" dirty="0"/>
          </a:p>
        </p:txBody>
      </p:sp>
      <p:cxnSp>
        <p:nvCxnSpPr>
          <p:cNvPr id="34" name="Straight Arrow Connector 33">
            <a:extLst>
              <a:ext uri="{FF2B5EF4-FFF2-40B4-BE49-F238E27FC236}">
                <a16:creationId xmlns:a16="http://schemas.microsoft.com/office/drawing/2014/main" id="{5FBC0AD4-C395-F1BF-5F02-699A7FD50FD0}"/>
              </a:ext>
            </a:extLst>
          </p:cNvPr>
          <p:cNvCxnSpPr>
            <a:endCxn id="32" idx="0"/>
          </p:cNvCxnSpPr>
          <p:nvPr/>
        </p:nvCxnSpPr>
        <p:spPr>
          <a:xfrm flipH="1">
            <a:off x="8764198" y="4057539"/>
            <a:ext cx="158129" cy="365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AF01B71-F307-0BEA-A5D0-B5E88BDB70E2}"/>
              </a:ext>
            </a:extLst>
          </p:cNvPr>
          <p:cNvCxnSpPr>
            <a:cxnSpLocks/>
            <a:stCxn id="23" idx="2"/>
            <a:endCxn id="28" idx="0"/>
          </p:cNvCxnSpPr>
          <p:nvPr/>
        </p:nvCxnSpPr>
        <p:spPr>
          <a:xfrm>
            <a:off x="6446986" y="4182829"/>
            <a:ext cx="0" cy="299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343773A-1525-F316-9EE0-89DF6A6A5433}"/>
              </a:ext>
            </a:extLst>
          </p:cNvPr>
          <p:cNvCxnSpPr>
            <a:cxnSpLocks/>
            <a:stCxn id="21" idx="2"/>
            <a:endCxn id="30" idx="0"/>
          </p:cNvCxnSpPr>
          <p:nvPr/>
        </p:nvCxnSpPr>
        <p:spPr>
          <a:xfrm>
            <a:off x="4154629" y="4193743"/>
            <a:ext cx="0" cy="250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5" name="Picture 44" descr="A screenshot of a computer screen&#10;&#10;Description automatically generated">
            <a:extLst>
              <a:ext uri="{FF2B5EF4-FFF2-40B4-BE49-F238E27FC236}">
                <a16:creationId xmlns:a16="http://schemas.microsoft.com/office/drawing/2014/main" id="{DC898D56-B31C-58D1-D2A2-7483F52BED3A}"/>
              </a:ext>
            </a:extLst>
          </p:cNvPr>
          <p:cNvPicPr>
            <a:picLocks noChangeAspect="1"/>
          </p:cNvPicPr>
          <p:nvPr/>
        </p:nvPicPr>
        <p:blipFill rotWithShape="1">
          <a:blip r:embed="rId4"/>
          <a:srcRect t="2110"/>
          <a:stretch/>
        </p:blipFill>
        <p:spPr>
          <a:xfrm>
            <a:off x="-18657" y="3941650"/>
            <a:ext cx="3319201" cy="2916349"/>
          </a:xfrm>
          <a:prstGeom prst="rect">
            <a:avLst/>
          </a:prstGeom>
        </p:spPr>
      </p:pic>
      <p:sp>
        <p:nvSpPr>
          <p:cNvPr id="46" name="TextBox 45">
            <a:extLst>
              <a:ext uri="{FF2B5EF4-FFF2-40B4-BE49-F238E27FC236}">
                <a16:creationId xmlns:a16="http://schemas.microsoft.com/office/drawing/2014/main" id="{51276F37-6AB9-5C9E-73B6-E1423D402D8E}"/>
              </a:ext>
            </a:extLst>
          </p:cNvPr>
          <p:cNvSpPr txBox="1"/>
          <p:nvPr/>
        </p:nvSpPr>
        <p:spPr>
          <a:xfrm>
            <a:off x="6942378" y="1030572"/>
            <a:ext cx="4198585" cy="646331"/>
          </a:xfrm>
          <a:prstGeom prst="rect">
            <a:avLst/>
          </a:prstGeom>
          <a:noFill/>
        </p:spPr>
        <p:txBody>
          <a:bodyPr wrap="none" rtlCol="0">
            <a:spAutoFit/>
          </a:bodyPr>
          <a:lstStyle/>
          <a:p>
            <a:r>
              <a:rPr lang="en-US" dirty="0">
                <a:latin typeface="Microsoft New Tai Lue" panose="020B0502040204020203" pitchFamily="34" charset="0"/>
                <a:cs typeface="Microsoft New Tai Lue" panose="020B0502040204020203" pitchFamily="34" charset="0"/>
              </a:rPr>
              <a:t>x is a vector of binary decision variables</a:t>
            </a:r>
          </a:p>
          <a:p>
            <a:r>
              <a:rPr lang="en-US" dirty="0">
                <a:latin typeface="Microsoft New Tai Lue" panose="020B0502040204020203" pitchFamily="34" charset="0"/>
                <a:cs typeface="Microsoft New Tai Lue" panose="020B0502040204020203" pitchFamily="34" charset="0"/>
              </a:rPr>
              <a:t>Q is a square matrix of constants</a:t>
            </a:r>
            <a:endParaRPr lang="en-VN" dirty="0">
              <a:latin typeface="Microsoft New Tai Lue" panose="020B0502040204020203" pitchFamily="34" charset="0"/>
              <a:cs typeface="Microsoft New Tai Lue" panose="020B0502040204020203" pitchFamily="34" charset="0"/>
            </a:endParaRPr>
          </a:p>
        </p:txBody>
      </p:sp>
      <p:pic>
        <p:nvPicPr>
          <p:cNvPr id="48" name="Picture 47" descr="A screen shot of a computer&#10;&#10;Description automatically generated">
            <a:extLst>
              <a:ext uri="{FF2B5EF4-FFF2-40B4-BE49-F238E27FC236}">
                <a16:creationId xmlns:a16="http://schemas.microsoft.com/office/drawing/2014/main" id="{C5DFCEEB-54EF-E6EA-D78B-7E4029867B83}"/>
              </a:ext>
            </a:extLst>
          </p:cNvPr>
          <p:cNvPicPr>
            <a:picLocks noChangeAspect="1"/>
          </p:cNvPicPr>
          <p:nvPr/>
        </p:nvPicPr>
        <p:blipFill>
          <a:blip r:embed="rId5"/>
          <a:stretch>
            <a:fillRect/>
          </a:stretch>
        </p:blipFill>
        <p:spPr>
          <a:xfrm>
            <a:off x="4336013" y="5063461"/>
            <a:ext cx="3214714" cy="1574216"/>
          </a:xfrm>
          <a:prstGeom prst="rect">
            <a:avLst/>
          </a:prstGeom>
        </p:spPr>
      </p:pic>
      <p:sp>
        <p:nvSpPr>
          <p:cNvPr id="4" name="TextBox 3">
            <a:extLst>
              <a:ext uri="{FF2B5EF4-FFF2-40B4-BE49-F238E27FC236}">
                <a16:creationId xmlns:a16="http://schemas.microsoft.com/office/drawing/2014/main" id="{6B69FF0C-D01B-D217-FC78-0C3D06EC3C5D}"/>
              </a:ext>
            </a:extLst>
          </p:cNvPr>
          <p:cNvSpPr txBox="1"/>
          <p:nvPr/>
        </p:nvSpPr>
        <p:spPr>
          <a:xfrm>
            <a:off x="2309221" y="2169491"/>
            <a:ext cx="1493037" cy="369332"/>
          </a:xfrm>
          <a:prstGeom prst="rect">
            <a:avLst/>
          </a:prstGeom>
          <a:noFill/>
        </p:spPr>
        <p:txBody>
          <a:bodyPr wrap="none" rtlCol="0">
            <a:spAutoFit/>
          </a:bodyPr>
          <a:lstStyle/>
          <a:p>
            <a:r>
              <a:rPr lang="en-US" dirty="0"/>
              <a:t>U</a:t>
            </a:r>
            <a:r>
              <a:rPr lang="en-VN" dirty="0"/>
              <a:t>sing D-Wave</a:t>
            </a:r>
          </a:p>
        </p:txBody>
      </p:sp>
    </p:spTree>
    <p:extLst>
      <p:ext uri="{BB962C8B-B14F-4D97-AF65-F5344CB8AC3E}">
        <p14:creationId xmlns:p14="http://schemas.microsoft.com/office/powerpoint/2010/main" val="88962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effectLst/>
                <a:latin typeface="Microsoft New Tai Lue" panose="020B0502040204020203" pitchFamily="34" charset="0"/>
                <a:cs typeface="Microsoft New Tai Lue" panose="020B0502040204020203" pitchFamily="34" charset="0"/>
              </a:rPr>
              <a:t>QISKIT FINANCE</a:t>
            </a:r>
          </a:p>
        </p:txBody>
      </p:sp>
      <p:pic>
        <p:nvPicPr>
          <p:cNvPr id="7" name="Picture 6" descr="A white paper with black text&#10;&#10;Description automatically generated">
            <a:extLst>
              <a:ext uri="{FF2B5EF4-FFF2-40B4-BE49-F238E27FC236}">
                <a16:creationId xmlns:a16="http://schemas.microsoft.com/office/drawing/2014/main" id="{ECCD9147-8E52-602D-DE5F-B296A42A2ACF}"/>
              </a:ext>
            </a:extLst>
          </p:cNvPr>
          <p:cNvPicPr>
            <a:picLocks noChangeAspect="1"/>
          </p:cNvPicPr>
          <p:nvPr/>
        </p:nvPicPr>
        <p:blipFill>
          <a:blip r:embed="rId2"/>
          <a:stretch>
            <a:fillRect/>
          </a:stretch>
        </p:blipFill>
        <p:spPr>
          <a:xfrm>
            <a:off x="498104" y="1701800"/>
            <a:ext cx="4165600" cy="1727200"/>
          </a:xfrm>
          <a:prstGeom prst="rect">
            <a:avLst/>
          </a:prstGeom>
        </p:spPr>
      </p:pic>
      <p:sp>
        <p:nvSpPr>
          <p:cNvPr id="8" name="TextBox 7">
            <a:extLst>
              <a:ext uri="{FF2B5EF4-FFF2-40B4-BE49-F238E27FC236}">
                <a16:creationId xmlns:a16="http://schemas.microsoft.com/office/drawing/2014/main" id="{867B1911-D8F1-D9D9-7C5E-4740F58D232D}"/>
              </a:ext>
            </a:extLst>
          </p:cNvPr>
          <p:cNvSpPr txBox="1"/>
          <p:nvPr/>
        </p:nvSpPr>
        <p:spPr>
          <a:xfrm>
            <a:off x="1478869" y="4673539"/>
            <a:ext cx="3360718" cy="369332"/>
          </a:xfrm>
          <a:prstGeom prst="rect">
            <a:avLst/>
          </a:prstGeom>
          <a:noFill/>
        </p:spPr>
        <p:txBody>
          <a:bodyPr wrap="square" rtlCol="0">
            <a:spAutoFit/>
          </a:bodyPr>
          <a:lstStyle/>
          <a:p>
            <a:r>
              <a:rPr lang="en-US" sz="1800" dirty="0">
                <a:effectLst/>
                <a:latin typeface="Microsoft New Tai Lue" panose="020B0502040204020203" pitchFamily="34" charset="0"/>
                <a:cs typeface="Microsoft New Tai Lue" panose="020B0502040204020203" pitchFamily="34" charset="0"/>
              </a:rPr>
              <a:t>classical NumPy-based solver </a:t>
            </a:r>
            <a:endParaRPr lang="en-US" dirty="0">
              <a:latin typeface="Microsoft New Tai Lue" panose="020B0502040204020203" pitchFamily="34" charset="0"/>
              <a:cs typeface="Microsoft New Tai Lue" panose="020B0502040204020203" pitchFamily="34" charset="0"/>
            </a:endParaRPr>
          </a:p>
        </p:txBody>
      </p:sp>
      <p:pic>
        <p:nvPicPr>
          <p:cNvPr id="11" name="Picture 10" descr="A red line with black numbers&#10;&#10;Description automatically generated">
            <a:extLst>
              <a:ext uri="{FF2B5EF4-FFF2-40B4-BE49-F238E27FC236}">
                <a16:creationId xmlns:a16="http://schemas.microsoft.com/office/drawing/2014/main" id="{96C9F6AB-CEEC-47F9-5C9D-F6A6CC99DCF8}"/>
              </a:ext>
            </a:extLst>
          </p:cNvPr>
          <p:cNvPicPr>
            <a:picLocks noChangeAspect="1"/>
          </p:cNvPicPr>
          <p:nvPr/>
        </p:nvPicPr>
        <p:blipFill>
          <a:blip r:embed="rId3"/>
          <a:stretch>
            <a:fillRect/>
          </a:stretch>
        </p:blipFill>
        <p:spPr>
          <a:xfrm>
            <a:off x="4876636" y="2266948"/>
            <a:ext cx="3175000" cy="622300"/>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2FF9769-F372-1120-3FD6-9D11A639FCBD}"/>
              </a:ext>
            </a:extLst>
          </p:cNvPr>
          <p:cNvPicPr>
            <a:picLocks noChangeAspect="1"/>
          </p:cNvPicPr>
          <p:nvPr/>
        </p:nvPicPr>
        <p:blipFill>
          <a:blip r:embed="rId4"/>
          <a:stretch>
            <a:fillRect/>
          </a:stretch>
        </p:blipFill>
        <p:spPr>
          <a:xfrm>
            <a:off x="5015470" y="3023484"/>
            <a:ext cx="4481063" cy="3669442"/>
          </a:xfrm>
          <a:prstGeom prst="rect">
            <a:avLst/>
          </a:prstGeom>
        </p:spPr>
      </p:pic>
      <p:sp>
        <p:nvSpPr>
          <p:cNvPr id="14" name="Left Brace 13">
            <a:extLst>
              <a:ext uri="{FF2B5EF4-FFF2-40B4-BE49-F238E27FC236}">
                <a16:creationId xmlns:a16="http://schemas.microsoft.com/office/drawing/2014/main" id="{7C414E88-67A5-CD67-DB07-1C04F9FE2285}"/>
              </a:ext>
            </a:extLst>
          </p:cNvPr>
          <p:cNvSpPr/>
          <p:nvPr/>
        </p:nvSpPr>
        <p:spPr>
          <a:xfrm>
            <a:off x="4663704" y="4488873"/>
            <a:ext cx="574340" cy="6588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Tree>
    <p:extLst>
      <p:ext uri="{BB962C8B-B14F-4D97-AF65-F5344CB8AC3E}">
        <p14:creationId xmlns:p14="http://schemas.microsoft.com/office/powerpoint/2010/main" val="239704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8118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effectLst/>
                <a:latin typeface="Microsoft New Tai Lue" panose="020B0502040204020203" pitchFamily="34" charset="0"/>
                <a:cs typeface="Microsoft New Tai Lue" panose="020B0502040204020203" pitchFamily="34" charset="0"/>
              </a:rPr>
              <a:t>Parameterized Quantum Circuit </a:t>
            </a:r>
            <a:r>
              <a:rPr lang="en-US" sz="3200" dirty="0">
                <a:solidFill>
                  <a:schemeClr val="tx1"/>
                </a:solidFill>
                <a:effectLst/>
                <a:latin typeface="Microsoft New Tai Lue" panose="020B0502040204020203" pitchFamily="34" charset="0"/>
                <a:cs typeface="Microsoft New Tai Lue" panose="020B0502040204020203" pitchFamily="34" charset="0"/>
              </a:rPr>
              <a:t>(</a:t>
            </a:r>
            <a:r>
              <a:rPr lang="en-US" sz="3200" b="1" dirty="0">
                <a:solidFill>
                  <a:schemeClr val="tx1"/>
                </a:solidFill>
                <a:effectLst/>
                <a:latin typeface="Microsoft New Tai Lue" panose="020B0502040204020203" pitchFamily="34" charset="0"/>
                <a:cs typeface="Microsoft New Tai Lue" panose="020B0502040204020203" pitchFamily="34" charset="0"/>
              </a:rPr>
              <a:t>PQC</a:t>
            </a:r>
            <a:r>
              <a:rPr lang="en-US" sz="3200" dirty="0">
                <a:solidFill>
                  <a:schemeClr val="tx1"/>
                </a:solidFill>
                <a:effectLst/>
                <a:latin typeface="Microsoft New Tai Lue" panose="020B0502040204020203" pitchFamily="34" charset="0"/>
                <a:cs typeface="Microsoft New Tai Lue" panose="020B0502040204020203" pitchFamily="34" charset="0"/>
              </a:rPr>
              <a:t>) / ansatz</a:t>
            </a:r>
          </a:p>
        </p:txBody>
      </p:sp>
      <p:sp>
        <p:nvSpPr>
          <p:cNvPr id="2" name="TextBox 1">
            <a:extLst>
              <a:ext uri="{FF2B5EF4-FFF2-40B4-BE49-F238E27FC236}">
                <a16:creationId xmlns:a16="http://schemas.microsoft.com/office/drawing/2014/main" id="{2EB76A80-F976-2DDA-7A03-A4EED63ED6C5}"/>
              </a:ext>
            </a:extLst>
          </p:cNvPr>
          <p:cNvSpPr txBox="1"/>
          <p:nvPr/>
        </p:nvSpPr>
        <p:spPr>
          <a:xfrm>
            <a:off x="819397" y="2196935"/>
            <a:ext cx="7542449" cy="646331"/>
          </a:xfrm>
          <a:prstGeom prst="rect">
            <a:avLst/>
          </a:prstGeom>
          <a:noFill/>
        </p:spPr>
        <p:txBody>
          <a:bodyPr wrap="none" rtlCol="0">
            <a:spAutoFit/>
          </a:bodyPr>
          <a:lstStyle/>
          <a:p>
            <a:r>
              <a:rPr lang="en-US" sz="1800" dirty="0">
                <a:effectLst/>
                <a:latin typeface="Microsoft New Tai Lue" panose="020B0502040204020203" pitchFamily="34" charset="0"/>
                <a:cs typeface="Microsoft New Tai Lue" panose="020B0502040204020203" pitchFamily="34" charset="0"/>
              </a:rPr>
              <a:t>Algorithm </a:t>
            </a:r>
            <a:r>
              <a:rPr lang="en-US" dirty="0">
                <a:latin typeface="Microsoft New Tai Lue" panose="020B0502040204020203" pitchFamily="34" charset="0"/>
                <a:cs typeface="Microsoft New Tai Lue" panose="020B0502040204020203" pitchFamily="34" charset="0"/>
              </a:rPr>
              <a:t>: </a:t>
            </a:r>
            <a:r>
              <a:rPr lang="en-US" sz="1800" b="1" dirty="0">
                <a:effectLst/>
                <a:latin typeface="Microsoft New Tai Lue" panose="020B0502040204020203" pitchFamily="34" charset="0"/>
                <a:cs typeface="Microsoft New Tai Lue" panose="020B0502040204020203" pitchFamily="34" charset="0"/>
              </a:rPr>
              <a:t>Quantum Approximate Optimization Algorithm </a:t>
            </a:r>
            <a:r>
              <a:rPr lang="en-US" sz="1800" dirty="0">
                <a:effectLst/>
                <a:latin typeface="Microsoft New Tai Lue" panose="020B0502040204020203" pitchFamily="34" charset="0"/>
                <a:cs typeface="Microsoft New Tai Lue" panose="020B0502040204020203" pitchFamily="34" charset="0"/>
              </a:rPr>
              <a:t>(</a:t>
            </a:r>
            <a:r>
              <a:rPr lang="en-US" sz="1800" b="1" dirty="0">
                <a:effectLst/>
                <a:latin typeface="Microsoft New Tai Lue" panose="020B0502040204020203" pitchFamily="34" charset="0"/>
                <a:cs typeface="Microsoft New Tai Lue" panose="020B0502040204020203" pitchFamily="34" charset="0"/>
              </a:rPr>
              <a:t>QAOA</a:t>
            </a:r>
            <a:r>
              <a:rPr lang="en-US" sz="1800" dirty="0">
                <a:effectLst/>
                <a:latin typeface="Microsoft New Tai Lue" panose="020B0502040204020203" pitchFamily="34" charset="0"/>
                <a:cs typeface="Microsoft New Tai Lue" panose="020B0502040204020203" pitchFamily="34" charset="0"/>
              </a:rPr>
              <a:t>) </a:t>
            </a:r>
            <a:r>
              <a:rPr lang="en-US" dirty="0">
                <a:latin typeface="Microsoft New Tai Lue" panose="020B0502040204020203" pitchFamily="34" charset="0"/>
                <a:cs typeface="Microsoft New Tai Lue" panose="020B0502040204020203" pitchFamily="34" charset="0"/>
              </a:rPr>
              <a:t> </a:t>
            </a:r>
            <a:endParaRPr lang="en-US" dirty="0">
              <a:latin typeface="Microsoft New Tai Lue" panose="020B0502040204020203" pitchFamily="34" charset="0"/>
              <a:cs typeface="Microsoft New Tai Lue" panose="020B0502040204020203" pitchFamily="34" charset="0"/>
              <a:sym typeface="Wingdings" pitchFamily="2" charset="2"/>
            </a:endParaRPr>
          </a:p>
          <a:p>
            <a:r>
              <a:rPr lang="en-US" sz="1800" dirty="0">
                <a:effectLst/>
                <a:latin typeface="Microsoft New Tai Lue" panose="020B0502040204020203" pitchFamily="34" charset="0"/>
                <a:cs typeface="Microsoft New Tai Lue" panose="020B0502040204020203" pitchFamily="34" charset="0"/>
              </a:rPr>
              <a:t>Optimizer:</a:t>
            </a:r>
            <a:r>
              <a:rPr lang="en-US" dirty="0">
                <a:latin typeface="Microsoft New Tai Lue" panose="020B0502040204020203" pitchFamily="34" charset="0"/>
                <a:cs typeface="Microsoft New Tai Lue" panose="020B0502040204020203" pitchFamily="34" charset="0"/>
                <a:sym typeface="Wingdings" pitchFamily="2" charset="2"/>
              </a:rPr>
              <a:t> </a:t>
            </a:r>
            <a:r>
              <a:rPr lang="en-US" sz="1800" dirty="0">
                <a:effectLst/>
                <a:latin typeface="Microsoft New Tai Lue" panose="020B0502040204020203" pitchFamily="34" charset="0"/>
                <a:cs typeface="Microsoft New Tai Lue" panose="020B0502040204020203" pitchFamily="34" charset="0"/>
              </a:rPr>
              <a:t>COBYLA</a:t>
            </a:r>
            <a:endParaRPr lang="en-US" dirty="0">
              <a:effectLst/>
              <a:latin typeface="Microsoft New Tai Lue" panose="020B0502040204020203" pitchFamily="34" charset="0"/>
              <a:cs typeface="Microsoft New Tai Lue" panose="020B0502040204020203" pitchFamily="34" charset="0"/>
            </a:endParaRPr>
          </a:p>
        </p:txBody>
      </p:sp>
      <p:pic>
        <p:nvPicPr>
          <p:cNvPr id="4" name="Picture 3" descr="A close-up of a number&#10;&#10;Description automatically generated">
            <a:extLst>
              <a:ext uri="{FF2B5EF4-FFF2-40B4-BE49-F238E27FC236}">
                <a16:creationId xmlns:a16="http://schemas.microsoft.com/office/drawing/2014/main" id="{DD73C92E-8DBB-7E36-EA1D-50E252C547A9}"/>
              </a:ext>
            </a:extLst>
          </p:cNvPr>
          <p:cNvPicPr>
            <a:picLocks noChangeAspect="1"/>
          </p:cNvPicPr>
          <p:nvPr/>
        </p:nvPicPr>
        <p:blipFill>
          <a:blip r:embed="rId2"/>
          <a:stretch>
            <a:fillRect/>
          </a:stretch>
        </p:blipFill>
        <p:spPr>
          <a:xfrm>
            <a:off x="8184903" y="1872095"/>
            <a:ext cx="3187700" cy="952500"/>
          </a:xfrm>
          <a:prstGeom prst="rect">
            <a:avLst/>
          </a:prstGeom>
        </p:spPr>
      </p:pic>
      <p:sp>
        <p:nvSpPr>
          <p:cNvPr id="5" name="TextBox 4">
            <a:extLst>
              <a:ext uri="{FF2B5EF4-FFF2-40B4-BE49-F238E27FC236}">
                <a16:creationId xmlns:a16="http://schemas.microsoft.com/office/drawing/2014/main" id="{66925D20-E35A-090F-6AA8-C9478B8DFBC3}"/>
              </a:ext>
            </a:extLst>
          </p:cNvPr>
          <p:cNvSpPr txBox="1"/>
          <p:nvPr/>
        </p:nvSpPr>
        <p:spPr>
          <a:xfrm>
            <a:off x="9584298" y="4033406"/>
            <a:ext cx="1069524" cy="369332"/>
          </a:xfrm>
          <a:prstGeom prst="rect">
            <a:avLst/>
          </a:prstGeom>
          <a:noFill/>
        </p:spPr>
        <p:txBody>
          <a:bodyPr wrap="none" rtlCol="0">
            <a:spAutoFit/>
          </a:bodyPr>
          <a:lstStyle/>
          <a:p>
            <a:r>
              <a:rPr lang="en-US" sz="1800" dirty="0">
                <a:effectLst/>
                <a:latin typeface="Microsoft New Tai Lue" panose="020B0502040204020203" pitchFamily="34" charset="0"/>
                <a:cs typeface="Microsoft New Tai Lue" panose="020B0502040204020203" pitchFamily="34" charset="0"/>
              </a:rPr>
              <a:t>Layer =5</a:t>
            </a:r>
            <a:endParaRPr lang="en-VN" dirty="0">
              <a:latin typeface="Microsoft New Tai Lue" panose="020B0502040204020203" pitchFamily="34" charset="0"/>
              <a:cs typeface="Microsoft New Tai Lue" panose="020B0502040204020203" pitchFamily="34" charset="0"/>
            </a:endParaRPr>
          </a:p>
        </p:txBody>
      </p:sp>
      <p:pic>
        <p:nvPicPr>
          <p:cNvPr id="8" name="Picture 7">
            <a:extLst>
              <a:ext uri="{FF2B5EF4-FFF2-40B4-BE49-F238E27FC236}">
                <a16:creationId xmlns:a16="http://schemas.microsoft.com/office/drawing/2014/main" id="{8D831BBC-7075-08DA-018A-83B99AB17E23}"/>
              </a:ext>
            </a:extLst>
          </p:cNvPr>
          <p:cNvPicPr>
            <a:picLocks noChangeAspect="1"/>
          </p:cNvPicPr>
          <p:nvPr/>
        </p:nvPicPr>
        <p:blipFill>
          <a:blip r:embed="rId3"/>
          <a:stretch>
            <a:fillRect/>
          </a:stretch>
        </p:blipFill>
        <p:spPr>
          <a:xfrm>
            <a:off x="4069246" y="1542176"/>
            <a:ext cx="4292600" cy="368300"/>
          </a:xfrm>
          <a:prstGeom prst="rect">
            <a:avLst/>
          </a:prstGeom>
        </p:spPr>
      </p:pic>
      <p:sp>
        <p:nvSpPr>
          <p:cNvPr id="9" name="TextBox 8">
            <a:extLst>
              <a:ext uri="{FF2B5EF4-FFF2-40B4-BE49-F238E27FC236}">
                <a16:creationId xmlns:a16="http://schemas.microsoft.com/office/drawing/2014/main" id="{8AD31E47-6EBD-8C27-BC5D-91C8666FB0E2}"/>
              </a:ext>
            </a:extLst>
          </p:cNvPr>
          <p:cNvSpPr txBox="1"/>
          <p:nvPr/>
        </p:nvSpPr>
        <p:spPr>
          <a:xfrm>
            <a:off x="9584298" y="3027932"/>
            <a:ext cx="1069524" cy="369332"/>
          </a:xfrm>
          <a:prstGeom prst="rect">
            <a:avLst/>
          </a:prstGeom>
          <a:noFill/>
        </p:spPr>
        <p:txBody>
          <a:bodyPr wrap="none" rtlCol="0">
            <a:spAutoFit/>
          </a:bodyPr>
          <a:lstStyle/>
          <a:p>
            <a:r>
              <a:rPr lang="en-US" sz="1800" dirty="0">
                <a:effectLst/>
                <a:latin typeface="Microsoft New Tai Lue" panose="020B0502040204020203" pitchFamily="34" charset="0"/>
                <a:cs typeface="Microsoft New Tai Lue" panose="020B0502040204020203" pitchFamily="34" charset="0"/>
              </a:rPr>
              <a:t>Layer =2</a:t>
            </a:r>
            <a:endParaRPr lang="en-VN" dirty="0">
              <a:latin typeface="Microsoft New Tai Lue" panose="020B0502040204020203" pitchFamily="34" charset="0"/>
              <a:cs typeface="Microsoft New Tai Lue" panose="020B0502040204020203" pitchFamily="34" charset="0"/>
            </a:endParaRPr>
          </a:p>
        </p:txBody>
      </p:sp>
      <p:cxnSp>
        <p:nvCxnSpPr>
          <p:cNvPr id="11" name="Straight Arrow Connector 10">
            <a:extLst>
              <a:ext uri="{FF2B5EF4-FFF2-40B4-BE49-F238E27FC236}">
                <a16:creationId xmlns:a16="http://schemas.microsoft.com/office/drawing/2014/main" id="{F40D2F53-02AB-8EED-9B15-CFFB704BE620}"/>
              </a:ext>
            </a:extLst>
          </p:cNvPr>
          <p:cNvCxnSpPr>
            <a:stCxn id="9" idx="2"/>
            <a:endCxn id="5" idx="0"/>
          </p:cNvCxnSpPr>
          <p:nvPr/>
        </p:nvCxnSpPr>
        <p:spPr>
          <a:xfrm>
            <a:off x="10119060" y="3397264"/>
            <a:ext cx="0" cy="63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C6E92A7B-3941-F094-FA4F-3E663E75E0D4}"/>
              </a:ext>
            </a:extLst>
          </p:cNvPr>
          <p:cNvPicPr>
            <a:picLocks noChangeAspect="1"/>
          </p:cNvPicPr>
          <p:nvPr/>
        </p:nvPicPr>
        <p:blipFill rotWithShape="1">
          <a:blip r:embed="rId4"/>
          <a:srcRect t="17266"/>
          <a:stretch/>
        </p:blipFill>
        <p:spPr>
          <a:xfrm>
            <a:off x="4132746" y="4614728"/>
            <a:ext cx="4229100" cy="304707"/>
          </a:xfrm>
          <a:prstGeom prst="rect">
            <a:avLst/>
          </a:prstGeom>
        </p:spPr>
      </p:pic>
      <p:pic>
        <p:nvPicPr>
          <p:cNvPr id="16" name="Picture 15" descr="A close-up of a paper&#10;&#10;Description automatically generated">
            <a:extLst>
              <a:ext uri="{FF2B5EF4-FFF2-40B4-BE49-F238E27FC236}">
                <a16:creationId xmlns:a16="http://schemas.microsoft.com/office/drawing/2014/main" id="{AF72AC0A-46AB-B245-E9B0-7CC0901D3D4E}"/>
              </a:ext>
            </a:extLst>
          </p:cNvPr>
          <p:cNvPicPr>
            <a:picLocks noChangeAspect="1"/>
          </p:cNvPicPr>
          <p:nvPr/>
        </p:nvPicPr>
        <p:blipFill>
          <a:blip r:embed="rId5"/>
          <a:stretch>
            <a:fillRect/>
          </a:stretch>
        </p:blipFill>
        <p:spPr>
          <a:xfrm>
            <a:off x="8361846" y="4370691"/>
            <a:ext cx="3302000" cy="1016000"/>
          </a:xfrm>
          <a:prstGeom prst="rect">
            <a:avLst/>
          </a:prstGeom>
        </p:spPr>
      </p:pic>
      <p:sp>
        <p:nvSpPr>
          <p:cNvPr id="17" name="TextBox 16">
            <a:extLst>
              <a:ext uri="{FF2B5EF4-FFF2-40B4-BE49-F238E27FC236}">
                <a16:creationId xmlns:a16="http://schemas.microsoft.com/office/drawing/2014/main" id="{0B38B3AF-F84B-E10E-039C-57DF94A757D5}"/>
              </a:ext>
            </a:extLst>
          </p:cNvPr>
          <p:cNvSpPr txBox="1"/>
          <p:nvPr/>
        </p:nvSpPr>
        <p:spPr>
          <a:xfrm>
            <a:off x="1000898" y="5386691"/>
            <a:ext cx="6462583" cy="646331"/>
          </a:xfrm>
          <a:prstGeom prst="rect">
            <a:avLst/>
          </a:prstGeom>
          <a:noFill/>
          <a:ln>
            <a:solidFill>
              <a:schemeClr val="accent1"/>
            </a:solidFill>
          </a:ln>
        </p:spPr>
        <p:txBody>
          <a:bodyPr wrap="square" rtlCol="0">
            <a:spAutoFit/>
          </a:bodyPr>
          <a:lstStyle/>
          <a:p>
            <a:r>
              <a:rPr lang="en-US" sz="1800" dirty="0">
                <a:effectLst/>
                <a:latin typeface="MinionPro"/>
              </a:rPr>
              <a:t>we can try varying the optimization method of the approach in general, looking for a </a:t>
            </a:r>
            <a:r>
              <a:rPr lang="en-US" sz="1800" b="1" dirty="0">
                <a:effectLst/>
                <a:latin typeface="MinionPro"/>
              </a:rPr>
              <a:t>different ansatz composition</a:t>
            </a:r>
            <a:r>
              <a:rPr lang="en-US" b="1" dirty="0">
                <a:latin typeface="MinionPro"/>
              </a:rPr>
              <a:t> !</a:t>
            </a:r>
            <a:r>
              <a:rPr lang="en-US" sz="1800" dirty="0">
                <a:effectLst/>
                <a:latin typeface="MinionPro"/>
              </a:rPr>
              <a:t> </a:t>
            </a:r>
            <a:endParaRPr lang="en-US" dirty="0"/>
          </a:p>
        </p:txBody>
      </p:sp>
    </p:spTree>
    <p:extLst>
      <p:ext uri="{BB962C8B-B14F-4D97-AF65-F5344CB8AC3E}">
        <p14:creationId xmlns:p14="http://schemas.microsoft.com/office/powerpoint/2010/main" val="22031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TotalTime>
  <Words>314</Words>
  <Application>Microsoft Macintosh PowerPoint</Application>
  <PresentationFormat>Widescreen</PresentationFormat>
  <Paragraphs>55</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Cambria Math</vt:lpstr>
      <vt:lpstr>Microsoft New Tai Lue</vt:lpstr>
      <vt:lpstr>MinionPro</vt:lpstr>
      <vt:lpstr>Office Theme</vt:lpstr>
      <vt:lpstr>PowerPoint Presentation</vt:lpstr>
      <vt:lpstr>PowerPoint Presentation</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Quỳnh - Vũ Trúc</dc:creator>
  <cp:lastModifiedBy>Quỳnh - Vũ Trúc</cp:lastModifiedBy>
  <cp:revision>7</cp:revision>
  <dcterms:created xsi:type="dcterms:W3CDTF">2023-10-07T03:59:09Z</dcterms:created>
  <dcterms:modified xsi:type="dcterms:W3CDTF">2023-10-08T14:18:43Z</dcterms:modified>
</cp:coreProperties>
</file>