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16" autoAdjust="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7D2CC-ECAF-4072-BED3-22CC57EB78FB}" type="datetimeFigureOut">
              <a:rPr lang="it-IT" smtClean="0"/>
              <a:t>18/01/2017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F1D8E-1D3E-4673-9BA1-A41150EC78C2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F1D8E-1D3E-4673-9BA1-A41150EC78C2}" type="slidenum">
              <a:rPr lang="it-IT" smtClean="0"/>
              <a:t>2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288276-E7E1-4722-8732-87AA8E1540B9}" type="datetime1">
              <a:rPr lang="en-US" smtClean="0"/>
              <a:t>1/18/2017</a:t>
            </a:fld>
            <a:endParaRPr lang="en-US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‹N›</a:t>
            </a:fld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0230D0-B0F1-485B-8BB1-93F5618E2946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D9C7F9-E26D-40BA-BEC8-D020546CC4FE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D524F0-005F-40AB-921A-48EAA05B49D9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C96253-3581-401E-A77A-11EB3723AD99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‹N›</a:t>
            </a:fld>
            <a:endParaRPr kumimoji="0" lang="en-US"/>
          </a:p>
        </p:txBody>
      </p:sp>
      <p:sp>
        <p:nvSpPr>
          <p:cNvPr id="10" name="Rettango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1AA1B9-BC9A-44C6-B3E4-322B543660E6}" type="datetime1">
              <a:rPr lang="en-US" smtClean="0"/>
              <a:t>1/18/2017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A56A98-EDB9-41C4-ACCB-4B315D95D8C5}" type="datetime1">
              <a:rPr lang="en-US" smtClean="0"/>
              <a:t>1/18/2017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488719-2B92-4D90-87BA-7230AA45ECEC}" type="datetime1">
              <a:rPr lang="en-US" smtClean="0"/>
              <a:t>1/18/2017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3CD27-4A01-4E56-920B-637A0F9D631E}" type="datetime1">
              <a:rPr lang="en-US" smtClean="0"/>
              <a:t>1/18/2017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‹N›</a:t>
            </a:fld>
            <a:endParaRPr kumimoji="0" lang="en-US"/>
          </a:p>
        </p:txBody>
      </p:sp>
      <p:sp>
        <p:nvSpPr>
          <p:cNvPr id="6" name="Rettango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33BFBD-31A4-4FCA-88C9-25BDAEEC4AD4}" type="datetime1">
              <a:rPr lang="en-US" smtClean="0"/>
              <a:t>1/18/2017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8CF3B2-1A80-4242-83A7-1B883CB10FFE}" type="datetime1">
              <a:rPr lang="en-US" smtClean="0"/>
              <a:t>1/18/2017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‹N›</a:t>
            </a:fld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9" name="Elaborazione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Elaborazione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nello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43DDF854-BA69-45F1-B292-86050ED66456}" type="datetime1">
              <a:rPr lang="en-US" smtClean="0"/>
              <a:t>1/18/2017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ttango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43608" y="4725144"/>
            <a:ext cx="3168352" cy="1002872"/>
          </a:xfrm>
        </p:spPr>
        <p:txBody>
          <a:bodyPr>
            <a:normAutofit fontScale="92500"/>
          </a:bodyPr>
          <a:lstStyle/>
          <a:p>
            <a:pPr algn="ctr"/>
            <a:r>
              <a:rPr lang="it-IT" dirty="0" smtClean="0"/>
              <a:t>Ingegneria del Software </a:t>
            </a:r>
          </a:p>
          <a:p>
            <a:pPr algn="ctr"/>
            <a:r>
              <a:rPr lang="it-IT" dirty="0" smtClean="0"/>
              <a:t>Matricole Pari</a:t>
            </a:r>
          </a:p>
          <a:p>
            <a:pPr algn="ctr"/>
            <a:endParaRPr lang="it-IT" dirty="0"/>
          </a:p>
        </p:txBody>
      </p:sp>
      <p:pic>
        <p:nvPicPr>
          <p:cNvPr id="4" name="Immagine 3" descr="index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188640"/>
            <a:ext cx="1952254" cy="1959428"/>
          </a:xfrm>
          <a:prstGeom prst="rect">
            <a:avLst/>
          </a:prstGeom>
        </p:spPr>
      </p:pic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4355976" y="4797152"/>
          <a:ext cx="4632176" cy="163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088"/>
                <a:gridCol w="2316088"/>
              </a:tblGrid>
              <a:tr h="32448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MATRICOLA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COGNOME e NOME</a:t>
                      </a:r>
                      <a:endParaRPr lang="it-IT" sz="1600" dirty="0"/>
                    </a:p>
                  </a:txBody>
                  <a:tcPr/>
                </a:tc>
              </a:tr>
              <a:tr h="3244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0512103000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Pizzuti</a:t>
                      </a:r>
                      <a:r>
                        <a:rPr lang="it-IT" sz="1400" dirty="0" smtClean="0"/>
                        <a:t> Attilio</a:t>
                      </a:r>
                      <a:endParaRPr lang="it-IT" sz="1400" dirty="0"/>
                    </a:p>
                  </a:txBody>
                  <a:tcPr/>
                </a:tc>
              </a:tr>
              <a:tr h="3244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0512103060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Greco Vincenzo</a:t>
                      </a:r>
                      <a:endParaRPr lang="it-IT" sz="1400" dirty="0"/>
                    </a:p>
                  </a:txBody>
                  <a:tcPr/>
                </a:tc>
              </a:tr>
              <a:tr h="3244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0512103078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Pirozzi</a:t>
                      </a:r>
                      <a:r>
                        <a:rPr lang="it-IT" sz="1400" baseline="0" dirty="0" smtClean="0"/>
                        <a:t> Attilio</a:t>
                      </a:r>
                      <a:endParaRPr lang="it-IT" sz="1400" dirty="0"/>
                    </a:p>
                  </a:txBody>
                  <a:tcPr/>
                </a:tc>
              </a:tr>
              <a:tr h="3244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0512103096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Tuozzo Antonio</a:t>
                      </a:r>
                      <a:endParaRPr lang="it-I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187624" y="5589240"/>
            <a:ext cx="26642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  <a:ea typeface="Gill Sans MT" pitchFamily="34" charset="0"/>
                <a:cs typeface="Times New Roman" pitchFamily="18" charset="0"/>
              </a:rPr>
              <a:t>Anno Accademico 2016/2017</a:t>
            </a:r>
            <a:endParaRPr kumimoji="0" lang="it-IT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  <a:ea typeface="Gill Sans MT" pitchFamily="34" charset="0"/>
                <a:cs typeface="Times New Roman" pitchFamily="18" charset="0"/>
              </a:rPr>
              <a:t>Prof. De</a:t>
            </a:r>
            <a:r>
              <a:rPr kumimoji="0" lang="it-IT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  <a:ea typeface="Gill Sans MT" pitchFamily="34" charset="0"/>
                <a:cs typeface="Times New Roman" pitchFamily="18" charset="0"/>
              </a:rPr>
              <a:t> Lucia Andrea</a:t>
            </a:r>
            <a:endParaRPr kumimoji="0" lang="it-IT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  <a:ea typeface="Gill Sans MT" pitchFamily="34" charset="0"/>
                <a:cs typeface="Times New Roman" pitchFamily="18" charset="0"/>
              </a:rPr>
              <a:t>Prof. Di </a:t>
            </a:r>
            <a:r>
              <a:rPr kumimoji="0" lang="it-IT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  <a:ea typeface="Gill Sans MT" pitchFamily="34" charset="0"/>
                <a:cs typeface="Times New Roman" pitchFamily="18" charset="0"/>
              </a:rPr>
              <a:t>Nucci</a:t>
            </a:r>
            <a:r>
              <a:rPr kumimoji="0" lang="it-I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  <a:ea typeface="Gill Sans MT" pitchFamily="34" charset="0"/>
                <a:cs typeface="Times New Roman" pitchFamily="18" charset="0"/>
              </a:rPr>
              <a:t> Dario</a:t>
            </a:r>
            <a:endParaRPr kumimoji="0" 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f404efb2-ba86-499c-a8a9-3fdeb449e6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276872"/>
            <a:ext cx="22098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sellaDiTesto 9"/>
          <p:cNvSpPr txBox="1"/>
          <p:nvPr/>
        </p:nvSpPr>
        <p:spPr>
          <a:xfrm>
            <a:off x="3131840" y="371703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 smtClean="0">
                <a:latin typeface="Imprint MT Shadow" pitchFamily="82" charset="0"/>
              </a:rPr>
              <a:t>GMAsfaltiTuozzo</a:t>
            </a:r>
            <a:endParaRPr lang="it-IT" sz="3200" dirty="0">
              <a:latin typeface="Imprint MT Shadow" pitchFamily="82" charset="0"/>
            </a:endParaRPr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Analysis</a:t>
            </a:r>
            <a:r>
              <a:rPr lang="it-IT" dirty="0" smtClean="0"/>
              <a:t> </a:t>
            </a:r>
            <a:r>
              <a:rPr lang="it-IT" dirty="0" err="1" smtClean="0"/>
              <a:t>Document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   Per la composizione del documento è stato seguito il seguente </a:t>
            </a:r>
            <a:r>
              <a:rPr lang="it-IT" dirty="0" err="1" smtClean="0"/>
              <a:t>template</a:t>
            </a:r>
            <a:r>
              <a:rPr lang="it-IT" dirty="0" smtClean="0"/>
              <a:t>.</a:t>
            </a:r>
          </a:p>
          <a:p>
            <a:pPr marL="1117854" lvl="2" indent="-514350">
              <a:buFont typeface="+mj-lt"/>
              <a:buAutoNum type="arabicPeriod"/>
            </a:pPr>
            <a:r>
              <a:rPr lang="it-IT" sz="2800" dirty="0" smtClean="0"/>
              <a:t>Introduzione	</a:t>
            </a:r>
          </a:p>
          <a:p>
            <a:pPr marL="1117854" lvl="2" indent="-514350">
              <a:buFont typeface="+mj-lt"/>
              <a:buAutoNum type="arabicPeriod"/>
            </a:pPr>
            <a:r>
              <a:rPr lang="it-IT" sz="2800" dirty="0" smtClean="0"/>
              <a:t>Sistema corrente</a:t>
            </a:r>
          </a:p>
          <a:p>
            <a:pPr marL="1117854" lvl="2" indent="-514350">
              <a:buFont typeface="+mj-lt"/>
              <a:buAutoNum type="arabicPeriod"/>
            </a:pPr>
            <a:r>
              <a:rPr lang="it-IT" sz="2800" dirty="0" smtClean="0"/>
              <a:t>Sistema proposto</a:t>
            </a:r>
          </a:p>
          <a:p>
            <a:pPr marL="1117854" lvl="2" indent="-514350">
              <a:buFont typeface="+mj-lt"/>
              <a:buAutoNum type="arabicPeriod"/>
            </a:pPr>
            <a:r>
              <a:rPr lang="it-IT" sz="2800" dirty="0" smtClean="0"/>
              <a:t>Glossario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System Design </a:t>
            </a:r>
            <a:r>
              <a:rPr lang="it-IT" dirty="0" err="1" smtClean="0"/>
              <a:t>Document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   Il suddetto documento proprio come il precedente mostra una breve introduzione contenenti lo scopo e l’ambito del sistema ed anche un piccolo dizionario contenente tutti i termini usati nel documento. Si occupa principalmente della decomposizione in sottosistemi per poi descriverne tutti i servizi. Fornisce anche un breve glossario sui termini.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Design </a:t>
            </a:r>
            <a:r>
              <a:rPr lang="it-IT" dirty="0" err="1" smtClean="0"/>
              <a:t>Document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dirty="0" smtClean="0"/>
              <a:t>   Il sistema è logicamente diviso in tre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dirty="0" smtClean="0"/>
              <a:t>secondo l’architettura </a:t>
            </a:r>
            <a:r>
              <a:rPr lang="it-IT" dirty="0" err="1" smtClean="0"/>
              <a:t>three-thier</a:t>
            </a:r>
            <a:r>
              <a:rPr lang="it-IT" dirty="0" smtClean="0"/>
              <a:t>. </a:t>
            </a:r>
          </a:p>
          <a:p>
            <a:pPr>
              <a:buNone/>
            </a:pPr>
            <a:r>
              <a:rPr lang="it-IT" dirty="0" smtClean="0"/>
              <a:t>	All’interno </a:t>
            </a:r>
            <a:r>
              <a:rPr lang="it-IT" dirty="0" smtClean="0"/>
              <a:t>del livello di presentazione, viene rappresentata l’interfaccia utente, divisa tra Interfaccia Amministratore e Interfaccia Magazziniere. </a:t>
            </a:r>
          </a:p>
          <a:p>
            <a:pPr>
              <a:buNone/>
            </a:pPr>
            <a:r>
              <a:rPr lang="it-IT" dirty="0" smtClean="0"/>
              <a:t>	Il </a:t>
            </a:r>
            <a:r>
              <a:rPr lang="it-IT" dirty="0" err="1" smtClean="0"/>
              <a:t>layer</a:t>
            </a:r>
            <a:r>
              <a:rPr lang="it-IT" dirty="0" smtClean="0"/>
              <a:t> della logica applicativa è diviso in base alle funzione dell’amministratore e quelle del magazziniere. Entrambi si interfacciano sia con gli oggetti </a:t>
            </a:r>
            <a:r>
              <a:rPr lang="it-IT" dirty="0" err="1" smtClean="0"/>
              <a:t>boundary</a:t>
            </a:r>
            <a:r>
              <a:rPr lang="it-IT" dirty="0" smtClean="0"/>
              <a:t> che con i dati persistenti. </a:t>
            </a:r>
          </a:p>
          <a:p>
            <a:pPr>
              <a:buNone/>
            </a:pPr>
            <a:r>
              <a:rPr lang="it-IT" dirty="0" smtClean="0"/>
              <a:t>	Il </a:t>
            </a:r>
            <a:r>
              <a:rPr lang="it-IT" dirty="0" smtClean="0"/>
              <a:t>livello di gestione della persistenza è costituito da un DBMS che si occupa della conservazione di dati e metadati propri del sistema.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Design </a:t>
            </a:r>
            <a:r>
              <a:rPr lang="it-IT" dirty="0" err="1" smtClean="0"/>
              <a:t>Document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61120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	Divisione del sistema secondo l’architettura </a:t>
            </a:r>
            <a:r>
              <a:rPr lang="it-IT" dirty="0" err="1" smtClean="0"/>
              <a:t>three-thier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13</a:t>
            </a:fld>
            <a:endParaRPr kumimoji="0"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780928"/>
            <a:ext cx="749964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Design </a:t>
            </a:r>
            <a:r>
              <a:rPr lang="it-IT" dirty="0" err="1" smtClean="0"/>
              <a:t>Document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87624" y="1700808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	Il </a:t>
            </a:r>
            <a:r>
              <a:rPr lang="it-IT" dirty="0" smtClean="0"/>
              <a:t>sistema </a:t>
            </a:r>
            <a:r>
              <a:rPr lang="it-IT" dirty="0" err="1" smtClean="0"/>
              <a:t>GMAsfaltituozzo</a:t>
            </a:r>
            <a:r>
              <a:rPr lang="it-IT" dirty="0" smtClean="0"/>
              <a:t> sarà </a:t>
            </a:r>
            <a:r>
              <a:rPr lang="it-IT" dirty="0" err="1" smtClean="0"/>
              <a:t>web-based</a:t>
            </a:r>
            <a:r>
              <a:rPr lang="it-IT" dirty="0" smtClean="0"/>
              <a:t>. Le funzionalità verranno implementate sul server in modo tale da poter essere accedute via TCP/IP. Al server si collegano i client ed il database, il tipo di utente è determinato in fase di autenticazione controllando nel database il tipo di utente che corrisponde allo Username inserito in quel client.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Design </a:t>
            </a:r>
            <a:r>
              <a:rPr lang="it-IT" dirty="0" err="1" smtClean="0"/>
              <a:t>Document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85056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Pagine iniziale del sistema </a:t>
            </a:r>
            <a:r>
              <a:rPr lang="it-IT" dirty="0" err="1" smtClean="0"/>
              <a:t>GMAsfalti</a:t>
            </a:r>
            <a:r>
              <a:rPr lang="it-IT" dirty="0" err="1" smtClean="0"/>
              <a:t>T</a:t>
            </a:r>
            <a:r>
              <a:rPr lang="it-IT" dirty="0" err="1" smtClean="0"/>
              <a:t>uozzo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15</a:t>
            </a:fld>
            <a:endParaRPr kumimoji="0" lang="en-US"/>
          </a:p>
        </p:txBody>
      </p:sp>
      <p:pic>
        <p:nvPicPr>
          <p:cNvPr id="5" name="Immagine 4" descr="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348880"/>
            <a:ext cx="7452320" cy="4017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Design </a:t>
            </a:r>
            <a:r>
              <a:rPr lang="it-IT" dirty="0" err="1" smtClean="0"/>
              <a:t>Document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891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dirty="0" smtClean="0"/>
              <a:t>	La quale, in dipendenza delle credenziali inserite, accederà all’area magazziniere o all’area amministratore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16</a:t>
            </a:fld>
            <a:endParaRPr kumimoji="0" lang="en-US"/>
          </a:p>
        </p:txBody>
      </p:sp>
      <p:pic>
        <p:nvPicPr>
          <p:cNvPr id="7" name="Immagine 6" descr="magazzinie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780928"/>
            <a:ext cx="7563264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System Design </a:t>
            </a:r>
            <a:r>
              <a:rPr lang="it-IT" dirty="0" err="1" smtClean="0"/>
              <a:t>Document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   Per la composizione del documento è stato seguito il seguente </a:t>
            </a:r>
            <a:r>
              <a:rPr lang="it-IT" dirty="0" err="1" smtClean="0"/>
              <a:t>template</a:t>
            </a:r>
            <a:r>
              <a:rPr lang="it-IT" dirty="0" smtClean="0"/>
              <a:t>.</a:t>
            </a:r>
          </a:p>
          <a:p>
            <a:pPr marL="1117854" lvl="2" indent="-514350">
              <a:buFont typeface="+mj-lt"/>
              <a:buAutoNum type="arabicPeriod"/>
            </a:pPr>
            <a:r>
              <a:rPr lang="it-IT" sz="2800" dirty="0" smtClean="0"/>
              <a:t>Introduzione	</a:t>
            </a:r>
          </a:p>
          <a:p>
            <a:pPr marL="1117854" lvl="2" indent="-514350">
              <a:buFont typeface="+mj-lt"/>
              <a:buAutoNum type="arabicPeriod"/>
            </a:pPr>
            <a:r>
              <a:rPr lang="it-IT" sz="2800" dirty="0" smtClean="0"/>
              <a:t>Architettura del sistema corrente</a:t>
            </a:r>
          </a:p>
          <a:p>
            <a:pPr marL="1117854" lvl="2" indent="-514350">
              <a:buFont typeface="+mj-lt"/>
              <a:buAutoNum type="arabicPeriod"/>
            </a:pPr>
            <a:r>
              <a:rPr lang="it-IT" sz="2800" dirty="0" smtClean="0"/>
              <a:t>Architettura del sistema proposto</a:t>
            </a:r>
          </a:p>
          <a:p>
            <a:pPr marL="1117854" lvl="2" indent="-514350">
              <a:buFont typeface="+mj-lt"/>
              <a:buAutoNum type="arabicPeriod"/>
            </a:pPr>
            <a:r>
              <a:rPr lang="it-IT" sz="2800" dirty="0" smtClean="0"/>
              <a:t>Servizi dei sottosistemi</a:t>
            </a:r>
          </a:p>
          <a:p>
            <a:pPr marL="1117854" lvl="2" indent="-514350">
              <a:buFont typeface="+mj-lt"/>
              <a:buAutoNum type="arabicPeriod"/>
            </a:pPr>
            <a:r>
              <a:rPr lang="it-IT" sz="2800" dirty="0" smtClean="0"/>
              <a:t>Glossario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60648"/>
            <a:ext cx="7498080" cy="1143000"/>
          </a:xfrm>
        </p:spPr>
        <p:txBody>
          <a:bodyPr/>
          <a:lstStyle/>
          <a:p>
            <a:r>
              <a:rPr lang="it-IT" dirty="0" err="1" smtClean="0"/>
              <a:t>Object</a:t>
            </a:r>
            <a:r>
              <a:rPr lang="it-IT" dirty="0" smtClean="0"/>
              <a:t> Design </a:t>
            </a:r>
            <a:r>
              <a:rPr lang="it-IT" dirty="0" err="1" smtClean="0"/>
              <a:t>Document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   </a:t>
            </a:r>
            <a:r>
              <a:rPr lang="it-IT" dirty="0" smtClean="0"/>
              <a:t>Q</a:t>
            </a:r>
            <a:r>
              <a:rPr lang="it-IT" dirty="0" smtClean="0"/>
              <a:t>uesto documento, come tutti gli altri, inizia con una breve descrizione del sistema, prima di descrivere la decomposizione in </a:t>
            </a:r>
            <a:r>
              <a:rPr lang="it-IT" dirty="0" err="1" smtClean="0"/>
              <a:t>sottositemi</a:t>
            </a:r>
            <a:r>
              <a:rPr lang="it-IT" dirty="0" smtClean="0"/>
              <a:t> tramite i </a:t>
            </a:r>
            <a:r>
              <a:rPr lang="it-IT" dirty="0" err="1" smtClean="0"/>
              <a:t>packages</a:t>
            </a:r>
            <a:r>
              <a:rPr lang="it-IT" dirty="0" smtClean="0"/>
              <a:t> UML. Ogni pacchetto viene descritto brevemente con tutte le sue eventuali dipendenze con altri pacchetti.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Object</a:t>
            </a:r>
            <a:r>
              <a:rPr lang="it-IT" dirty="0" smtClean="0"/>
              <a:t> Design </a:t>
            </a:r>
            <a:r>
              <a:rPr lang="it-IT" dirty="0" err="1" smtClean="0"/>
              <a:t>Document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	Vengono anche descritte tutte le classi Java con i propri attributi e metodi. Uno dei punti fondamentali del documento è la descrizione dei </a:t>
            </a:r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Diagram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03648" y="1772816"/>
            <a:ext cx="7242008" cy="356537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it-IT" dirty="0" smtClean="0"/>
              <a:t>La società Asfalti Tuozzo </a:t>
            </a:r>
            <a:r>
              <a:rPr lang="it-IT" dirty="0" err="1" smtClean="0"/>
              <a:t>Snc</a:t>
            </a:r>
            <a:r>
              <a:rPr lang="it-IT" dirty="0" smtClean="0"/>
              <a:t> gestisce e registra le operazioni dei suoi magazzini in </a:t>
            </a:r>
            <a:r>
              <a:rPr lang="it-IT" dirty="0" smtClean="0"/>
              <a:t>formato cartaceo</a:t>
            </a:r>
            <a:r>
              <a:rPr lang="it-IT" dirty="0" smtClean="0"/>
              <a:t>. Per poter rendere </a:t>
            </a:r>
            <a:r>
              <a:rPr lang="it-IT" dirty="0" smtClean="0"/>
              <a:t>più efficiente </a:t>
            </a:r>
            <a:r>
              <a:rPr lang="it-IT" dirty="0" smtClean="0"/>
              <a:t>e sicura questa gestione, ha deciso di automatizzare </a:t>
            </a:r>
            <a:r>
              <a:rPr lang="it-IT" dirty="0" smtClean="0"/>
              <a:t>i processi </a:t>
            </a:r>
            <a:r>
              <a:rPr lang="it-IT" dirty="0" smtClean="0"/>
              <a:t>legati alla gestione dei magazzini tramite un sistema informatico che gli </a:t>
            </a:r>
            <a:r>
              <a:rPr lang="it-IT" dirty="0" smtClean="0"/>
              <a:t>garantisce maggiore </a:t>
            </a:r>
            <a:r>
              <a:rPr lang="it-IT" dirty="0" smtClean="0"/>
              <a:t>velocità nell’effettuare le operazioni e che gli garantisca una persistenza delle </a:t>
            </a:r>
            <a:r>
              <a:rPr lang="it-IT" dirty="0" smtClean="0"/>
              <a:t>operazioni effettuate </a:t>
            </a:r>
            <a:r>
              <a:rPr lang="it-IT" dirty="0" smtClean="0"/>
              <a:t>nel tempo.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Object</a:t>
            </a:r>
            <a:r>
              <a:rPr lang="it-IT" dirty="0" smtClean="0"/>
              <a:t> Design </a:t>
            </a:r>
            <a:r>
              <a:rPr lang="it-IT" dirty="0" err="1" smtClean="0"/>
              <a:t>Document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20</a:t>
            </a:fld>
            <a:endParaRPr kumimoji="0"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84784"/>
            <a:ext cx="6484109" cy="3469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/>
          <p:cNvSpPr txBox="1"/>
          <p:nvPr/>
        </p:nvSpPr>
        <p:spPr>
          <a:xfrm>
            <a:off x="3923928" y="515719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</a:t>
            </a:r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Diagram</a:t>
            </a:r>
            <a:r>
              <a:rPr lang="it-IT" dirty="0" smtClean="0"/>
              <a:t>(low </a:t>
            </a:r>
            <a:r>
              <a:rPr lang="it-IT" dirty="0" err="1" smtClean="0"/>
              <a:t>level</a:t>
            </a:r>
            <a:r>
              <a:rPr lang="it-IT" dirty="0" smtClean="0"/>
              <a:t>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Object</a:t>
            </a:r>
            <a:r>
              <a:rPr lang="it-IT" dirty="0" smtClean="0"/>
              <a:t> Design </a:t>
            </a:r>
            <a:r>
              <a:rPr lang="it-IT" dirty="0" err="1" smtClean="0"/>
              <a:t>Document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	Viene anche descritto il sistema per lo </a:t>
            </a:r>
            <a:r>
              <a:rPr lang="it-IT" dirty="0" err="1" smtClean="0"/>
              <a:t>storage</a:t>
            </a:r>
            <a:r>
              <a:rPr lang="it-IT" dirty="0" smtClean="0"/>
              <a:t> dei dati persistenti.  La </a:t>
            </a:r>
            <a:r>
              <a:rPr lang="it-IT" dirty="0" smtClean="0"/>
              <a:t>scelta è ricaduta su </a:t>
            </a:r>
            <a:r>
              <a:rPr lang="it-IT" dirty="0" err="1" smtClean="0"/>
              <a:t>MySql</a:t>
            </a:r>
            <a:r>
              <a:rPr lang="it-IT" dirty="0" smtClean="0"/>
              <a:t> poiché è utilizzato da molte industrie; inoltre è gratuito è ha molte </a:t>
            </a:r>
            <a:r>
              <a:rPr lang="it-IT" dirty="0" err="1" smtClean="0"/>
              <a:t>feature</a:t>
            </a:r>
            <a:r>
              <a:rPr lang="it-IT" dirty="0" smtClean="0"/>
              <a:t> tra cui la replicazione dei dati. In più consente di gestire l’accesso simultanea grazie alla sua struttura </a:t>
            </a:r>
            <a:r>
              <a:rPr lang="it-IT" dirty="0" err="1" smtClean="0"/>
              <a:t>multithread</a:t>
            </a:r>
            <a:r>
              <a:rPr lang="it-IT" dirty="0" smtClean="0"/>
              <a:t>.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	Fase cruciale del progetto, comprende infatti la scrittura di ben 3 documenti.</a:t>
            </a:r>
          </a:p>
          <a:p>
            <a:pPr marL="1117854" lvl="2" indent="-514350">
              <a:buFont typeface="+mj-lt"/>
              <a:buAutoNum type="arabicPeriod"/>
            </a:pPr>
            <a:r>
              <a:rPr lang="it-IT" sz="2800" dirty="0" smtClean="0"/>
              <a:t>Test </a:t>
            </a:r>
            <a:r>
              <a:rPr lang="it-IT" sz="2800" dirty="0" err="1" smtClean="0"/>
              <a:t>Plan</a:t>
            </a:r>
            <a:endParaRPr lang="it-IT" sz="2800" dirty="0" smtClean="0"/>
          </a:p>
          <a:p>
            <a:pPr marL="1117854" lvl="2" indent="-514350">
              <a:buFont typeface="+mj-lt"/>
              <a:buAutoNum type="arabicPeriod"/>
            </a:pPr>
            <a:r>
              <a:rPr lang="it-IT" sz="2800" dirty="0" smtClean="0"/>
              <a:t>Test Case </a:t>
            </a:r>
            <a:r>
              <a:rPr lang="it-IT" sz="2800" dirty="0" err="1" smtClean="0"/>
              <a:t>Specification</a:t>
            </a:r>
            <a:endParaRPr lang="it-IT" sz="2800" dirty="0" smtClean="0"/>
          </a:p>
          <a:p>
            <a:pPr marL="1117854" lvl="2" indent="-514350">
              <a:buFont typeface="+mj-lt"/>
              <a:buAutoNum type="arabicPeriod"/>
            </a:pPr>
            <a:r>
              <a:rPr lang="it-IT" sz="2800" dirty="0" smtClean="0"/>
              <a:t>Test </a:t>
            </a:r>
            <a:r>
              <a:rPr lang="it-IT" sz="2800" dirty="0" err="1" smtClean="0"/>
              <a:t>Execution</a:t>
            </a:r>
            <a:r>
              <a:rPr lang="it-IT" sz="2800" dirty="0" smtClean="0"/>
              <a:t> Report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</a:t>
            </a:r>
            <a:r>
              <a:rPr lang="it-IT" dirty="0" err="1" smtClean="0"/>
              <a:t>Plan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	All’inizio di questo documento viene descritta la relazione con gli </a:t>
            </a:r>
            <a:r>
              <a:rPr lang="it-IT" dirty="0" err="1" smtClean="0"/>
              <a:t>altrii</a:t>
            </a:r>
            <a:r>
              <a:rPr lang="it-IT" dirty="0" smtClean="0"/>
              <a:t> documenti sopra citati. Sono state definite le funzionalità del sistema da testare e per ognuna di questa sono stati effettuati dei test secondo diversi approcci.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</a:t>
            </a:r>
            <a:r>
              <a:rPr lang="it-IT" dirty="0" err="1" smtClean="0"/>
              <a:t>Plan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smtClean="0"/>
              <a:t>	Sono stati testati tutte le funzionalità descritte nei casi d’uso, esplicitati nel </a:t>
            </a:r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Analysis</a:t>
            </a:r>
            <a:r>
              <a:rPr lang="it-IT" dirty="0" smtClean="0"/>
              <a:t> </a:t>
            </a:r>
            <a:r>
              <a:rPr lang="it-IT" dirty="0" err="1" smtClean="0"/>
              <a:t>Document</a:t>
            </a:r>
            <a:r>
              <a:rPr lang="it-IT" dirty="0" smtClean="0"/>
              <a:t>.</a:t>
            </a:r>
          </a:p>
          <a:p>
            <a:pPr>
              <a:buNone/>
            </a:pPr>
            <a:r>
              <a:rPr lang="it-IT" dirty="0" smtClean="0"/>
              <a:t>	Per ogni caso d’uso sono stati definite le categorie e le scelte di input per ognuno di queste.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/>
              <a:t>I </a:t>
            </a:r>
            <a:r>
              <a:rPr lang="it-IT" dirty="0" smtClean="0"/>
              <a:t>possibili rischi generati dalle attività di </a:t>
            </a:r>
            <a:r>
              <a:rPr lang="it-IT" dirty="0" err="1" smtClean="0"/>
              <a:t>testing</a:t>
            </a:r>
            <a:r>
              <a:rPr lang="it-IT" dirty="0" smtClean="0"/>
              <a:t> sono </a:t>
            </a:r>
            <a:r>
              <a:rPr lang="it-IT" dirty="0" smtClean="0"/>
              <a:t>stati minimizzati diminuendo le componenti del sistema da </a:t>
            </a:r>
            <a:r>
              <a:rPr lang="it-IT" dirty="0" smtClean="0"/>
              <a:t>implementare.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Case </a:t>
            </a:r>
            <a:r>
              <a:rPr lang="it-IT" dirty="0" err="1" smtClean="0"/>
              <a:t>Specification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dirty="0" smtClean="0"/>
              <a:t>	Questo documento si occupa di mostrare all’utente il test vero e proprio fatto sulle funzionalità scelte per il </a:t>
            </a:r>
            <a:r>
              <a:rPr lang="it-IT" dirty="0" err="1" smtClean="0"/>
              <a:t>testing</a:t>
            </a:r>
            <a:r>
              <a:rPr lang="it-IT" dirty="0" smtClean="0"/>
              <a:t>.</a:t>
            </a:r>
          </a:p>
          <a:p>
            <a:pPr>
              <a:buNone/>
            </a:pPr>
            <a:r>
              <a:rPr lang="it-IT" dirty="0" smtClean="0"/>
              <a:t>	Per ogni funzionalità viene descritta una </a:t>
            </a:r>
            <a:r>
              <a:rPr lang="it-IT" dirty="0" err="1" smtClean="0"/>
              <a:t>pre-condition</a:t>
            </a:r>
            <a:r>
              <a:rPr lang="it-IT" dirty="0" smtClean="0"/>
              <a:t> necessaria per accedere al flusso di eventi.</a:t>
            </a:r>
          </a:p>
          <a:p>
            <a:pPr>
              <a:buNone/>
            </a:pPr>
            <a:r>
              <a:rPr lang="it-IT" dirty="0" smtClean="0"/>
              <a:t>	Nel flusso di eventi viene digitato per ogni input da inserire un valore effettivo e se questo risulterà valido per la funzionalità in test, il sistema effettuerà l’operazione specifica altrimenti mostrerà un messaggio di errore.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</a:t>
            </a:r>
            <a:r>
              <a:rPr lang="it-IT" dirty="0" err="1" smtClean="0"/>
              <a:t>Execution</a:t>
            </a:r>
            <a:r>
              <a:rPr lang="it-IT" dirty="0" smtClean="0"/>
              <a:t> Report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	In questo documento, per ogni case test sviluppato nel Test Case </a:t>
            </a:r>
            <a:r>
              <a:rPr lang="it-IT" dirty="0" err="1" smtClean="0"/>
              <a:t>Specification</a:t>
            </a:r>
            <a:r>
              <a:rPr lang="it-IT" dirty="0" smtClean="0"/>
              <a:t>, viene fatto il report usando l’estensione </a:t>
            </a:r>
            <a:r>
              <a:rPr lang="it-IT" dirty="0" err="1" smtClean="0"/>
              <a:t>Selenium</a:t>
            </a:r>
            <a:r>
              <a:rPr lang="it-IT" dirty="0" smtClean="0"/>
              <a:t>. Abbiamo creato una tabella contenente i log derivati da </a:t>
            </a:r>
            <a:r>
              <a:rPr lang="it-IT" dirty="0" err="1" smtClean="0"/>
              <a:t>Selenium</a:t>
            </a:r>
            <a:r>
              <a:rPr lang="it-IT" dirty="0" smtClean="0"/>
              <a:t>, sia in caso di avvenuta operazione che in caso di operazione fallita. Viene specificato inoltre l’ambiente di </a:t>
            </a:r>
            <a:r>
              <a:rPr lang="it-IT" dirty="0" err="1" smtClean="0"/>
              <a:t>testing</a:t>
            </a:r>
            <a:r>
              <a:rPr lang="it-IT" dirty="0" smtClean="0"/>
              <a:t> utilizzato, i membri che hanno effettuato il test.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</a:t>
            </a:r>
            <a:r>
              <a:rPr lang="it-IT" dirty="0" err="1" smtClean="0"/>
              <a:t>Execution</a:t>
            </a:r>
            <a:r>
              <a:rPr lang="it-IT" dirty="0" smtClean="0"/>
              <a:t> Report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03648" y="1772816"/>
            <a:ext cx="7498080" cy="2845296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	Viene anche inserita una breve descrizione del case test, con i procedimenti svolti.</a:t>
            </a:r>
          </a:p>
          <a:p>
            <a:pPr>
              <a:buNone/>
            </a:pPr>
            <a:r>
              <a:rPr lang="it-IT" dirty="0" smtClean="0"/>
              <a:t>	Verrà mostrato il risultato del test con eventuali </a:t>
            </a:r>
            <a:r>
              <a:rPr lang="it-IT" dirty="0" err="1" smtClean="0"/>
              <a:t>failure</a:t>
            </a:r>
            <a:r>
              <a:rPr lang="it-IT" dirty="0" smtClean="0"/>
              <a:t> e impact.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</a:t>
            </a:r>
            <a:r>
              <a:rPr lang="it-IT" dirty="0" err="1" smtClean="0"/>
              <a:t>Execution</a:t>
            </a:r>
            <a:r>
              <a:rPr lang="it-IT" dirty="0" smtClean="0"/>
              <a:t> Report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28</a:t>
            </a:fld>
            <a:endParaRPr kumimoji="0" lang="en-US"/>
          </a:p>
        </p:txBody>
      </p:sp>
      <p:pic>
        <p:nvPicPr>
          <p:cNvPr id="5" name="Immagine 4" descr="test execution repo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323975"/>
            <a:ext cx="7272808" cy="484133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004048" y="616530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</a:t>
            </a:r>
            <a:r>
              <a:rPr lang="it-IT" dirty="0" smtClean="0"/>
              <a:t>Test </a:t>
            </a:r>
            <a:r>
              <a:rPr lang="it-IT" dirty="0" err="1" smtClean="0"/>
              <a:t>Execution</a:t>
            </a:r>
            <a:r>
              <a:rPr lang="it-IT" dirty="0" smtClean="0"/>
              <a:t> Report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03648" y="476672"/>
            <a:ext cx="7498080" cy="5843736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   La seguente presentazione, seguendo l’ordine di creazione della documentazione del sistema, si occuperà di spiegare, nella maniera più semplice possibile, i seguenti elaborati:</a:t>
            </a:r>
          </a:p>
          <a:p>
            <a:pPr>
              <a:buNone/>
            </a:pPr>
            <a:endParaRPr lang="it-IT" dirty="0" smtClean="0"/>
          </a:p>
          <a:p>
            <a:pPr lvl="2"/>
            <a:r>
              <a:rPr lang="it-IT" sz="2800" dirty="0" err="1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 err="1" smtClean="0">
                <a:latin typeface="Times New Roman" pitchFamily="18" charset="0"/>
                <a:cs typeface="Times New Roman" pitchFamily="18" charset="0"/>
              </a:rPr>
              <a:t>Statament</a:t>
            </a:r>
            <a:endParaRPr lang="it-IT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it-IT" sz="2800" dirty="0" err="1" smtClean="0"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 err="1" smtClean="0"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 err="1" smtClean="0">
                <a:latin typeface="Times New Roman" pitchFamily="18" charset="0"/>
                <a:cs typeface="Times New Roman" pitchFamily="18" charset="0"/>
              </a:rPr>
              <a:t>Document</a:t>
            </a:r>
            <a:endParaRPr lang="it-IT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System Design </a:t>
            </a:r>
            <a:r>
              <a:rPr lang="it-IT" sz="2800" dirty="0" err="1" smtClean="0">
                <a:latin typeface="Times New Roman" pitchFamily="18" charset="0"/>
                <a:cs typeface="Times New Roman" pitchFamily="18" charset="0"/>
              </a:rPr>
              <a:t>Document</a:t>
            </a:r>
            <a:endParaRPr lang="it-IT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it-IT" sz="2800" dirty="0" err="1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 Design </a:t>
            </a:r>
            <a:r>
              <a:rPr lang="it-IT" sz="2800" dirty="0" err="1" smtClean="0">
                <a:latin typeface="Times New Roman" pitchFamily="18" charset="0"/>
                <a:cs typeface="Times New Roman" pitchFamily="18" charset="0"/>
              </a:rPr>
              <a:t>Document</a:t>
            </a:r>
            <a:endParaRPr lang="it-IT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it-IT" sz="2800" dirty="0" err="1" smtClean="0"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Scadenze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it-IT" sz="4400" dirty="0" smtClean="0"/>
              <a:t>Per quanto possibile si è cercato di rispettare le</a:t>
            </a:r>
          </a:p>
          <a:p>
            <a:pPr>
              <a:buNone/>
            </a:pPr>
            <a:r>
              <a:rPr lang="it-IT" sz="4400" dirty="0" smtClean="0"/>
              <a:t>seguenti scadenze nella presentazione dei documenti.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14 ottobre 2016: </a:t>
            </a:r>
            <a:r>
              <a:rPr lang="it-IT" dirty="0" err="1" smtClean="0"/>
              <a:t>Problem</a:t>
            </a:r>
            <a:r>
              <a:rPr lang="it-IT" dirty="0" smtClean="0"/>
              <a:t> Statement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21 ottobre 2016: Requisiti e casi d’uso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4 novembre 2016: </a:t>
            </a:r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Analysis</a:t>
            </a:r>
            <a:r>
              <a:rPr lang="it-IT" dirty="0" smtClean="0"/>
              <a:t> </a:t>
            </a:r>
            <a:r>
              <a:rPr lang="it-IT" dirty="0" err="1" smtClean="0"/>
              <a:t>Document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25 novembre 2016: System Design </a:t>
            </a:r>
            <a:r>
              <a:rPr lang="it-IT" dirty="0" err="1" smtClean="0"/>
              <a:t>Document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16 dicembre 2016: </a:t>
            </a:r>
            <a:r>
              <a:rPr lang="it-IT" dirty="0" err="1" smtClean="0"/>
              <a:t>Object</a:t>
            </a:r>
            <a:r>
              <a:rPr lang="it-IT" dirty="0" smtClean="0"/>
              <a:t> Design </a:t>
            </a:r>
            <a:r>
              <a:rPr lang="it-IT" dirty="0" err="1" smtClean="0"/>
              <a:t>Document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16 dicembre 2016: piano di test e specifica interfacce dei moduli del 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Problem</a:t>
            </a:r>
            <a:r>
              <a:rPr lang="it-IT" dirty="0" smtClean="0"/>
              <a:t> </a:t>
            </a:r>
            <a:r>
              <a:rPr lang="it-IT" dirty="0" err="1" smtClean="0"/>
              <a:t>Statament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   Questo primo documento serve ad</a:t>
            </a:r>
          </a:p>
          <a:p>
            <a:pPr>
              <a:buNone/>
            </a:pPr>
            <a:r>
              <a:rPr lang="it-IT" dirty="0" smtClean="0"/>
              <a:t>   individuare il dominio del problema, definendo cosi tutti gli scenari possibili. </a:t>
            </a:r>
          </a:p>
          <a:p>
            <a:pPr>
              <a:buNone/>
            </a:pPr>
            <a:r>
              <a:rPr lang="it-IT" dirty="0" smtClean="0"/>
              <a:t>   Vengono quindi definiti tutti i requisiti, quelli funzionali, quelli non-funzionali e anche gli </a:t>
            </a:r>
            <a:r>
              <a:rPr lang="it-IT" dirty="0" err="1" smtClean="0"/>
              <a:t>pseudo-requirements</a:t>
            </a:r>
            <a:r>
              <a:rPr lang="it-IT" dirty="0" smtClean="0"/>
              <a:t>. </a:t>
            </a:r>
          </a:p>
          <a:p>
            <a:pPr>
              <a:buNone/>
            </a:pPr>
            <a:r>
              <a:rPr lang="it-IT" dirty="0" smtClean="0"/>
              <a:t>   Viene stabilito anche l’</a:t>
            </a:r>
            <a:r>
              <a:rPr lang="it-IT" dirty="0" err="1" smtClean="0"/>
              <a:t>ambiete</a:t>
            </a:r>
            <a:r>
              <a:rPr lang="it-IT" dirty="0" smtClean="0"/>
              <a:t> dove e come il sistema potrà funzionare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Problem</a:t>
            </a:r>
            <a:r>
              <a:rPr lang="it-IT" dirty="0" smtClean="0"/>
              <a:t> </a:t>
            </a:r>
            <a:r>
              <a:rPr lang="it-IT" dirty="0" err="1" smtClean="0"/>
              <a:t>Statament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   Per la composizione del documento è stato seguito il seguente </a:t>
            </a:r>
            <a:r>
              <a:rPr lang="it-IT" dirty="0" err="1" smtClean="0"/>
              <a:t>template</a:t>
            </a:r>
            <a:r>
              <a:rPr lang="it-IT" dirty="0" smtClean="0"/>
              <a:t>.</a:t>
            </a:r>
          </a:p>
          <a:p>
            <a:pPr marL="1117854" lvl="2" indent="-514350">
              <a:buFont typeface="+mj-lt"/>
              <a:buAutoNum type="arabicPeriod"/>
            </a:pPr>
            <a:r>
              <a:rPr lang="it-IT" sz="2800" dirty="0" smtClean="0"/>
              <a:t>Dominio del problema</a:t>
            </a:r>
          </a:p>
          <a:p>
            <a:pPr marL="1117854" lvl="2" indent="-514350">
              <a:buFont typeface="+mj-lt"/>
              <a:buAutoNum type="arabicPeriod"/>
            </a:pPr>
            <a:r>
              <a:rPr lang="it-IT" sz="2800" dirty="0" smtClean="0"/>
              <a:t>Scenari</a:t>
            </a:r>
          </a:p>
          <a:p>
            <a:pPr marL="1117854" lvl="2" indent="-514350">
              <a:buFont typeface="+mj-lt"/>
              <a:buAutoNum type="arabicPeriod"/>
            </a:pPr>
            <a:r>
              <a:rPr lang="it-IT" sz="2800" dirty="0" smtClean="0"/>
              <a:t>Requisiti funzionali</a:t>
            </a:r>
          </a:p>
          <a:p>
            <a:pPr marL="1117854" lvl="2" indent="-514350">
              <a:buFont typeface="+mj-lt"/>
              <a:buAutoNum type="arabicPeriod"/>
            </a:pPr>
            <a:r>
              <a:rPr lang="it-IT" sz="2800" dirty="0" smtClean="0"/>
              <a:t>Requisiti non funzionali</a:t>
            </a:r>
          </a:p>
          <a:p>
            <a:pPr marL="1117854" lvl="2" indent="-514350">
              <a:buFont typeface="+mj-lt"/>
              <a:buAutoNum type="arabicPeriod"/>
            </a:pPr>
            <a:r>
              <a:rPr lang="it-IT" sz="2800" dirty="0" smtClean="0"/>
              <a:t>Ambiente di esecuzione</a:t>
            </a:r>
          </a:p>
          <a:p>
            <a:pPr marL="1117854" lvl="2" indent="-514350">
              <a:buFont typeface="+mj-lt"/>
              <a:buAutoNum type="arabicPeriod"/>
            </a:pPr>
            <a:r>
              <a:rPr lang="it-IT" sz="2800" dirty="0" smtClean="0"/>
              <a:t>Consegne e scadenze</a:t>
            </a: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Analysis</a:t>
            </a:r>
            <a:r>
              <a:rPr lang="it-IT" dirty="0" smtClean="0"/>
              <a:t> </a:t>
            </a:r>
            <a:r>
              <a:rPr lang="it-IT" dirty="0" err="1" smtClean="0"/>
              <a:t>Document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   Il suddetto documento mostra una breve introduzione contenenti lo scopo e l’ambito del sistema ed anche un piccolo dizionario contenente tutti i termini usati nel documento. Viene descritto nuovamente il sistema proposto fornendone una panoramica generale.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Analysis</a:t>
            </a:r>
            <a:r>
              <a:rPr lang="it-IT" dirty="0" smtClean="0"/>
              <a:t> </a:t>
            </a:r>
            <a:r>
              <a:rPr lang="it-IT" dirty="0" err="1" smtClean="0"/>
              <a:t>Document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   Novità importante di questo documento sono i casi d’uso, che mostrano tutte le funzionalità del sistema cosi come viene visto dal cliente tramite un flusso di eventi.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Analysis</a:t>
            </a:r>
            <a:r>
              <a:rPr lang="it-IT" dirty="0" smtClean="0"/>
              <a:t> </a:t>
            </a:r>
            <a:r>
              <a:rPr lang="it-IT" dirty="0" err="1" smtClean="0"/>
              <a:t>Document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549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400" dirty="0" smtClean="0"/>
              <a:t>   Di seguito un esempio di caso d’uso che si occupa della gestione degli ordini di scarico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9</a:t>
            </a:fld>
            <a:endParaRPr kumimoji="0"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1" y="2564904"/>
            <a:ext cx="7713029" cy="400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158</TotalTime>
  <Words>619</Words>
  <Application>Microsoft Office PowerPoint</Application>
  <PresentationFormat>Presentazione su schermo (4:3)</PresentationFormat>
  <Paragraphs>146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29" baseType="lpstr">
      <vt:lpstr>Solstice</vt:lpstr>
      <vt:lpstr>Diapositiva 1</vt:lpstr>
      <vt:lpstr>Introduzione </vt:lpstr>
      <vt:lpstr>Diapositiva 3</vt:lpstr>
      <vt:lpstr>Scadenze </vt:lpstr>
      <vt:lpstr>Problem Statament</vt:lpstr>
      <vt:lpstr>Problem Statament</vt:lpstr>
      <vt:lpstr>Requirements Analysis Document</vt:lpstr>
      <vt:lpstr>Requirements Analysis Document</vt:lpstr>
      <vt:lpstr>Requirements Analysis Document</vt:lpstr>
      <vt:lpstr>Requirements Analysis Document</vt:lpstr>
      <vt:lpstr>System Design Document</vt:lpstr>
      <vt:lpstr>System Design Document</vt:lpstr>
      <vt:lpstr>System Design Document</vt:lpstr>
      <vt:lpstr>System Design Document</vt:lpstr>
      <vt:lpstr>System Design Document</vt:lpstr>
      <vt:lpstr>System Design Document</vt:lpstr>
      <vt:lpstr>System Design Document</vt:lpstr>
      <vt:lpstr>Object Design Document</vt:lpstr>
      <vt:lpstr>Object Design Document</vt:lpstr>
      <vt:lpstr>Object Design Document</vt:lpstr>
      <vt:lpstr>Object Design Document</vt:lpstr>
      <vt:lpstr>Testing </vt:lpstr>
      <vt:lpstr>Test Plan</vt:lpstr>
      <vt:lpstr>Test Plan</vt:lpstr>
      <vt:lpstr>Test Case Specification</vt:lpstr>
      <vt:lpstr>Test Execution Report</vt:lpstr>
      <vt:lpstr>Test Execution Report</vt:lpstr>
      <vt:lpstr>Test Execution Report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16</cp:revision>
  <dcterms:created xsi:type="dcterms:W3CDTF">2017-01-18T13:58:46Z</dcterms:created>
  <dcterms:modified xsi:type="dcterms:W3CDTF">2017-01-18T16:36:57Z</dcterms:modified>
</cp:coreProperties>
</file>