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d8a3913e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d8a3913e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25017286d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25017286d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25017286d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25017286d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25017286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25017286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lmt-work/CS2205.CH19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Hệ thống tạo sinh và tóm tắt mã nguồn dựa trên truy xuất tăng cường – REDCODER</a:t>
            </a:r>
            <a:endParaRPr lang="en-US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297100" y="2996279"/>
            <a:ext cx="45498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Lê Minh Thanh Tú - 230101032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Tài liệu tham khảo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[1]. </a:t>
            </a:r>
            <a:r>
              <a:rPr lang="en-US" sz="1400" dirty="0" err="1"/>
              <a:t>Pengcheng</a:t>
            </a:r>
            <a:r>
              <a:rPr lang="en-US" sz="1400" dirty="0"/>
              <a:t> Yin and Graham Neubig. 2017. A syntactic neural model for general-purpose code generation. In Proceedings of the 55th Annual Meeting of the Association for Computational Linguistics (Volume 1: Long Papers), pages 440–450, Vancouver, Canada. Association for Computational Linguistics.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[2]. Xiaodong Gu, Hongyu Zhang, Dongmei Zhang, and </a:t>
            </a:r>
            <a:r>
              <a:rPr lang="en-US" sz="1400" dirty="0" err="1"/>
              <a:t>Sunghun</a:t>
            </a:r>
            <a:r>
              <a:rPr lang="en-US" sz="1400" dirty="0"/>
              <a:t> Kim. 2016. Deep </a:t>
            </a:r>
            <a:r>
              <a:rPr lang="en-US" sz="1400" dirty="0" err="1"/>
              <a:t>api</a:t>
            </a:r>
            <a:r>
              <a:rPr lang="en-US" sz="1400" dirty="0"/>
              <a:t> learning. In Proceedings of the 2016 24th ACM SIGSOFT International Symposium on Foundations of Software Engineering, pages 631–642.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[3]. </a:t>
            </a:r>
            <a:r>
              <a:rPr lang="en-US" sz="1400" dirty="0" err="1"/>
              <a:t>Wasi</a:t>
            </a:r>
            <a:r>
              <a:rPr lang="en-US" sz="1400" dirty="0"/>
              <a:t> Ahmad, Saikat Chakraborty, Baishakhi Ray, and Kai-Wei Chang. 2020. A transformer-based approach for source code summarization. In Proceedings of the 58th Annual Meeting of the Association for Computational Linguistics, pages 4998–5007, Online. Association for Computational Linguistics.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[4]. Bolin Wei, Ge Li, Xin Xia, Zhiyi Fu, and Zhi Jin. 2019. Code generation as a dual task of code summarization. In H. Wallach, H. Larochelle, A. </a:t>
            </a:r>
            <a:r>
              <a:rPr lang="en-US" sz="1400" dirty="0" err="1"/>
              <a:t>Beygelzimer</a:t>
            </a:r>
            <a:r>
              <a:rPr lang="en-US" sz="1400" dirty="0"/>
              <a:t>, F. </a:t>
            </a:r>
            <a:r>
              <a:rPr lang="en-US" sz="1400" dirty="0" err="1"/>
              <a:t>d'Alché</a:t>
            </a:r>
            <a:r>
              <a:rPr lang="en-US" sz="1400" dirty="0"/>
              <a:t>-Buc, E. Fox, and R. Garnett, editors, Ad </a:t>
            </a:r>
            <a:r>
              <a:rPr lang="en-US" sz="1400" dirty="0" err="1"/>
              <a:t>vances</a:t>
            </a:r>
            <a:r>
              <a:rPr lang="en-US" sz="1400" dirty="0"/>
              <a:t> in Neural Information Processing Systems 32, pages 6563–6573. Curran Associates,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Tóm tắt 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Lớp: CS2205.CH190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Github của nhóm: </a:t>
            </a:r>
            <a:r>
              <a:rPr lang="en-US" dirty="0" err="1">
                <a:hlinkClick r:id="rId3"/>
              </a:rPr>
              <a:t>tulmt</a:t>
            </a:r>
            <a:r>
              <a:rPr lang="en-US" dirty="0">
                <a:hlinkClick r:id="rId3"/>
              </a:rPr>
              <a:t>-work/CS2205.CH190</a:t>
            </a:r>
            <a:endParaRPr lang="en-US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dirty="0"/>
              <a:t>Link YouTube video: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  <p:sp>
        <p:nvSpPr>
          <p:cNvPr id="75" name="Google Shape;75;p14"/>
          <p:cNvSpPr txBox="1"/>
          <p:nvPr/>
        </p:nvSpPr>
        <p:spPr>
          <a:xfrm>
            <a:off x="3334691" y="4011600"/>
            <a:ext cx="21144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Lê Minh Thanh Tú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 descr="A person with arms crossed in front of a store&#10;&#10;AI-generated content may be incorrect.">
            <a:extLst>
              <a:ext uri="{FF2B5EF4-FFF2-40B4-BE49-F238E27FC236}">
                <a16:creationId xmlns:a16="http://schemas.microsoft.com/office/drawing/2014/main" id="{7B84896E-58BF-F0C7-B0CF-D466357F6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571" y="2272561"/>
            <a:ext cx="1664639" cy="16646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Giới thiệu</a:t>
            </a:r>
            <a:endParaRPr dirty="0"/>
          </a:p>
        </p:txBody>
      </p:sp>
      <p:sp>
        <p:nvSpPr>
          <p:cNvPr id="87" name="Google Shape;87;p15"/>
          <p:cNvSpPr txBox="1"/>
          <p:nvPr/>
        </p:nvSpPr>
        <p:spPr>
          <a:xfrm>
            <a:off x="562827" y="2866942"/>
            <a:ext cx="8328300" cy="50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Viết code là một chuyện, hiểu lại đoạn code cũ còn đau đầu hơn.</a:t>
            </a: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vi-VN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vi-VN" sz="1300" dirty="0">
              <a:solidFill>
                <a:schemeClr val="l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8CBE-8664-E241-EB20-C4780D25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607" y="1004484"/>
            <a:ext cx="2728686" cy="1814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B9EB97-80F9-03DF-360E-3D0D413E509D}"/>
              </a:ext>
            </a:extLst>
          </p:cNvPr>
          <p:cNvSpPr txBox="1"/>
          <p:nvPr/>
        </p:nvSpPr>
        <p:spPr>
          <a:xfrm>
            <a:off x="853499" y="3609112"/>
            <a:ext cx="7458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Giải pháp: REDCODER – hệ thống hỗ trợ lập trình viên 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tạo sinh</a:t>
            </a:r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và 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tóm tắt mã nguồn</a:t>
            </a:r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một cách 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chính xác</a:t>
            </a:r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và 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ngữ cảnh hóa</a:t>
            </a:r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nhờ vào kỹ thuật 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truy xuất tăng cường (RAG)</a:t>
            </a:r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kết hợp mô hình ngôn ngữ mạnh như </a:t>
            </a:r>
            <a:r>
              <a:rPr lang="vi-VN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PLBART</a:t>
            </a:r>
            <a:r>
              <a:rPr lang="vi-VN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sz="1800" dirty="0"/>
              <a:t>Xây dựng hệ thống hỗ trợ sinh mã từ mô tả và tóm tắt mã thành văn bản dễ hiểu.</a:t>
            </a:r>
            <a:endParaRPr lang="en-US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sz="1800" dirty="0"/>
              <a:t>Kết hợp kỹ thuật truy xuất thông tin</a:t>
            </a:r>
            <a:r>
              <a:rPr lang="en-US" sz="1800" dirty="0"/>
              <a:t> (</a:t>
            </a:r>
            <a:r>
              <a:rPr lang="en-US" sz="1800" b="1" dirty="0"/>
              <a:t>RAG</a:t>
            </a:r>
            <a:r>
              <a:rPr lang="en-US" sz="1800" dirty="0"/>
              <a:t>)</a:t>
            </a:r>
            <a:r>
              <a:rPr lang="vi-VN" sz="1800" dirty="0"/>
              <a:t> và mô hình tạo sinh ngôn ngữ</a:t>
            </a:r>
            <a:r>
              <a:rPr lang="en-US" sz="1800" dirty="0"/>
              <a:t> (</a:t>
            </a:r>
            <a:r>
              <a:rPr lang="en-US" sz="1800" b="1" dirty="0"/>
              <a:t>PLBART</a:t>
            </a:r>
            <a:r>
              <a:rPr lang="en-US" sz="1800" dirty="0"/>
              <a:t>)</a:t>
            </a:r>
            <a:r>
              <a:rPr lang="vi-VN" sz="1800" dirty="0"/>
              <a:t> trong một framework thống nhất</a:t>
            </a:r>
            <a:r>
              <a:rPr lang="en-US" sz="1800" dirty="0"/>
              <a:t> (</a:t>
            </a:r>
            <a:r>
              <a:rPr lang="en-US" sz="1800" b="1" dirty="0"/>
              <a:t>REDCODER</a:t>
            </a:r>
            <a:r>
              <a:rPr lang="en-US" sz="1800" dirty="0"/>
              <a:t>)</a:t>
            </a:r>
            <a:r>
              <a:rPr lang="vi-VN" sz="1800" dirty="0"/>
              <a:t>.</a:t>
            </a:r>
            <a:endParaRPr lang="en-US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sz="1800" dirty="0"/>
              <a:t>Cung cấp một hệ thống hỗ trợ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cách</a:t>
            </a:r>
            <a:r>
              <a:rPr lang="en-US" sz="1800" dirty="0"/>
              <a:t> </a:t>
            </a:r>
            <a:r>
              <a:rPr lang="vi-VN" sz="1800" dirty="0"/>
              <a:t>nhanh chóng, chính xác.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vi-VN"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vi-V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Nội dung và Phương pháp</a:t>
            </a:r>
            <a:endParaRPr dirty="0"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vi-VN" sz="1800" dirty="0"/>
              <a:t>Xây dựng cơ sở dữ liệu: từ các bộ như CodeSearchNet, CodeXGLUE, Concode.</a:t>
            </a:r>
            <a:endParaRPr lang="en-US" sz="1800" dirty="0"/>
          </a:p>
          <a:p>
            <a:pPr lvl="1" indent="-336550">
              <a:spcBef>
                <a:spcPts val="0"/>
              </a:spcBef>
              <a:buSzPts val="1700"/>
              <a:buFont typeface="Arial"/>
              <a:buChar char="●"/>
            </a:pP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thập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developer </a:t>
            </a:r>
            <a:r>
              <a:rPr lang="en-US" sz="1800" dirty="0" err="1"/>
              <a:t>thật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repository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nguồn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GitHub.</a:t>
            </a:r>
          </a:p>
          <a:p>
            <a:pPr lvl="1" indent="-336550">
              <a:spcBef>
                <a:spcPts val="0"/>
              </a:spcBef>
              <a:buSzPts val="1700"/>
              <a:buFont typeface="Arial"/>
              <a:buChar char="●"/>
            </a:pPr>
            <a:r>
              <a:rPr lang="en-US" sz="1800" dirty="0" err="1"/>
              <a:t>Trải</a:t>
            </a:r>
            <a:r>
              <a:rPr lang="en-US" sz="1800" dirty="0"/>
              <a:t> qua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</a:t>
            </a:r>
            <a:r>
              <a:rPr lang="en-US" sz="1800" dirty="0" err="1"/>
              <a:t>tiền</a:t>
            </a:r>
            <a:r>
              <a:rPr lang="en-US" sz="1800" dirty="0"/>
              <a:t> </a:t>
            </a:r>
            <a:r>
              <a:rPr lang="en-US" sz="1800" dirty="0" err="1"/>
              <a:t>xử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 </a:t>
            </a:r>
            <a:r>
              <a:rPr lang="en-US" sz="1800" dirty="0" err="1"/>
              <a:t>loại</a:t>
            </a:r>
            <a:r>
              <a:rPr lang="en-US" sz="1800" dirty="0"/>
              <a:t>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trùng</a:t>
            </a:r>
            <a:r>
              <a:rPr lang="en-US" sz="1800" dirty="0"/>
              <a:t> </a:t>
            </a:r>
            <a:r>
              <a:rPr lang="en-US" sz="1800" dirty="0" err="1"/>
              <a:t>lặp</a:t>
            </a:r>
            <a:r>
              <a:rPr lang="en-US" sz="1800" dirty="0"/>
              <a:t>, </a:t>
            </a:r>
            <a:r>
              <a:rPr lang="en-US" sz="1800" dirty="0" err="1"/>
              <a:t>trích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tóm</a:t>
            </a:r>
            <a:r>
              <a:rPr lang="en-US" sz="1800" dirty="0"/>
              <a:t> </a:t>
            </a:r>
            <a:r>
              <a:rPr lang="en-US" sz="1800" dirty="0" err="1"/>
              <a:t>tắt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chất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.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khoảng</a:t>
            </a:r>
            <a:r>
              <a:rPr lang="en-US" sz="1800" dirty="0"/>
              <a:t> 1.1M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tóm</a:t>
            </a:r>
            <a:r>
              <a:rPr lang="en-US" sz="1800" dirty="0"/>
              <a:t> </a:t>
            </a:r>
            <a:r>
              <a:rPr lang="en-US" sz="1800" dirty="0" err="1"/>
              <a:t>tắt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20%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ghép</a:t>
            </a:r>
            <a:r>
              <a:rPr lang="en-US" sz="1800" dirty="0"/>
              <a:t> </a:t>
            </a:r>
            <a:r>
              <a:rPr lang="en-US" sz="1800" dirty="0" err="1"/>
              <a:t>cặp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code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ngôn</a:t>
            </a:r>
            <a:r>
              <a:rPr lang="en-US" sz="1800" dirty="0"/>
              <a:t> </a:t>
            </a:r>
            <a:r>
              <a:rPr lang="en-US" sz="1800" dirty="0" err="1"/>
              <a:t>ngữ</a:t>
            </a:r>
            <a:r>
              <a:rPr lang="en-US" sz="1800" dirty="0"/>
              <a:t> Java </a:t>
            </a:r>
            <a:r>
              <a:rPr lang="en-US" sz="1800" dirty="0" err="1"/>
              <a:t>và</a:t>
            </a:r>
            <a:r>
              <a:rPr lang="en-US" sz="1800" dirty="0"/>
              <a:t>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RAG (Retrieval-Augmented Generation)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Là kỹ thuật nâng cao độ chính xác cho câu trả lời của mô hình gen-AI với dữ liệu được truy xuất từ các nguồn dữ liệu bên ngoài.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Giải quyết nhiều vấn đề mà các LLM thường hay gặp phải (ảo giác - hallucination; độ tin cậy; giảm chi phí, khối lượng công việc,..).</a:t>
            </a:r>
            <a:endParaRPr sz="1800" dirty="0">
              <a:solidFill>
                <a:schemeClr val="dk2"/>
              </a:solidFill>
            </a:endParaRPr>
          </a:p>
          <a:p>
            <a:pPr marL="12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697" y="2839150"/>
            <a:ext cx="4638625" cy="15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xuất</a:t>
            </a:r>
            <a:r>
              <a:rPr lang="en-US" sz="2000" dirty="0"/>
              <a:t> SCODE-R: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Dense Passage Retriever (DPR).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SCODE-G: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PLBART (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seq2seq pre-trained).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vi-VN" sz="2000" dirty="0"/>
              <a:t>Kết hợp dữ liệu truy xuất và đầu vào để tạo kết quả tăng cường</a:t>
            </a:r>
            <a:r>
              <a:rPr lang="en-US" sz="2000" dirty="0"/>
              <a:t>  (RAG)</a:t>
            </a:r>
            <a:r>
              <a:rPr lang="vi-VN" sz="20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830500" y="3961320"/>
            <a:ext cx="34830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Pipeline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cơ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bản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của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 REDCODER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với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tác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vụ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sinh</a:t>
            </a:r>
            <a:r>
              <a:rPr lang="en-US" i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i="1" dirty="0" err="1">
                <a:latin typeface="Roboto"/>
                <a:ea typeface="Roboto"/>
                <a:cs typeface="Roboto"/>
                <a:sym typeface="Roboto"/>
              </a:rPr>
              <a:t>mã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29290-41B2-F98E-ED31-DE5A10FC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1" y="1465117"/>
            <a:ext cx="8783898" cy="22132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sz="1800" dirty="0"/>
              <a:t>Xây dựng dataset mã nguồn chất lượng cao có cả mã và mô tả.</a:t>
            </a:r>
            <a:endParaRPr lang="en-US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sz="1800" dirty="0"/>
              <a:t>Triển khai mô hình REDCODER hoạt động hiệu quả trên hai tác vụ chính.</a:t>
            </a:r>
            <a:endParaRPr lang="en-US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-VN" sz="1800" dirty="0"/>
              <a:t>Kết quả đầu ra sát với ngữ cảnh, có thể áp dụng cho IDE hoặc công cụ hỗ trợ lập trình.</a:t>
            </a:r>
            <a:endParaRPr lang="vi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723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Material - R01</vt:lpstr>
      <vt:lpstr>Hệ thống tạo sinh và tóm tắt mã nguồn dựa trên truy xuất tăng cường – REDCODER</vt:lpstr>
      <vt:lpstr>Tóm tắt </vt:lpstr>
      <vt:lpstr>Giới thiệu</vt:lpstr>
      <vt:lpstr>Mục tiêu</vt:lpstr>
      <vt:lpstr>Nội dung và Phương pháp</vt:lpstr>
      <vt:lpstr>Nội dung và Phương pháp</vt:lpstr>
      <vt:lpstr>Nội dung và Phương pháp</vt:lpstr>
      <vt:lpstr>Nội dung và Phương pháp</vt:lpstr>
      <vt:lpstr>Kết quả dự kiến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Tú Lê</cp:lastModifiedBy>
  <cp:revision>3</cp:revision>
  <dcterms:modified xsi:type="dcterms:W3CDTF">2025-05-31T08:31:18Z</dcterms:modified>
</cp:coreProperties>
</file>