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97" r:id="rId4"/>
    <p:sldId id="260" r:id="rId5"/>
    <p:sldId id="261" r:id="rId6"/>
    <p:sldId id="298" r:id="rId7"/>
    <p:sldId id="262" r:id="rId8"/>
    <p:sldId id="263" r:id="rId9"/>
    <p:sldId id="264" r:id="rId10"/>
    <p:sldId id="265" r:id="rId11"/>
    <p:sldId id="267" r:id="rId12"/>
    <p:sldId id="268" r:id="rId13"/>
    <p:sldId id="299" r:id="rId14"/>
    <p:sldId id="288" r:id="rId15"/>
    <p:sldId id="291" r:id="rId16"/>
    <p:sldId id="292" r:id="rId17"/>
    <p:sldId id="293" r:id="rId18"/>
    <p:sldId id="294" r:id="rId19"/>
    <p:sldId id="295" r:id="rId20"/>
    <p:sldId id="278" r:id="rId21"/>
    <p:sldId id="300" r:id="rId22"/>
    <p:sldId id="277" r:id="rId23"/>
    <p:sldId id="301" r:id="rId24"/>
    <p:sldId id="296" r:id="rId25"/>
    <p:sldId id="279" r:id="rId26"/>
    <p:sldId id="303" r:id="rId27"/>
    <p:sldId id="280" r:id="rId28"/>
    <p:sldId id="287" r:id="rId29"/>
    <p:sldId id="302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0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lombadivine/Dashboard" TargetMode="External"/><Relationship Id="rId2" Type="http://schemas.openxmlformats.org/officeDocument/2006/relationships/hyperlink" Target="https://github.com/tulombadivine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lombadivine/Dashboard" TargetMode="External"/><Relationship Id="rId2" Type="http://schemas.openxmlformats.org/officeDocument/2006/relationships/hyperlink" Target="https://github.com/tulombadivine/API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willkoehrsen/start-here-a-gentle-introductio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BB92B-50DF-8415-C0AA-67CA6A85D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414823"/>
            <a:ext cx="11109960" cy="890518"/>
          </a:xfrm>
        </p:spPr>
        <p:txBody>
          <a:bodyPr anchor="b">
            <a:noAutofit/>
          </a:bodyPr>
          <a:lstStyle/>
          <a:p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Projet 7 : Implémentez un modèle de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357F4-F030-FBDA-6443-FDC57B24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7553" y="4678189"/>
            <a:ext cx="8580120" cy="1806962"/>
          </a:xfrm>
        </p:spPr>
        <p:txBody>
          <a:bodyPr anchor="t">
            <a:noAutofit/>
          </a:bodyPr>
          <a:lstStyle/>
          <a:p>
            <a:pPr algn="just"/>
            <a:r>
              <a:rPr lang="fr-FR" sz="2400" b="1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Présenté par :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Divine Tulomba, étudiante Data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Scientist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 err="1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Entreprise</a:t>
            </a:r>
            <a:r>
              <a:rPr lang="en-US" sz="2400" b="1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 GROUP </a:t>
            </a:r>
          </a:p>
          <a:p>
            <a:pPr algn="just"/>
            <a:r>
              <a:rPr lang="en-US" sz="2400" b="1" dirty="0" err="1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Année</a:t>
            </a:r>
            <a:r>
              <a:rPr lang="en-US" sz="2400" b="1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 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2024 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B4C2A56-DB3A-6E3F-CF1E-EF9AE5F83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54" r="1" b="33960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6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74376" y="178065"/>
            <a:ext cx="6914304" cy="5781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3600" b="1" spc="-109" dirty="0">
                <a:latin typeface="Tahoma"/>
                <a:cs typeface="Tahoma"/>
              </a:rPr>
              <a:t>Analyse</a:t>
            </a:r>
            <a:r>
              <a:rPr sz="3600" b="1" spc="-4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de</a:t>
            </a:r>
            <a:r>
              <a:rPr sz="3600" b="1" spc="-89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la</a:t>
            </a:r>
            <a:r>
              <a:rPr sz="3600" b="1" spc="-59" dirty="0">
                <a:latin typeface="Tahoma"/>
                <a:cs typeface="Tahoma"/>
              </a:rPr>
              <a:t> </a:t>
            </a:r>
            <a:r>
              <a:rPr sz="3600" b="1" spc="-99" dirty="0">
                <a:latin typeface="Tahoma"/>
                <a:cs typeface="Tahoma"/>
              </a:rPr>
              <a:t>target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959" y="836550"/>
            <a:ext cx="8630012" cy="584338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10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4149" y="801515"/>
            <a:ext cx="12288851" cy="5781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3600" b="1" spc="-99" dirty="0">
                <a:latin typeface="Tahoma"/>
                <a:cs typeface="Tahoma"/>
              </a:rPr>
              <a:t>Distribution</a:t>
            </a:r>
            <a:r>
              <a:rPr sz="3600" b="1" spc="149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de</a:t>
            </a:r>
            <a:r>
              <a:rPr sz="3600" b="1" spc="149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la</a:t>
            </a:r>
            <a:r>
              <a:rPr sz="3600" b="1" spc="149" dirty="0">
                <a:latin typeface="Tahoma"/>
                <a:cs typeface="Tahoma"/>
              </a:rPr>
              <a:t> </a:t>
            </a:r>
            <a:r>
              <a:rPr sz="3600" b="1" spc="-99" dirty="0">
                <a:latin typeface="Tahoma"/>
                <a:cs typeface="Tahoma"/>
              </a:rPr>
              <a:t>target</a:t>
            </a:r>
            <a:r>
              <a:rPr sz="3600" b="1" spc="149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:</a:t>
            </a:r>
            <a:r>
              <a:rPr sz="3600" b="1" spc="149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NAME</a:t>
            </a:r>
            <a:r>
              <a:rPr sz="3600" b="1" spc="226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CONTRACT</a:t>
            </a:r>
            <a:r>
              <a:rPr sz="3600" b="1" spc="218" dirty="0">
                <a:latin typeface="Tahoma"/>
                <a:cs typeface="Tahoma"/>
              </a:rPr>
              <a:t> </a:t>
            </a:r>
            <a:r>
              <a:rPr sz="3600" b="1" spc="69" dirty="0">
                <a:latin typeface="Tahoma"/>
                <a:cs typeface="Tahoma"/>
              </a:rPr>
              <a:t>TYPE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79" y="2118360"/>
            <a:ext cx="11281221" cy="359664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11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41835" y="793716"/>
            <a:ext cx="9708327" cy="5781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3600" b="1" spc="-99" dirty="0">
                <a:latin typeface="Tahoma"/>
                <a:cs typeface="Tahoma"/>
              </a:rPr>
              <a:t>Distribution</a:t>
            </a:r>
            <a:r>
              <a:rPr sz="3600" b="1" spc="30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de</a:t>
            </a:r>
            <a:r>
              <a:rPr sz="3600" b="1" spc="4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la</a:t>
            </a:r>
            <a:r>
              <a:rPr sz="3600" b="1" spc="40" dirty="0">
                <a:latin typeface="Tahoma"/>
                <a:cs typeface="Tahoma"/>
              </a:rPr>
              <a:t> </a:t>
            </a:r>
            <a:r>
              <a:rPr sz="3600" b="1" spc="-99" dirty="0">
                <a:latin typeface="Tahoma"/>
                <a:cs typeface="Tahoma"/>
              </a:rPr>
              <a:t>target</a:t>
            </a:r>
            <a:r>
              <a:rPr sz="3600" b="1" spc="3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:</a:t>
            </a:r>
            <a:r>
              <a:rPr sz="3600" b="1" spc="40" dirty="0">
                <a:latin typeface="Tahoma"/>
                <a:cs typeface="Tahoma"/>
              </a:rPr>
              <a:t> </a:t>
            </a:r>
            <a:r>
              <a:rPr sz="3600" b="1" dirty="0">
                <a:latin typeface="Tahoma"/>
                <a:cs typeface="Tahoma"/>
              </a:rPr>
              <a:t>CODE</a:t>
            </a:r>
            <a:r>
              <a:rPr sz="3600" b="1" spc="109" dirty="0">
                <a:latin typeface="Tahoma"/>
                <a:cs typeface="Tahoma"/>
              </a:rPr>
              <a:t> </a:t>
            </a:r>
            <a:r>
              <a:rPr sz="3600" b="1" spc="-20" dirty="0">
                <a:latin typeface="Tahoma"/>
                <a:cs typeface="Tahoma"/>
              </a:rPr>
              <a:t>GENDER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15" y="2228963"/>
            <a:ext cx="9835849" cy="349494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12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13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63338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>
                <a:solidFill>
                  <a:srgbClr val="0070C0"/>
                </a:solidFill>
              </a:rPr>
              <a:t>Modélisation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MlFlow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DataDrift</a:t>
            </a:r>
            <a:r>
              <a:rPr lang="fr-FR" b="1" dirty="0"/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Déploiement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3532557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768" y="870960"/>
            <a:ext cx="965187" cy="5213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72397" y="870960"/>
            <a:ext cx="6847205" cy="632460"/>
            <a:chOff x="2199258" y="982027"/>
            <a:chExt cx="6847205" cy="6324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9258" y="1289443"/>
              <a:ext cx="141312" cy="596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6848" y="982027"/>
              <a:ext cx="6679336" cy="632231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710054" y="2280030"/>
            <a:ext cx="2853055" cy="1420495"/>
            <a:chOff x="1710054" y="2280030"/>
            <a:chExt cx="2853055" cy="1420495"/>
          </a:xfrm>
        </p:grpSpPr>
        <p:sp>
          <p:nvSpPr>
            <p:cNvPr id="7" name="object 7"/>
            <p:cNvSpPr/>
            <p:nvPr/>
          </p:nvSpPr>
          <p:spPr>
            <a:xfrm>
              <a:off x="4059935" y="2989325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303" y="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80036" y="294487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6404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2345436" y="0"/>
                  </a:moveTo>
                  <a:lnTo>
                    <a:pt x="0" y="0"/>
                  </a:lnTo>
                  <a:lnTo>
                    <a:pt x="0" y="1407414"/>
                  </a:lnTo>
                  <a:lnTo>
                    <a:pt x="2345436" y="1407414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6404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0" y="0"/>
                  </a:moveTo>
                  <a:lnTo>
                    <a:pt x="2345436" y="0"/>
                  </a:lnTo>
                  <a:lnTo>
                    <a:pt x="2345436" y="1407414"/>
                  </a:lnTo>
                  <a:lnTo>
                    <a:pt x="0" y="14074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6404" y="2241278"/>
            <a:ext cx="2298430" cy="105670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866775" marR="225425" indent="-635000">
              <a:lnSpc>
                <a:spcPts val="2650"/>
              </a:lnSpc>
              <a:spcBef>
                <a:spcPts val="2840"/>
              </a:spcBef>
            </a:pPr>
            <a:r>
              <a:rPr sz="2500" spc="130" dirty="0">
                <a:solidFill>
                  <a:srgbClr val="FFFFFF"/>
                </a:solidFill>
                <a:latin typeface="Cambria"/>
                <a:cs typeface="Cambria"/>
              </a:rPr>
              <a:t>Demande</a:t>
            </a:r>
            <a:r>
              <a:rPr sz="25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Cambria"/>
                <a:cs typeface="Cambria"/>
              </a:rPr>
              <a:t>de </a:t>
            </a: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prêt</a:t>
            </a:r>
            <a:endParaRPr sz="2500" dirty="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94986" y="2280030"/>
            <a:ext cx="2853055" cy="1420495"/>
            <a:chOff x="4594986" y="2280030"/>
            <a:chExt cx="2853055" cy="1420495"/>
          </a:xfrm>
        </p:grpSpPr>
        <p:sp>
          <p:nvSpPr>
            <p:cNvPr id="13" name="object 13"/>
            <p:cNvSpPr/>
            <p:nvPr/>
          </p:nvSpPr>
          <p:spPr>
            <a:xfrm>
              <a:off x="6944867" y="2989325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303" y="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64968" y="294487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1336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2345436" y="0"/>
                  </a:moveTo>
                  <a:lnTo>
                    <a:pt x="0" y="0"/>
                  </a:lnTo>
                  <a:lnTo>
                    <a:pt x="0" y="1407414"/>
                  </a:lnTo>
                  <a:lnTo>
                    <a:pt x="2345436" y="1407414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01336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0" y="0"/>
                  </a:moveTo>
                  <a:lnTo>
                    <a:pt x="2345436" y="0"/>
                  </a:lnTo>
                  <a:lnTo>
                    <a:pt x="2345436" y="1407414"/>
                  </a:lnTo>
                  <a:lnTo>
                    <a:pt x="0" y="14074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01336" y="2286380"/>
            <a:ext cx="2345690" cy="105670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83515" marR="177165" indent="125730">
              <a:lnSpc>
                <a:spcPts val="2650"/>
              </a:lnSpc>
              <a:spcBef>
                <a:spcPts val="2840"/>
              </a:spcBef>
            </a:pPr>
            <a:r>
              <a:rPr lang="fr-FR" sz="2500" spc="100" dirty="0">
                <a:solidFill>
                  <a:srgbClr val="FFFFFF"/>
                </a:solidFill>
                <a:latin typeface="Cambria"/>
                <a:cs typeface="Cambria"/>
              </a:rPr>
              <a:t>Plusieurs</a:t>
            </a:r>
            <a:r>
              <a:rPr sz="25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r>
              <a:rPr lang="fr-FR" sz="2500" spc="4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2500" dirty="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9249" y="2206898"/>
            <a:ext cx="7000240" cy="1913889"/>
            <a:chOff x="2837942" y="2280030"/>
            <a:chExt cx="7000240" cy="1913889"/>
          </a:xfrm>
        </p:grpSpPr>
        <p:sp>
          <p:nvSpPr>
            <p:cNvPr id="19" name="object 19"/>
            <p:cNvSpPr/>
            <p:nvPr/>
          </p:nvSpPr>
          <p:spPr>
            <a:xfrm>
              <a:off x="2888743" y="3691127"/>
              <a:ext cx="5770245" cy="496570"/>
            </a:xfrm>
            <a:custGeom>
              <a:avLst/>
              <a:gdLst/>
              <a:ahLst/>
              <a:cxnLst/>
              <a:rect l="l" t="t" r="r" b="b"/>
              <a:pathLst>
                <a:path w="5770245" h="496570">
                  <a:moveTo>
                    <a:pt x="5770003" y="0"/>
                  </a:moveTo>
                  <a:lnTo>
                    <a:pt x="5770003" y="271538"/>
                  </a:lnTo>
                  <a:lnTo>
                    <a:pt x="0" y="271538"/>
                  </a:lnTo>
                  <a:lnTo>
                    <a:pt x="0" y="496303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44292" y="4111226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19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6269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2345436" y="0"/>
                  </a:moveTo>
                  <a:lnTo>
                    <a:pt x="0" y="0"/>
                  </a:lnTo>
                  <a:lnTo>
                    <a:pt x="0" y="1407414"/>
                  </a:lnTo>
                  <a:lnTo>
                    <a:pt x="2345436" y="1407414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86269" y="2286380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0" y="0"/>
                  </a:moveTo>
                  <a:lnTo>
                    <a:pt x="2345436" y="0"/>
                  </a:lnTo>
                  <a:lnTo>
                    <a:pt x="2345436" y="1407414"/>
                  </a:lnTo>
                  <a:lnTo>
                    <a:pt x="0" y="14074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10054" y="4226178"/>
            <a:ext cx="2853055" cy="1420495"/>
            <a:chOff x="1710054" y="4226178"/>
            <a:chExt cx="2853055" cy="1420495"/>
          </a:xfrm>
        </p:grpSpPr>
        <p:sp>
          <p:nvSpPr>
            <p:cNvPr id="25" name="object 25"/>
            <p:cNvSpPr/>
            <p:nvPr/>
          </p:nvSpPr>
          <p:spPr>
            <a:xfrm>
              <a:off x="4059935" y="4936235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303" y="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0036" y="489178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6404" y="4232528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2345436" y="0"/>
                  </a:moveTo>
                  <a:lnTo>
                    <a:pt x="0" y="0"/>
                  </a:lnTo>
                  <a:lnTo>
                    <a:pt x="0" y="1407414"/>
                  </a:lnTo>
                  <a:lnTo>
                    <a:pt x="2345436" y="1407414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16404" y="4232528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0" y="0"/>
                  </a:moveTo>
                  <a:lnTo>
                    <a:pt x="2345436" y="0"/>
                  </a:lnTo>
                  <a:lnTo>
                    <a:pt x="2345436" y="1407414"/>
                  </a:lnTo>
                  <a:lnTo>
                    <a:pt x="0" y="14074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71304" y="3866280"/>
            <a:ext cx="2345690" cy="1749838"/>
          </a:xfrm>
          <a:prstGeom prst="rect">
            <a:avLst/>
          </a:prstGeom>
        </p:spPr>
        <p:txBody>
          <a:bodyPr vert="horz" wrap="square" lIns="0" tIns="361315" rIns="0" bIns="0" rtlCol="0">
            <a:spAutoFit/>
          </a:bodyPr>
          <a:lstStyle/>
          <a:p>
            <a:pPr marL="249554" marR="242570" indent="76200">
              <a:lnSpc>
                <a:spcPts val="2650"/>
              </a:lnSpc>
              <a:spcBef>
                <a:spcPts val="2845"/>
              </a:spcBef>
            </a:pPr>
            <a:r>
              <a:rPr sz="2500" spc="70" dirty="0">
                <a:solidFill>
                  <a:srgbClr val="FFFFFF"/>
                </a:solidFill>
                <a:latin typeface="Cambria"/>
                <a:cs typeface="Cambria"/>
              </a:rPr>
              <a:t>Application </a:t>
            </a:r>
            <a:r>
              <a:rPr sz="2500" spc="95" dirty="0">
                <a:solidFill>
                  <a:srgbClr val="FFFFFF"/>
                </a:solidFill>
                <a:latin typeface="Cambria"/>
                <a:cs typeface="Cambria"/>
              </a:rPr>
              <a:t>d’un</a:t>
            </a:r>
            <a:r>
              <a:rPr sz="25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114" dirty="0" err="1">
                <a:solidFill>
                  <a:srgbClr val="FFFFFF"/>
                </a:solidFill>
                <a:latin typeface="Cambria"/>
                <a:cs typeface="Cambria"/>
              </a:rPr>
              <a:t>modèle</a:t>
            </a:r>
            <a:r>
              <a:rPr lang="fr-FR" sz="2500" spc="114" dirty="0">
                <a:solidFill>
                  <a:srgbClr val="FFFFFF"/>
                </a:solidFill>
                <a:latin typeface="Cambria"/>
                <a:cs typeface="Cambria"/>
              </a:rPr>
              <a:t> ou plusieurs modèles</a:t>
            </a:r>
            <a:endParaRPr sz="2500" dirty="0">
              <a:latin typeface="Cambria"/>
              <a:cs typeface="Cambr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594986" y="4226178"/>
            <a:ext cx="2853055" cy="1420495"/>
            <a:chOff x="4594986" y="4226178"/>
            <a:chExt cx="2853055" cy="1420495"/>
          </a:xfrm>
        </p:grpSpPr>
        <p:sp>
          <p:nvSpPr>
            <p:cNvPr id="31" name="object 31"/>
            <p:cNvSpPr/>
            <p:nvPr/>
          </p:nvSpPr>
          <p:spPr>
            <a:xfrm>
              <a:off x="6944867" y="4936235"/>
              <a:ext cx="496570" cy="0"/>
            </a:xfrm>
            <a:custGeom>
              <a:avLst/>
              <a:gdLst/>
              <a:ahLst/>
              <a:cxnLst/>
              <a:rect l="l" t="t" r="r" b="b"/>
              <a:pathLst>
                <a:path w="496570">
                  <a:moveTo>
                    <a:pt x="0" y="0"/>
                  </a:moveTo>
                  <a:lnTo>
                    <a:pt x="496303" y="0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64968" y="489178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12700">
              <a:solidFill>
                <a:srgbClr val="D247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01336" y="4232528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2345436" y="0"/>
                  </a:moveTo>
                  <a:lnTo>
                    <a:pt x="0" y="0"/>
                  </a:lnTo>
                  <a:lnTo>
                    <a:pt x="0" y="1407414"/>
                  </a:lnTo>
                  <a:lnTo>
                    <a:pt x="2345436" y="1407414"/>
                  </a:lnTo>
                  <a:lnTo>
                    <a:pt x="2345436" y="0"/>
                  </a:lnTo>
                  <a:close/>
                </a:path>
              </a:pathLst>
            </a:custGeom>
            <a:solidFill>
              <a:srgbClr val="D247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01336" y="4232528"/>
              <a:ext cx="2345690" cy="1407795"/>
            </a:xfrm>
            <a:custGeom>
              <a:avLst/>
              <a:gdLst/>
              <a:ahLst/>
              <a:cxnLst/>
              <a:rect l="l" t="t" r="r" b="b"/>
              <a:pathLst>
                <a:path w="2345690" h="1407795">
                  <a:moveTo>
                    <a:pt x="0" y="0"/>
                  </a:moveTo>
                  <a:lnTo>
                    <a:pt x="2345436" y="0"/>
                  </a:lnTo>
                  <a:lnTo>
                    <a:pt x="2345436" y="1407414"/>
                  </a:lnTo>
                  <a:lnTo>
                    <a:pt x="0" y="14074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601336" y="4232528"/>
            <a:ext cx="2345690" cy="140779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0"/>
              </a:spcBef>
            </a:pPr>
            <a:endParaRPr sz="25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5"/>
              </a:spcBef>
            </a:pPr>
            <a:r>
              <a:rPr sz="2500" spc="105" dirty="0">
                <a:solidFill>
                  <a:srgbClr val="FFFFFF"/>
                </a:solidFill>
                <a:latin typeface="Cambria"/>
                <a:cs typeface="Cambria"/>
              </a:rPr>
              <a:t>Scoring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86268" y="4232528"/>
            <a:ext cx="2345690" cy="1407795"/>
          </a:xfrm>
          <a:prstGeom prst="rect">
            <a:avLst/>
          </a:prstGeom>
          <a:solidFill>
            <a:srgbClr val="D24716"/>
          </a:solidFill>
        </p:spPr>
        <p:txBody>
          <a:bodyPr vert="horz" wrap="square" lIns="0" tIns="361315" rIns="0" bIns="0" rtlCol="0">
            <a:spAutoFit/>
          </a:bodyPr>
          <a:lstStyle/>
          <a:p>
            <a:pPr marL="397510" marR="234315" indent="-158115">
              <a:lnSpc>
                <a:spcPts val="2650"/>
              </a:lnSpc>
              <a:spcBef>
                <a:spcPts val="2845"/>
              </a:spcBef>
            </a:pPr>
            <a:r>
              <a:rPr sz="2500" spc="45" dirty="0">
                <a:solidFill>
                  <a:srgbClr val="FFFFFF"/>
                </a:solidFill>
                <a:latin typeface="Cambria"/>
                <a:cs typeface="Cambria"/>
              </a:rPr>
              <a:t>Visualisation </a:t>
            </a:r>
            <a:r>
              <a:rPr sz="2500" spc="95" dirty="0">
                <a:solidFill>
                  <a:srgbClr val="FFFFFF"/>
                </a:solidFill>
                <a:latin typeface="Cambria"/>
                <a:cs typeface="Cambria"/>
              </a:rPr>
              <a:t>du</a:t>
            </a:r>
            <a:r>
              <a:rPr sz="25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mbria"/>
                <a:cs typeface="Cambria"/>
              </a:rPr>
              <a:t>résultat</a:t>
            </a:r>
            <a:endParaRPr sz="2500" dirty="0">
              <a:latin typeface="Cambria"/>
              <a:cs typeface="Cambria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14EF8D7C-F8C9-CE24-0062-4DD8015417EF}"/>
              </a:ext>
            </a:extLst>
          </p:cNvPr>
          <p:cNvSpPr txBox="1"/>
          <p:nvPr/>
        </p:nvSpPr>
        <p:spPr>
          <a:xfrm>
            <a:off x="7531101" y="2308795"/>
            <a:ext cx="2345690" cy="1056700"/>
          </a:xfrm>
          <a:prstGeom prst="rect">
            <a:avLst/>
          </a:prstGeom>
        </p:spPr>
        <p:txBody>
          <a:bodyPr vert="horz" wrap="square" lIns="0" tIns="360680" rIns="0" bIns="0" rtlCol="0">
            <a:spAutoFit/>
          </a:bodyPr>
          <a:lstStyle/>
          <a:p>
            <a:pPr marL="183515" marR="177165" indent="125730">
              <a:lnSpc>
                <a:spcPts val="2650"/>
              </a:lnSpc>
              <a:spcBef>
                <a:spcPts val="2840"/>
              </a:spcBef>
            </a:pPr>
            <a:r>
              <a:rPr lang="fr-FR" sz="2500" spc="100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25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fr-FR" sz="2500" spc="40" dirty="0" err="1">
                <a:solidFill>
                  <a:srgbClr val="FFFFFF"/>
                </a:solidFill>
                <a:latin typeface="Cambria"/>
                <a:cs typeface="Cambria"/>
              </a:rPr>
              <a:t>Engeenering</a:t>
            </a:r>
            <a:r>
              <a:rPr lang="fr-FR" sz="25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25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5124-4B2A-609F-0D4D-69F130D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48" y="330267"/>
            <a:ext cx="9950103" cy="486096"/>
          </a:xfrm>
        </p:spPr>
        <p:txBody>
          <a:bodyPr>
            <a:normAutofit fontScale="90000"/>
          </a:bodyPr>
          <a:lstStyle/>
          <a:p>
            <a:r>
              <a:rPr lang="fr-FR" dirty="0"/>
              <a:t>3. Modélisation : </a:t>
            </a:r>
            <a:r>
              <a:rPr lang="fr-FR" dirty="0" err="1"/>
              <a:t>feautures</a:t>
            </a:r>
            <a:r>
              <a:rPr lang="fr-FR" dirty="0"/>
              <a:t> </a:t>
            </a:r>
            <a:r>
              <a:rPr lang="fr-FR" dirty="0" err="1"/>
              <a:t>engeneering</a:t>
            </a:r>
            <a:r>
              <a:rPr lang="fr-FR" dirty="0"/>
              <a:t>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3E40-E4C3-82BF-145D-D11E2FCF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8" y="1037639"/>
            <a:ext cx="11071052" cy="50039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/>
          </a:p>
          <a:p>
            <a:pPr marL="457200" indent="-457200">
              <a:buAutoNum type="arabicPeriod"/>
            </a:pPr>
            <a:r>
              <a:rPr lang="fr-FR" sz="2400" dirty="0"/>
              <a:t>Utilisation du </a:t>
            </a:r>
            <a:r>
              <a:rPr lang="fr-FR" sz="2400" b="1" dirty="0"/>
              <a:t>Kernel </a:t>
            </a:r>
            <a:r>
              <a:rPr lang="fr-FR" sz="2400" b="1" dirty="0" err="1"/>
              <a:t>LightGBM</a:t>
            </a:r>
            <a:r>
              <a:rPr lang="fr-FR" sz="2400" b="1" dirty="0"/>
              <a:t> </a:t>
            </a:r>
            <a:r>
              <a:rPr lang="fr-FR" sz="2400" dirty="0"/>
              <a:t>avec des caractéristiques simples comme base pour la majorité des tâches d'ingénierie des caractéristiques.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2. À l'aide d'un code synthétique, la génération d'un jeu de données relativement propre incluant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200" dirty="0"/>
              <a:t>Encodage </a:t>
            </a:r>
            <a:r>
              <a:rPr lang="fr-FR" sz="2200" dirty="0" err="1"/>
              <a:t>one-hot</a:t>
            </a:r>
            <a:r>
              <a:rPr lang="fr-FR" sz="2200" b="0" dirty="0"/>
              <a:t> des colonnes catégorielles du </a:t>
            </a:r>
            <a:r>
              <a:rPr lang="fr-FR" sz="2200" b="0" dirty="0" err="1"/>
              <a:t>dataframe</a:t>
            </a:r>
            <a:r>
              <a:rPr lang="fr-FR" sz="2200" b="0" dirty="0"/>
              <a:t> principal (application).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sz="2200" b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200" dirty="0"/>
              <a:t>Prétraitement</a:t>
            </a:r>
            <a:r>
              <a:rPr lang="fr-FR" sz="2200" b="0" dirty="0"/>
              <a:t> (nettoyage de certaines valeurs aberrantes) et </a:t>
            </a:r>
            <a:r>
              <a:rPr lang="fr-FR" sz="2200" dirty="0"/>
              <a:t>fusion de tous les ensembles de données </a:t>
            </a:r>
            <a:r>
              <a:rPr lang="fr-FR" sz="2200" b="0" dirty="0"/>
              <a:t>en un unique </a:t>
            </a:r>
            <a:r>
              <a:rPr lang="fr-FR" sz="2200" b="0" dirty="0" err="1"/>
              <a:t>dataframe</a:t>
            </a:r>
            <a:r>
              <a:rPr lang="fr-FR" sz="2200" b="0" dirty="0"/>
              <a:t> de niveau client, en supprimant les caractéristiques catégorielles.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fr-FR" sz="2200" b="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2200" dirty="0"/>
              <a:t>Création de nombreux indicateurs pertinents</a:t>
            </a:r>
            <a:r>
              <a:rPr lang="fr-FR" sz="2200" b="0" dirty="0"/>
              <a:t>, notamment des calculs supplémentaires sur les colonnes existantes (min, max, </a:t>
            </a:r>
            <a:r>
              <a:rPr lang="fr-FR" sz="2200" b="0" dirty="0" err="1"/>
              <a:t>sum</a:t>
            </a:r>
            <a:r>
              <a:rPr lang="fr-FR" sz="2200" b="0" dirty="0"/>
              <a:t>, </a:t>
            </a:r>
            <a:r>
              <a:rPr lang="fr-FR" sz="2200" b="0" dirty="0" err="1"/>
              <a:t>mean</a:t>
            </a:r>
            <a:r>
              <a:rPr lang="fr-FR" sz="2200" b="0" dirty="0"/>
              <a:t>), ainsi que l'ajout de pourcentages pour "standardiser" les valeurs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39378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5124-4B2A-609F-0D4D-69F130DC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08" y="490583"/>
            <a:ext cx="9950103" cy="486096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: </a:t>
            </a:r>
            <a:r>
              <a:rPr lang="fr-FR" dirty="0" err="1"/>
              <a:t>feautures</a:t>
            </a:r>
            <a:r>
              <a:rPr lang="fr-FR" dirty="0"/>
              <a:t> </a:t>
            </a:r>
            <a:r>
              <a:rPr lang="fr-FR" dirty="0" err="1"/>
              <a:t>engeneering</a:t>
            </a:r>
            <a:r>
              <a:rPr lang="fr-FR" dirty="0"/>
              <a:t>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3E40-E4C3-82BF-145D-D11E2FCF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08" y="1528354"/>
            <a:ext cx="10621109" cy="3801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3. Résultat </a:t>
            </a:r>
            <a:r>
              <a:rPr lang="fr-FR" sz="2000" b="1" dirty="0"/>
              <a:t>: un </a:t>
            </a:r>
            <a:r>
              <a:rPr lang="fr-FR" sz="2000" b="1" dirty="0" err="1"/>
              <a:t>dataframe</a:t>
            </a:r>
            <a:r>
              <a:rPr lang="fr-FR" sz="2000" b="1" dirty="0"/>
              <a:t> de 797 </a:t>
            </a:r>
            <a:r>
              <a:rPr lang="fr-FR" sz="2000" dirty="0"/>
              <a:t>caractéristiques et 356 254 lignes/clients, avec une réduction de la mémoire utilisée </a:t>
            </a:r>
            <a:r>
              <a:rPr lang="fr-FR" sz="2000" b="1" dirty="0"/>
              <a:t>jusqu'à 65% </a:t>
            </a:r>
            <a:r>
              <a:rPr lang="fr-FR" sz="2000" dirty="0"/>
              <a:t>en convertissant les types de valeurs numériques.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4. Gestion des valeurs </a:t>
            </a:r>
            <a:r>
              <a:rPr lang="fr-FR" sz="2000" b="1" dirty="0"/>
              <a:t>NaN ou infinies restantes </a:t>
            </a:r>
            <a:r>
              <a:rPr lang="fr-FR" sz="2000" dirty="0"/>
              <a:t>: remplacement par la médiane de la colonne concernée pour </a:t>
            </a:r>
            <a:r>
              <a:rPr lang="fr-FR" sz="2000" b="1" dirty="0"/>
              <a:t>garantir la compatibilité </a:t>
            </a:r>
            <a:r>
              <a:rPr lang="fr-FR" sz="2000" dirty="0"/>
              <a:t>avec les modèles.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5. Split de train des données pour retrouver </a:t>
            </a:r>
            <a:r>
              <a:rPr lang="fr-FR" sz="2000" b="1" dirty="0"/>
              <a:t>le périmètre train/test grâce </a:t>
            </a:r>
            <a:r>
              <a:rPr lang="fr-FR" sz="2000" dirty="0"/>
              <a:t>à l'identifiant.</a:t>
            </a:r>
            <a:endParaRPr lang="en-US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40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037C-943A-C053-64F4-8516582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9" y="608807"/>
            <a:ext cx="9950103" cy="587696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: démarche 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115-B5B5-2905-8ED7-139605F1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0" y="1788687"/>
            <a:ext cx="9950103" cy="3513514"/>
          </a:xfrm>
        </p:spPr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sz="1800" dirty="0">
                <a:latin typeface="Arial"/>
                <a:cs typeface="Arial"/>
              </a:rPr>
              <a:t>Train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/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test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split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(taille</a:t>
            </a:r>
            <a:r>
              <a:rPr lang="fr-FR" sz="1800" spc="-2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du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jeu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b="1" dirty="0">
                <a:latin typeface="Arial"/>
                <a:cs typeface="Arial"/>
              </a:rPr>
              <a:t>de</a:t>
            </a:r>
            <a:r>
              <a:rPr lang="fr-FR" sz="1800" b="1" spc="-25" dirty="0">
                <a:latin typeface="Arial"/>
                <a:cs typeface="Arial"/>
              </a:rPr>
              <a:t> </a:t>
            </a:r>
            <a:r>
              <a:rPr lang="fr-FR" sz="1800" b="1" spc="-10" dirty="0">
                <a:latin typeface="Arial"/>
                <a:cs typeface="Arial"/>
              </a:rPr>
              <a:t>test = 25%)</a:t>
            </a:r>
          </a:p>
          <a:p>
            <a:pPr marL="12700" indent="0">
              <a:lnSpc>
                <a:spcPct val="100000"/>
              </a:lnSpc>
              <a:spcBef>
                <a:spcPts val="780"/>
              </a:spcBef>
              <a:buNone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sz="1800" dirty="0">
                <a:latin typeface="Arial"/>
                <a:cs typeface="Arial"/>
              </a:rPr>
              <a:t>Sous</a:t>
            </a:r>
            <a:r>
              <a:rPr lang="fr-FR" sz="1800" spc="-3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échantillonnage</a:t>
            </a:r>
            <a:r>
              <a:rPr lang="fr-FR" sz="1800" spc="3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pour</a:t>
            </a:r>
            <a:r>
              <a:rPr lang="fr-FR" sz="1800" spc="-3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équilibrer</a:t>
            </a:r>
            <a:r>
              <a:rPr lang="fr-FR" sz="1800" spc="2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le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jeu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d’entrainement  par </a:t>
            </a:r>
            <a:r>
              <a:rPr lang="fr-FR" sz="1800" spc="-10" dirty="0" err="1">
                <a:latin typeface="Arial"/>
                <a:cs typeface="Arial"/>
              </a:rPr>
              <a:t>RandomUnder</a:t>
            </a:r>
            <a:r>
              <a:rPr lang="fr-FR" spc="-10" dirty="0" err="1">
                <a:latin typeface="Arial"/>
                <a:cs typeface="Arial"/>
              </a:rPr>
              <a:t>Sampling</a:t>
            </a:r>
            <a:r>
              <a:rPr lang="fr-FR" sz="1800" spc="-10" dirty="0">
                <a:latin typeface="Arial"/>
                <a:cs typeface="Arial"/>
              </a:rPr>
              <a:t>:</a:t>
            </a: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z="1800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35F63A-6E81-FA22-2A74-0D588611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25713"/>
              </p:ext>
            </p:extLst>
          </p:nvPr>
        </p:nvGraphicFramePr>
        <p:xfrm>
          <a:off x="740229" y="3172581"/>
          <a:ext cx="8127999" cy="138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5650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7403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957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d’éléments « </a:t>
                      </a:r>
                      <a:r>
                        <a:rPr lang="fr-FR" dirty="0" err="1"/>
                        <a:t>target</a:t>
                      </a:r>
                      <a:r>
                        <a:rPr lang="fr-FR" dirty="0"/>
                        <a:t> 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Jeu d’entrainement 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Jeu après sous échantillonnage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3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 0 (crédit accepté)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17 942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17 942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46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 1 (crédit refusé)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203 863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17 942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3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17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037C-943A-C053-64F4-8516582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9" y="333036"/>
            <a:ext cx="9950103" cy="587696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: démarche (2/3)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115-B5B5-2905-8ED7-139605F1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89" y="1196503"/>
            <a:ext cx="11436131" cy="4612113"/>
          </a:xfrm>
        </p:spPr>
        <p:txBody>
          <a:bodyPr>
            <a:normAutofit fontScale="92500" lnSpcReduction="10000"/>
          </a:bodyPr>
          <a:lstStyle/>
          <a:p>
            <a:pPr marL="298450" indent="-285750">
              <a:lnSpc>
                <a:spcPct val="150000"/>
              </a:lnSpc>
              <a:spcBef>
                <a:spcPts val="459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sz="1900" spc="-10" dirty="0">
                <a:latin typeface="Arial"/>
                <a:cs typeface="Arial"/>
              </a:rPr>
              <a:t>Définition</a:t>
            </a:r>
            <a:r>
              <a:rPr lang="fr-FR" sz="1900" spc="-1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d’une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fonction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de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coût</a:t>
            </a:r>
            <a:r>
              <a:rPr lang="fr-FR" sz="1900" spc="-4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pour</a:t>
            </a:r>
            <a:r>
              <a:rPr lang="fr-FR" sz="1900" spc="-2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prendre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en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compte</a:t>
            </a:r>
            <a:r>
              <a:rPr lang="fr-FR" sz="1900" spc="-6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le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fait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qu’un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faux</a:t>
            </a:r>
            <a:r>
              <a:rPr lang="fr-FR" sz="1900" spc="-4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négatif</a:t>
            </a:r>
            <a:r>
              <a:rPr lang="fr-FR" sz="1900" spc="-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coute</a:t>
            </a:r>
            <a:r>
              <a:rPr lang="fr-FR" sz="1900" spc="-4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10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fois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plus</a:t>
            </a:r>
            <a:r>
              <a:rPr lang="fr-FR" sz="1900" spc="-2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qu’un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faux</a:t>
            </a:r>
            <a:r>
              <a:rPr lang="fr-FR" sz="1900" spc="-4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positif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spc="-50" dirty="0">
                <a:latin typeface="Arial"/>
                <a:cs typeface="Arial"/>
              </a:rPr>
              <a:t>:</a:t>
            </a:r>
            <a:endParaRPr lang="fr-FR" sz="1900" dirty="0">
              <a:latin typeface="Arial"/>
              <a:cs typeface="Arial"/>
            </a:endParaRPr>
          </a:p>
          <a:p>
            <a:pPr marL="756920" lvl="1" indent="-287020">
              <a:lnSpc>
                <a:spcPct val="150000"/>
              </a:lnSpc>
              <a:spcBef>
                <a:spcPts val="280"/>
              </a:spcBef>
              <a:buChar char="•"/>
              <a:tabLst>
                <a:tab pos="756920" algn="l"/>
              </a:tabLst>
            </a:pPr>
            <a:r>
              <a:rPr lang="fr-FR" sz="1900" b="0" dirty="0">
                <a:latin typeface="Arial"/>
                <a:cs typeface="Arial"/>
              </a:rPr>
              <a:t>Création</a:t>
            </a:r>
            <a:r>
              <a:rPr lang="fr-FR" sz="1900" b="0" spc="-5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d’une</a:t>
            </a:r>
            <a:r>
              <a:rPr lang="fr-FR" sz="1900" b="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matrice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de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confusion</a:t>
            </a:r>
            <a:r>
              <a:rPr lang="fr-FR" sz="190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à</a:t>
            </a:r>
            <a:r>
              <a:rPr lang="fr-FR" sz="1900" b="0" spc="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partir</a:t>
            </a:r>
            <a:r>
              <a:rPr lang="fr-FR" sz="1900" b="0" spc="-5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la</a:t>
            </a:r>
            <a:r>
              <a:rPr lang="fr-FR" sz="1900" b="0" spc="-3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valeur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réelle</a:t>
            </a:r>
            <a:r>
              <a:rPr lang="fr-FR" sz="1900" b="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et</a:t>
            </a:r>
            <a:r>
              <a:rPr lang="fr-FR" sz="1900" b="0" spc="-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la</a:t>
            </a:r>
            <a:r>
              <a:rPr lang="fr-FR" sz="1900" b="0" spc="-1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valeur</a:t>
            </a:r>
            <a:r>
              <a:rPr lang="fr-FR" sz="1900" b="0" spc="-50" dirty="0">
                <a:latin typeface="Arial"/>
                <a:cs typeface="Arial"/>
              </a:rPr>
              <a:t> </a:t>
            </a:r>
            <a:r>
              <a:rPr lang="fr-FR" sz="1900" b="0" spc="-10" dirty="0">
                <a:latin typeface="Arial"/>
                <a:cs typeface="Arial"/>
              </a:rPr>
              <a:t>prédite</a:t>
            </a:r>
            <a:endParaRPr lang="fr-FR" sz="1900" b="0" dirty="0">
              <a:latin typeface="Arial"/>
              <a:cs typeface="Arial"/>
            </a:endParaRPr>
          </a:p>
          <a:p>
            <a:pPr marL="756920" lvl="1" indent="-287020">
              <a:lnSpc>
                <a:spcPct val="150000"/>
              </a:lnSpc>
              <a:spcBef>
                <a:spcPts val="265"/>
              </a:spcBef>
              <a:buChar char="•"/>
              <a:tabLst>
                <a:tab pos="756920" algn="l"/>
              </a:tabLst>
            </a:pPr>
            <a:r>
              <a:rPr lang="fr-FR" sz="1900" b="0" dirty="0">
                <a:latin typeface="Arial"/>
                <a:cs typeface="Arial"/>
              </a:rPr>
              <a:t>Création</a:t>
            </a:r>
            <a:r>
              <a:rPr lang="fr-FR" sz="1900" b="0" spc="-4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la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fonction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 err="1">
                <a:latin typeface="Arial"/>
                <a:cs typeface="Arial"/>
              </a:rPr>
              <a:t>cost</a:t>
            </a:r>
            <a:r>
              <a:rPr lang="fr-FR" sz="1900" b="0" dirty="0">
                <a:latin typeface="Arial"/>
                <a:cs typeface="Arial"/>
              </a:rPr>
              <a:t> =</a:t>
            </a:r>
            <a:r>
              <a:rPr lang="fr-FR" sz="1900" b="0" spc="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(</a:t>
            </a:r>
            <a:r>
              <a:rPr lang="fr-FR" sz="1900" dirty="0">
                <a:latin typeface="Arial"/>
                <a:cs typeface="Arial"/>
              </a:rPr>
              <a:t>10</a:t>
            </a:r>
            <a:r>
              <a:rPr lang="fr-FR" sz="1900" spc="-2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x</a:t>
            </a:r>
            <a:r>
              <a:rPr lang="fr-FR" sz="1900" spc="1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faux</a:t>
            </a:r>
            <a:r>
              <a:rPr lang="fr-FR" sz="1900" spc="-1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négatif</a:t>
            </a:r>
            <a:r>
              <a:rPr lang="fr-FR" sz="190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+</a:t>
            </a:r>
            <a:r>
              <a:rPr lang="fr-FR" sz="1900" b="0" spc="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faux</a:t>
            </a:r>
            <a:r>
              <a:rPr lang="fr-FR" sz="1900" b="0" spc="-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positif)</a:t>
            </a:r>
            <a:r>
              <a:rPr lang="fr-FR" sz="1900" b="0" spc="-6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/</a:t>
            </a:r>
            <a:r>
              <a:rPr lang="fr-FR" sz="1900" b="0" spc="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taille</a:t>
            </a:r>
            <a:r>
              <a:rPr lang="fr-FR" sz="1900" b="0" spc="-6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du</a:t>
            </a:r>
            <a:r>
              <a:rPr lang="fr-FR" sz="1900" b="0" spc="315" dirty="0">
                <a:latin typeface="Arial"/>
                <a:cs typeface="Arial"/>
              </a:rPr>
              <a:t> </a:t>
            </a:r>
            <a:r>
              <a:rPr lang="fr-FR" sz="1900" b="0" spc="-10" dirty="0" err="1">
                <a:latin typeface="Arial"/>
                <a:cs typeface="Arial"/>
              </a:rPr>
              <a:t>dataframe</a:t>
            </a:r>
            <a:endParaRPr lang="fr-FR" sz="1900" b="0" dirty="0">
              <a:latin typeface="Arial"/>
              <a:cs typeface="Arial"/>
            </a:endParaRPr>
          </a:p>
          <a:p>
            <a:pPr marL="756920" marR="81280" lvl="1" indent="-287020">
              <a:lnSpc>
                <a:spcPct val="150000"/>
              </a:lnSpc>
              <a:spcBef>
                <a:spcPts val="490"/>
              </a:spcBef>
              <a:buChar char="•"/>
              <a:tabLst>
                <a:tab pos="756920" algn="l"/>
              </a:tabLst>
            </a:pPr>
            <a:r>
              <a:rPr lang="fr-FR" sz="1900" b="0" dirty="0">
                <a:latin typeface="Arial"/>
                <a:cs typeface="Arial"/>
              </a:rPr>
              <a:t>Cette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fonction</a:t>
            </a:r>
            <a:r>
              <a:rPr lang="fr-FR" sz="1900" b="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est</a:t>
            </a:r>
            <a:r>
              <a:rPr lang="fr-FR" sz="1900" b="0" spc="-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ensuite</a:t>
            </a:r>
            <a:r>
              <a:rPr lang="fr-FR" sz="1900" b="0" spc="-4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utilisée</a:t>
            </a:r>
            <a:r>
              <a:rPr lang="fr-FR" sz="1900" b="0" spc="-4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avec</a:t>
            </a:r>
            <a:r>
              <a:rPr lang="fr-FR" sz="1900" b="0" spc="-10" dirty="0">
                <a:latin typeface="Arial"/>
                <a:cs typeface="Arial"/>
              </a:rPr>
              <a:t> </a:t>
            </a:r>
            <a:r>
              <a:rPr lang="fr-FR" sz="1900" dirty="0" err="1">
                <a:latin typeface="Arial"/>
                <a:cs typeface="Arial"/>
              </a:rPr>
              <a:t>make</a:t>
            </a:r>
            <a:r>
              <a:rPr lang="fr-FR" sz="1900" spc="4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scorer</a:t>
            </a:r>
            <a:r>
              <a:rPr lang="fr-FR" sz="190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pour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être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minimisé</a:t>
            </a:r>
            <a:r>
              <a:rPr lang="fr-FR" sz="1900" b="0" spc="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dans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la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recherche</a:t>
            </a:r>
            <a:r>
              <a:rPr lang="fr-FR" sz="1900" b="0" spc="-45" dirty="0">
                <a:latin typeface="Arial"/>
                <a:cs typeface="Arial"/>
              </a:rPr>
              <a:t> </a:t>
            </a:r>
            <a:r>
              <a:rPr lang="fr-FR" sz="1900" b="0" spc="-10" dirty="0">
                <a:latin typeface="Arial"/>
                <a:cs typeface="Arial"/>
              </a:rPr>
              <a:t>d’hyperparamètres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chaque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modèle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ainsi</a:t>
            </a:r>
            <a:r>
              <a:rPr lang="fr-FR" sz="1900" b="0" spc="-3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que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dans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une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fonction</a:t>
            </a:r>
            <a:r>
              <a:rPr lang="fr-FR" sz="1900" b="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permettant</a:t>
            </a:r>
            <a:r>
              <a:rPr lang="fr-FR" sz="1900" b="0" spc="-3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trou</a:t>
            </a:r>
            <a:r>
              <a:rPr lang="fr-FR" sz="1900" b="0" spc="-25" dirty="0">
                <a:latin typeface="Arial"/>
                <a:cs typeface="Arial"/>
              </a:rPr>
              <a:t>ver </a:t>
            </a:r>
            <a:r>
              <a:rPr lang="fr-FR" sz="1900" b="0" dirty="0">
                <a:latin typeface="Arial"/>
                <a:cs typeface="Arial"/>
              </a:rPr>
              <a:t>le</a:t>
            </a:r>
            <a:r>
              <a:rPr lang="fr-FR" sz="1900" b="0" spc="-1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seuil</a:t>
            </a:r>
            <a:r>
              <a:rPr lang="fr-FR" sz="1900" b="0" spc="-3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optimal</a:t>
            </a:r>
            <a:r>
              <a:rPr lang="fr-FR" sz="1900" b="0" spc="-1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probabilité</a:t>
            </a:r>
            <a:r>
              <a:rPr lang="fr-FR" sz="1900" b="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qui</a:t>
            </a:r>
            <a:r>
              <a:rPr lang="fr-FR" sz="1900" b="0" spc="-1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permettra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déterminer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le</a:t>
            </a:r>
            <a:r>
              <a:rPr lang="fr-FR" sz="1900" spc="-2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point</a:t>
            </a:r>
            <a:r>
              <a:rPr lang="fr-FR" sz="1900" spc="-5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d’équilibre</a:t>
            </a:r>
            <a:r>
              <a:rPr lang="fr-FR" sz="1900" spc="-6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pour</a:t>
            </a:r>
            <a:r>
              <a:rPr lang="fr-FR" sz="1900" b="0" spc="-2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la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décision</a:t>
            </a:r>
            <a:r>
              <a:rPr lang="fr-FR" sz="1900" b="0" spc="-70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d’octroi</a:t>
            </a:r>
            <a:r>
              <a:rPr lang="fr-FR" sz="1900" b="0" spc="-35" dirty="0">
                <a:latin typeface="Arial"/>
                <a:cs typeface="Arial"/>
              </a:rPr>
              <a:t> </a:t>
            </a:r>
            <a:r>
              <a:rPr lang="fr-FR" sz="1900" b="0" dirty="0">
                <a:latin typeface="Arial"/>
                <a:cs typeface="Arial"/>
              </a:rPr>
              <a:t>de</a:t>
            </a:r>
            <a:r>
              <a:rPr lang="fr-FR" sz="1900" b="0" spc="-5" dirty="0">
                <a:latin typeface="Arial"/>
                <a:cs typeface="Arial"/>
              </a:rPr>
              <a:t> </a:t>
            </a:r>
            <a:r>
              <a:rPr lang="fr-FR" sz="1900" b="0" spc="-10" dirty="0">
                <a:latin typeface="Arial"/>
                <a:cs typeface="Arial"/>
              </a:rPr>
              <a:t>crédit.</a:t>
            </a:r>
          </a:p>
          <a:p>
            <a:pPr marL="469900" marR="81280" lvl="1">
              <a:lnSpc>
                <a:spcPct val="150000"/>
              </a:lnSpc>
              <a:spcBef>
                <a:spcPts val="490"/>
              </a:spcBef>
              <a:tabLst>
                <a:tab pos="756920" algn="l"/>
              </a:tabLst>
            </a:pPr>
            <a:endParaRPr lang="fr-FR" sz="1900" dirty="0">
              <a:latin typeface="Arial"/>
              <a:cs typeface="Arial"/>
            </a:endParaRPr>
          </a:p>
          <a:p>
            <a:pPr marL="298450" indent="-285750">
              <a:lnSpc>
                <a:spcPct val="150000"/>
              </a:lnSpc>
              <a:spcBef>
                <a:spcPts val="69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sz="1900" dirty="0">
                <a:latin typeface="Arial"/>
                <a:cs typeface="Arial"/>
              </a:rPr>
              <a:t>Prédiction</a:t>
            </a:r>
            <a:r>
              <a:rPr lang="fr-FR" sz="1900" spc="-1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des</a:t>
            </a:r>
            <a:r>
              <a:rPr lang="fr-FR" sz="1900" spc="-4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résultats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avec</a:t>
            </a:r>
            <a:r>
              <a:rPr lang="fr-FR" sz="1900" spc="-35" dirty="0">
                <a:latin typeface="Arial"/>
                <a:cs typeface="Arial"/>
              </a:rPr>
              <a:t> des </a:t>
            </a:r>
            <a:r>
              <a:rPr lang="fr-FR" sz="1900" dirty="0">
                <a:latin typeface="Arial"/>
                <a:cs typeface="Arial"/>
              </a:rPr>
              <a:t>modèles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b="1" spc="-30" dirty="0">
                <a:latin typeface="Arial"/>
                <a:cs typeface="Arial"/>
              </a:rPr>
              <a:t>XG BOOST &amp; </a:t>
            </a:r>
            <a:r>
              <a:rPr lang="fr-FR" sz="1900" b="1" dirty="0" err="1">
                <a:latin typeface="Arial"/>
                <a:cs typeface="Arial"/>
              </a:rPr>
              <a:t>LightGBM</a:t>
            </a:r>
            <a:r>
              <a:rPr lang="fr-FR" sz="1900" b="1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:</a:t>
            </a:r>
            <a:r>
              <a:rPr lang="fr-FR" sz="1900" spc="-4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donner</a:t>
            </a:r>
            <a:r>
              <a:rPr lang="fr-FR" sz="1900" spc="-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une</a:t>
            </a:r>
            <a:r>
              <a:rPr lang="fr-FR" sz="1900" spc="-4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première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évaluation</a:t>
            </a:r>
            <a:r>
              <a:rPr lang="fr-FR" sz="1900" spc="-1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de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notre</a:t>
            </a:r>
            <a:r>
              <a:rPr lang="fr-FR" sz="1900" spc="-3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score,</a:t>
            </a:r>
            <a:r>
              <a:rPr lang="fr-FR" sz="1900" spc="-6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évaluer</a:t>
            </a:r>
            <a:r>
              <a:rPr lang="fr-FR" sz="1900" spc="-25" dirty="0">
                <a:latin typeface="Arial"/>
                <a:cs typeface="Arial"/>
              </a:rPr>
              <a:t> la </a:t>
            </a:r>
            <a:r>
              <a:rPr lang="fr-FR" sz="1900" dirty="0">
                <a:latin typeface="Arial"/>
                <a:cs typeface="Arial"/>
              </a:rPr>
              <a:t>pertinence</a:t>
            </a:r>
            <a:r>
              <a:rPr lang="fr-FR" sz="1900" spc="-25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de</a:t>
            </a:r>
            <a:r>
              <a:rPr lang="fr-FR" sz="1900" spc="-6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nos</a:t>
            </a:r>
            <a:r>
              <a:rPr lang="fr-FR" sz="1900" spc="-50" dirty="0">
                <a:latin typeface="Arial"/>
                <a:cs typeface="Arial"/>
              </a:rPr>
              <a:t> </a:t>
            </a:r>
            <a:r>
              <a:rPr lang="fr-FR" sz="1900" dirty="0">
                <a:latin typeface="Arial"/>
                <a:cs typeface="Arial"/>
              </a:rPr>
              <a:t>modèles</a:t>
            </a:r>
            <a:r>
              <a:rPr lang="fr-FR" sz="1900" spc="-35" dirty="0">
                <a:latin typeface="Arial"/>
                <a:cs typeface="Arial"/>
              </a:rPr>
              <a:t> </a:t>
            </a:r>
            <a:r>
              <a:rPr lang="fr-FR" sz="1900" spc="-10" dirty="0">
                <a:latin typeface="Arial"/>
                <a:cs typeface="Arial"/>
              </a:rPr>
              <a:t>futurs.</a:t>
            </a:r>
            <a:endParaRPr lang="fr-FR" sz="19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z="1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037C-943A-C053-64F4-8516582F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9" y="608807"/>
            <a:ext cx="9950103" cy="587696"/>
          </a:xfrm>
        </p:spPr>
        <p:txBody>
          <a:bodyPr>
            <a:normAutofit fontScale="90000"/>
          </a:bodyPr>
          <a:lstStyle/>
          <a:p>
            <a:r>
              <a:rPr lang="fr-FR" dirty="0"/>
              <a:t>Modélisation : démarche 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5115-B5B5-2905-8ED7-139605F1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89" y="1637080"/>
            <a:ext cx="11492010" cy="4612113"/>
          </a:xfrm>
        </p:spPr>
        <p:txBody>
          <a:bodyPr>
            <a:normAutofit/>
          </a:bodyPr>
          <a:lstStyle/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dirty="0">
                <a:latin typeface="Arial"/>
                <a:cs typeface="Arial"/>
              </a:rPr>
              <a:t>Choix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des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modèles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utilisés: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les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modèles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XG</a:t>
            </a:r>
            <a:r>
              <a:rPr lang="fr-FR" b="1" spc="-55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Boost</a:t>
            </a:r>
            <a:r>
              <a:rPr lang="fr-FR" b="1" spc="-30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Classifier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b="1" dirty="0" err="1">
                <a:latin typeface="Arial"/>
                <a:cs typeface="Arial"/>
              </a:rPr>
              <a:t>LightGBM</a:t>
            </a:r>
            <a:r>
              <a:rPr lang="fr-FR" b="1" spc="-30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Classifier</a:t>
            </a:r>
            <a:r>
              <a:rPr lang="fr-FR" b="1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sont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ceux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qui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ont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obtenu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les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meilleurs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résultats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sur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ce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-25" dirty="0">
                <a:latin typeface="Arial"/>
                <a:cs typeface="Arial"/>
              </a:rPr>
              <a:t>jeu </a:t>
            </a:r>
            <a:r>
              <a:rPr lang="fr-FR" dirty="0">
                <a:latin typeface="Arial"/>
                <a:cs typeface="Arial"/>
              </a:rPr>
              <a:t>de</a:t>
            </a:r>
            <a:r>
              <a:rPr lang="fr-FR" spc="-10" dirty="0">
                <a:latin typeface="Arial"/>
                <a:cs typeface="Arial"/>
              </a:rPr>
              <a:t> données.</a:t>
            </a: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dirty="0">
                <a:latin typeface="Arial"/>
                <a:cs typeface="Arial"/>
              </a:rPr>
              <a:t>Recherche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d’hyperparamètres</a:t>
            </a:r>
            <a:r>
              <a:rPr lang="fr-FR" spc="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via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b="1" dirty="0" err="1">
                <a:latin typeface="Arial"/>
                <a:cs typeface="Arial"/>
              </a:rPr>
              <a:t>GridSearch</a:t>
            </a:r>
            <a:r>
              <a:rPr lang="fr-FR" b="1" spc="-20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Cv</a:t>
            </a:r>
            <a:r>
              <a:rPr lang="fr-FR" b="1" spc="-4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sur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ces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modèles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en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jouant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sur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la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vitessse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d’</a:t>
            </a:r>
            <a:r>
              <a:rPr lang="fr-FR" dirty="0" err="1">
                <a:latin typeface="Arial"/>
                <a:cs typeface="Arial"/>
              </a:rPr>
              <a:t>apprentisage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(</a:t>
            </a:r>
            <a:r>
              <a:rPr lang="fr-FR" dirty="0" err="1">
                <a:latin typeface="Arial"/>
                <a:cs typeface="Arial"/>
              </a:rPr>
              <a:t>learning</a:t>
            </a:r>
            <a:r>
              <a:rPr lang="fr-FR" dirty="0">
                <a:latin typeface="Arial"/>
                <a:cs typeface="Arial"/>
              </a:rPr>
              <a:t> rate),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le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nombre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d’arbres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50" dirty="0">
                <a:latin typeface="Arial"/>
                <a:cs typeface="Arial"/>
              </a:rPr>
              <a:t>à </a:t>
            </a:r>
            <a:r>
              <a:rPr lang="fr-FR" dirty="0">
                <a:latin typeface="Arial"/>
                <a:cs typeface="Arial"/>
              </a:rPr>
              <a:t>entrainer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(</a:t>
            </a:r>
            <a:r>
              <a:rPr lang="fr-FR" dirty="0" err="1">
                <a:latin typeface="Arial"/>
                <a:cs typeface="Arial"/>
              </a:rPr>
              <a:t>n_estimators</a:t>
            </a:r>
            <a:r>
              <a:rPr lang="fr-FR" dirty="0">
                <a:latin typeface="Arial"/>
                <a:cs typeface="Arial"/>
              </a:rPr>
              <a:t>)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,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la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profondeur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l’arbre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décision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(max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 err="1">
                <a:latin typeface="Arial"/>
                <a:cs typeface="Arial"/>
              </a:rPr>
              <a:t>depth</a:t>
            </a:r>
            <a:r>
              <a:rPr lang="fr-FR" dirty="0">
                <a:latin typeface="Arial"/>
                <a:cs typeface="Arial"/>
              </a:rPr>
              <a:t>)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la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taille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du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jeu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données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utilisé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(en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nombre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d’éléments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spc="-25" dirty="0">
                <a:latin typeface="Arial"/>
                <a:cs typeface="Arial"/>
              </a:rPr>
              <a:t>de </a:t>
            </a:r>
            <a:r>
              <a:rPr lang="fr-FR" spc="-10" dirty="0">
                <a:latin typeface="Arial"/>
                <a:cs typeface="Arial"/>
              </a:rPr>
              <a:t>colonnes).</a:t>
            </a: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354965" marR="165735" indent="-342900">
              <a:lnSpc>
                <a:spcPct val="79600"/>
              </a:lnSpc>
              <a:spcBef>
                <a:spcPts val="101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dirty="0">
                <a:latin typeface="Arial"/>
                <a:cs typeface="Arial"/>
              </a:rPr>
              <a:t>Choix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du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modèle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des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paramètres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retenus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selon</a:t>
            </a:r>
            <a:r>
              <a:rPr lang="fr-FR" spc="-2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les</a:t>
            </a:r>
            <a:r>
              <a:rPr lang="fr-FR" spc="-2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métriques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établis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sur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jeu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de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test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et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d’entrainement</a:t>
            </a:r>
            <a:r>
              <a:rPr lang="fr-FR" dirty="0">
                <a:latin typeface="Arial"/>
                <a:cs typeface="Arial"/>
              </a:rPr>
              <a:t> (score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custom,</a:t>
            </a:r>
            <a:r>
              <a:rPr lang="fr-FR" spc="-105" dirty="0">
                <a:latin typeface="Arial"/>
                <a:cs typeface="Arial"/>
              </a:rPr>
              <a:t> </a:t>
            </a:r>
            <a:r>
              <a:rPr lang="fr-FR" b="1" dirty="0">
                <a:latin typeface="Arial"/>
                <a:cs typeface="Arial"/>
              </a:rPr>
              <a:t>AUC,</a:t>
            </a:r>
            <a:r>
              <a:rPr lang="fr-FR" b="1" spc="15" dirty="0">
                <a:latin typeface="Arial"/>
                <a:cs typeface="Arial"/>
              </a:rPr>
              <a:t> </a:t>
            </a:r>
            <a:r>
              <a:rPr lang="fr-FR" b="1" spc="-10" dirty="0" err="1">
                <a:latin typeface="Arial"/>
                <a:cs typeface="Arial"/>
              </a:rPr>
              <a:t>accuracy</a:t>
            </a:r>
            <a:r>
              <a:rPr lang="fr-FR" spc="-10" dirty="0">
                <a:latin typeface="Arial"/>
                <a:cs typeface="Arial"/>
              </a:rPr>
              <a:t>,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…)</a:t>
            </a:r>
            <a:r>
              <a:rPr lang="fr-FR" spc="-25" dirty="0">
                <a:latin typeface="Arial"/>
                <a:cs typeface="Arial"/>
              </a:rPr>
              <a:t> et </a:t>
            </a:r>
            <a:r>
              <a:rPr lang="fr-FR" dirty="0">
                <a:latin typeface="Arial"/>
                <a:cs typeface="Arial"/>
              </a:rPr>
              <a:t>le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temps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nécessaire.</a:t>
            </a:r>
            <a:endParaRPr lang="fr-FR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pc="-1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endParaRPr lang="fr-FR" sz="18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4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Arial" panose="020B0604020202020204" pitchFamily="34" charset="0"/>
                <a:cs typeface="Arial" panose="020B0604020202020204" pitchFamily="34" charset="0"/>
              </a:rPr>
              <a:t>Plan de Présentation 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2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118943"/>
            <a:ext cx="6965164" cy="53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Modélisation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DataDrift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Déploiement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72" y="-753688"/>
            <a:ext cx="9950103" cy="150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Modélisation:</a:t>
            </a:r>
            <a:r>
              <a:rPr spc="-165" dirty="0"/>
              <a:t> features</a:t>
            </a:r>
            <a:r>
              <a:rPr spc="-245" dirty="0"/>
              <a:t> </a:t>
            </a:r>
            <a:r>
              <a:rPr spc="-130" dirty="0"/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872" y="1474723"/>
            <a:ext cx="10827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Mesure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importances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globale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locale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avec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librairie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SHAP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permet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calculer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mettre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les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shapley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values </a:t>
            </a:r>
            <a:r>
              <a:rPr sz="1400" dirty="0">
                <a:latin typeface="Arial"/>
                <a:cs typeface="Arial"/>
              </a:rPr>
              <a:t>des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features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utilisés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modèle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547" y="1142238"/>
            <a:ext cx="645160" cy="19812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516" y="2258060"/>
            <a:ext cx="3645119" cy="42392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3272" y="2105278"/>
            <a:ext cx="2476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INTERPRETATION</a:t>
            </a:r>
            <a:r>
              <a:rPr sz="1400" b="1" spc="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GLOBALE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4159" y="2183509"/>
            <a:ext cx="2334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Arial"/>
                <a:cs typeface="Arial"/>
              </a:rPr>
              <a:t>INTERPRETATION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LOCALE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4159" y="2522220"/>
            <a:ext cx="6685280" cy="37795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21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63338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Modélisation &amp; Résultats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>
                <a:solidFill>
                  <a:srgbClr val="0070C0"/>
                </a:solidFill>
              </a:rPr>
              <a:t>MlFlow</a:t>
            </a:r>
            <a:endParaRPr lang="fr-FR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DataDrift</a:t>
            </a:r>
            <a:r>
              <a:rPr lang="fr-FR" b="1" dirty="0"/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Déploiement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7789997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937" y="-893269"/>
            <a:ext cx="9857959" cy="1507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en-US" sz="3000" spc="-170" dirty="0"/>
              <a:t>4</a:t>
            </a:r>
            <a:r>
              <a:rPr lang="en-US" sz="3000" b="1" kern="1200" spc="-17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 </a:t>
            </a:r>
            <a:r>
              <a:rPr lang="en-US" sz="3000" b="1" kern="1200" spc="-17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Modélisation</a:t>
            </a:r>
            <a:r>
              <a:rPr lang="en-US" sz="3000" b="1" kern="1200" spc="-17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lang="en-US" sz="3000" b="1" kern="1200" spc="-21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spc="-16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tracking</a:t>
            </a:r>
            <a:r>
              <a:rPr lang="en-US" sz="3000" b="1" kern="1200" spc="-26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spc="-95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</a:t>
            </a:r>
            <a:r>
              <a:rPr lang="en-US" sz="3000" b="1" kern="1200" spc="-39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spc="-12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résultats</a:t>
            </a:r>
            <a:r>
              <a:rPr lang="en-US" sz="3000" b="1" kern="1200" spc="-12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avec le ML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79" y="1168187"/>
            <a:ext cx="3312848" cy="3279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97815" marR="508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000" dirty="0"/>
              <a:t>Après</a:t>
            </a:r>
            <a:r>
              <a:rPr lang="en-US" sz="2000" spc="-30" dirty="0"/>
              <a:t> </a:t>
            </a:r>
            <a:r>
              <a:rPr lang="en-US" sz="2000" dirty="0"/>
              <a:t>obtention</a:t>
            </a:r>
            <a:r>
              <a:rPr lang="en-US" sz="2000" spc="-40" dirty="0"/>
              <a:t> </a:t>
            </a:r>
            <a:r>
              <a:rPr lang="en-US" sz="2000" dirty="0"/>
              <a:t>des</a:t>
            </a:r>
            <a:r>
              <a:rPr lang="en-US" sz="2000" spc="-30" dirty="0"/>
              <a:t> </a:t>
            </a:r>
            <a:r>
              <a:rPr lang="en-US" sz="2000" dirty="0" err="1"/>
              <a:t>meilleurs</a:t>
            </a:r>
            <a:r>
              <a:rPr lang="en-US" sz="2000" spc="-65" dirty="0"/>
              <a:t> </a:t>
            </a:r>
            <a:r>
              <a:rPr lang="en-US" sz="2000" dirty="0" err="1"/>
              <a:t>hyperparamètres</a:t>
            </a:r>
            <a:r>
              <a:rPr lang="en-US" sz="2000" spc="-25" dirty="0"/>
              <a:t> </a:t>
            </a:r>
            <a:r>
              <a:rPr lang="en-US" sz="2000" dirty="0"/>
              <a:t>de</a:t>
            </a:r>
            <a:r>
              <a:rPr lang="en-US" sz="2000" spc="-25" dirty="0"/>
              <a:t> </a:t>
            </a:r>
            <a:r>
              <a:rPr lang="en-US" sz="2000" dirty="0" err="1"/>
              <a:t>chaque</a:t>
            </a:r>
            <a:r>
              <a:rPr lang="en-US" sz="2000" spc="-45" dirty="0"/>
              <a:t> </a:t>
            </a:r>
            <a:r>
              <a:rPr lang="en-US" sz="2000" dirty="0" err="1"/>
              <a:t>modèle</a:t>
            </a:r>
            <a:r>
              <a:rPr lang="en-US" sz="2000" spc="-65" dirty="0"/>
              <a:t> </a:t>
            </a:r>
            <a:r>
              <a:rPr lang="en-US" sz="2000" dirty="0"/>
              <a:t>(</a:t>
            </a:r>
            <a:r>
              <a:rPr lang="en-US" sz="2000" b="1" dirty="0" err="1"/>
              <a:t>LightGBM</a:t>
            </a:r>
            <a:r>
              <a:rPr lang="en-US" sz="2000" b="1" spc="-30" dirty="0"/>
              <a:t> </a:t>
            </a:r>
            <a:r>
              <a:rPr lang="en-US" sz="2000" b="1" dirty="0"/>
              <a:t>et</a:t>
            </a:r>
            <a:r>
              <a:rPr lang="en-US" sz="2000" b="1" spc="-15" dirty="0"/>
              <a:t> </a:t>
            </a:r>
            <a:r>
              <a:rPr lang="en-US" sz="2000" b="1" dirty="0"/>
              <a:t>XG Boost</a:t>
            </a:r>
            <a:r>
              <a:rPr lang="en-US" sz="2000" dirty="0"/>
              <a:t>),</a:t>
            </a:r>
            <a:r>
              <a:rPr lang="en-US" sz="2000" spc="-20" dirty="0"/>
              <a:t> </a:t>
            </a:r>
            <a:r>
              <a:rPr lang="en-US" sz="2000" dirty="0"/>
              <a:t>on</a:t>
            </a:r>
            <a:r>
              <a:rPr lang="en-US" sz="2000" spc="-25" dirty="0"/>
              <a:t> </a:t>
            </a:r>
            <a:r>
              <a:rPr lang="en-US" sz="2000" dirty="0"/>
              <a:t>log</a:t>
            </a:r>
            <a:r>
              <a:rPr lang="en-US" sz="2000" spc="-45" dirty="0"/>
              <a:t> </a:t>
            </a:r>
            <a:r>
              <a:rPr lang="en-US" sz="2000" dirty="0"/>
              <a:t>les</a:t>
            </a:r>
            <a:r>
              <a:rPr lang="en-US" sz="2000" spc="-25" dirty="0"/>
              <a:t> </a:t>
            </a:r>
            <a:r>
              <a:rPr lang="en-US" sz="2000" dirty="0" err="1"/>
              <a:t>résultats</a:t>
            </a:r>
            <a:r>
              <a:rPr lang="en-US" sz="2000" spc="-25" dirty="0"/>
              <a:t> </a:t>
            </a:r>
            <a:r>
              <a:rPr lang="en-US" sz="2000" dirty="0"/>
              <a:t>de</a:t>
            </a:r>
            <a:r>
              <a:rPr lang="en-US" sz="2000" spc="-25" dirty="0"/>
              <a:t> </a:t>
            </a:r>
            <a:r>
              <a:rPr lang="en-US" sz="2000" dirty="0" err="1"/>
              <a:t>chaque</a:t>
            </a:r>
            <a:r>
              <a:rPr lang="en-US" sz="2000" spc="-45" dirty="0"/>
              <a:t> </a:t>
            </a:r>
            <a:r>
              <a:rPr lang="en-US" sz="2000" spc="-10" dirty="0" err="1"/>
              <a:t>modèle</a:t>
            </a:r>
            <a:r>
              <a:rPr lang="en-US" sz="2000" spc="-10" dirty="0"/>
              <a:t> </a:t>
            </a:r>
            <a:r>
              <a:rPr lang="en-US" sz="2000" dirty="0"/>
              <a:t>avec</a:t>
            </a:r>
            <a:r>
              <a:rPr lang="en-US" sz="2000" spc="-25" dirty="0"/>
              <a:t> </a:t>
            </a:r>
            <a:r>
              <a:rPr lang="en-US" sz="2000" dirty="0" err="1"/>
              <a:t>ses</a:t>
            </a:r>
            <a:r>
              <a:rPr lang="en-US" sz="2000" spc="-25" dirty="0"/>
              <a:t> </a:t>
            </a:r>
            <a:r>
              <a:rPr lang="en-US" sz="2000" b="1" dirty="0" err="1"/>
              <a:t>hyperparamètres</a:t>
            </a:r>
            <a:r>
              <a:rPr lang="en-US" sz="2000" spc="-20" dirty="0"/>
              <a:t> </a:t>
            </a:r>
            <a:r>
              <a:rPr lang="en-US" sz="2000" dirty="0"/>
              <a:t>dans</a:t>
            </a:r>
            <a:r>
              <a:rPr lang="en-US" sz="2000" spc="-25" dirty="0"/>
              <a:t> </a:t>
            </a:r>
            <a:r>
              <a:rPr lang="en-US" sz="2000" dirty="0"/>
              <a:t>ML</a:t>
            </a:r>
            <a:r>
              <a:rPr lang="en-US" sz="2000" spc="-45" dirty="0"/>
              <a:t> </a:t>
            </a:r>
            <a:r>
              <a:rPr lang="en-US" sz="2000" dirty="0"/>
              <a:t>Flow</a:t>
            </a:r>
            <a:r>
              <a:rPr lang="en-US" sz="2000" spc="-50" dirty="0"/>
              <a:t> </a:t>
            </a:r>
            <a:r>
              <a:rPr lang="en-US" sz="2000" dirty="0"/>
              <a:t>pour</a:t>
            </a:r>
            <a:r>
              <a:rPr lang="en-US" sz="2000" spc="-35" dirty="0"/>
              <a:t> </a:t>
            </a:r>
            <a:r>
              <a:rPr lang="en-US" sz="2000" dirty="0" err="1"/>
              <a:t>pouvoir</a:t>
            </a:r>
            <a:r>
              <a:rPr lang="en-US" sz="2000" spc="-45" dirty="0"/>
              <a:t> </a:t>
            </a:r>
            <a:r>
              <a:rPr lang="en-US" sz="2000" dirty="0"/>
              <a:t>faire</a:t>
            </a:r>
            <a:r>
              <a:rPr lang="en-US" sz="2000" spc="-40" dirty="0"/>
              <a:t> </a:t>
            </a:r>
            <a:r>
              <a:rPr lang="en-US" sz="2000" b="1" dirty="0" err="1"/>
              <a:t>une</a:t>
            </a:r>
            <a:r>
              <a:rPr lang="en-US" sz="2000" b="1" spc="-25" dirty="0"/>
              <a:t> </a:t>
            </a:r>
            <a:r>
              <a:rPr lang="en-US" sz="2000" b="1" dirty="0" err="1"/>
              <a:t>comparaison</a:t>
            </a:r>
            <a:r>
              <a:rPr lang="en-US" sz="2000" b="1" spc="-60" dirty="0"/>
              <a:t> </a:t>
            </a:r>
            <a:r>
              <a:rPr lang="en-US" sz="2000" b="1" dirty="0"/>
              <a:t>des</a:t>
            </a:r>
            <a:r>
              <a:rPr lang="en-US" sz="2000" b="1" spc="-25" dirty="0"/>
              <a:t> </a:t>
            </a:r>
            <a:r>
              <a:rPr lang="en-US" sz="2000" b="1" spc="-10" dirty="0" err="1"/>
              <a:t>modèles</a:t>
            </a:r>
            <a:endParaRPr lang="en-US" sz="2000" b="1" spc="-10" dirty="0"/>
          </a:p>
          <a:p>
            <a:pPr marL="12065" marR="5080">
              <a:lnSpc>
                <a:spcPct val="120000"/>
              </a:lnSpc>
              <a:spcBef>
                <a:spcPts val="100"/>
              </a:spcBef>
              <a:tabLst>
                <a:tab pos="299720" algn="l"/>
              </a:tabLst>
            </a:pPr>
            <a:endParaRPr lang="en-US" sz="2000" spc="-10" dirty="0"/>
          </a:p>
          <a:p>
            <a:pPr marL="297815" marR="5080" indent="-285750">
              <a:lnSpc>
                <a:spcPct val="12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en-US" sz="2000" dirty="0"/>
              <a:t>Log</a:t>
            </a:r>
            <a:r>
              <a:rPr lang="en-US" sz="2000" spc="-15" dirty="0"/>
              <a:t> </a:t>
            </a:r>
            <a:r>
              <a:rPr lang="en-US" sz="2000" dirty="0"/>
              <a:t>des</a:t>
            </a:r>
            <a:r>
              <a:rPr lang="en-US" sz="2000" spc="-15" dirty="0"/>
              <a:t> </a:t>
            </a:r>
            <a:r>
              <a:rPr lang="en-US" sz="2000" dirty="0" err="1"/>
              <a:t>paramètres</a:t>
            </a:r>
            <a:r>
              <a:rPr lang="en-US" sz="2000" spc="-55" dirty="0"/>
              <a:t> </a:t>
            </a:r>
            <a:r>
              <a:rPr lang="en-US" sz="2000" dirty="0" err="1"/>
              <a:t>utilisés</a:t>
            </a:r>
            <a:r>
              <a:rPr lang="en-US" sz="2000" spc="-15" dirty="0"/>
              <a:t> </a:t>
            </a:r>
            <a:r>
              <a:rPr lang="en-US" sz="2000" dirty="0"/>
              <a:t>et</a:t>
            </a:r>
            <a:r>
              <a:rPr lang="en-US" sz="2000" spc="-25" dirty="0"/>
              <a:t> </a:t>
            </a:r>
            <a:r>
              <a:rPr lang="en-US" sz="2000" dirty="0"/>
              <a:t>du</a:t>
            </a:r>
            <a:r>
              <a:rPr lang="en-US" sz="2000" spc="-10" dirty="0"/>
              <a:t> </a:t>
            </a:r>
            <a:r>
              <a:rPr lang="en-US" sz="2000" spc="-10" dirty="0" err="1"/>
              <a:t>modèle</a:t>
            </a:r>
            <a:endParaRPr lang="en-US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6C093C9-94E2-9DC4-D9A9-A7F8D48E0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38" y="648737"/>
            <a:ext cx="8410229" cy="327998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5C7E89-E075-6F3A-92EA-84BB471D2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53" y="3979556"/>
            <a:ext cx="8198068" cy="27668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23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63338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Modélisation &amp; Résultats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MlFlow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>
                <a:solidFill>
                  <a:srgbClr val="0070C0"/>
                </a:solidFill>
              </a:rPr>
              <a:t>DataDrift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Deploiement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8734842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699" y="142463"/>
            <a:ext cx="93818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65" dirty="0"/>
              <a:t>5. </a:t>
            </a:r>
            <a:r>
              <a:rPr spc="-165" dirty="0" err="1"/>
              <a:t>Analyse</a:t>
            </a:r>
            <a:r>
              <a:rPr spc="-390" dirty="0"/>
              <a:t> </a:t>
            </a:r>
            <a:r>
              <a:rPr spc="-105" dirty="0"/>
              <a:t>du</a:t>
            </a:r>
            <a:r>
              <a:rPr spc="-365" dirty="0"/>
              <a:t> </a:t>
            </a:r>
            <a:r>
              <a:rPr spc="-135" dirty="0"/>
              <a:t>data</a:t>
            </a:r>
            <a:r>
              <a:rPr spc="-445" dirty="0"/>
              <a:t> </a:t>
            </a:r>
            <a:r>
              <a:rPr spc="-100" dirty="0"/>
              <a:t>drift</a:t>
            </a:r>
            <a:r>
              <a:rPr lang="fr-FR" spc="-100" dirty="0"/>
              <a:t> (1/2)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50530" y="1451203"/>
            <a:ext cx="10558979" cy="180754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95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dirty="0">
                <a:latin typeface="Arial"/>
                <a:cs typeface="Arial"/>
              </a:rPr>
              <a:t>Métriques et </a:t>
            </a:r>
            <a:r>
              <a:rPr spc="-10" dirty="0">
                <a:latin typeface="Arial"/>
                <a:cs typeface="Arial"/>
              </a:rPr>
              <a:t>seuil</a:t>
            </a:r>
            <a:endParaRPr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00"/>
              </a:spcBef>
              <a:buChar char="•"/>
              <a:tabLst>
                <a:tab pos="756920" algn="l"/>
              </a:tabLst>
            </a:pPr>
            <a:r>
              <a:rPr dirty="0">
                <a:latin typeface="Arial"/>
                <a:cs typeface="Arial"/>
              </a:rPr>
              <a:t>Colonnes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numériques: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divergence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Kullback-</a:t>
            </a:r>
            <a:r>
              <a:rPr dirty="0">
                <a:latin typeface="Arial"/>
                <a:cs typeface="Arial"/>
              </a:rPr>
              <a:t>Leibler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seuil=0,1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(défaut)</a:t>
            </a:r>
            <a:endParaRPr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505"/>
              </a:spcBef>
              <a:buChar char="•"/>
              <a:tabLst>
                <a:tab pos="756920" algn="l"/>
              </a:tabLst>
            </a:pPr>
            <a:r>
              <a:rPr dirty="0">
                <a:latin typeface="Arial"/>
                <a:cs typeface="Arial"/>
              </a:rPr>
              <a:t>Colonnes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catégoriques: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indice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stabilité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population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(PSI)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seuil=0,2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75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spc="-10" dirty="0">
                <a:latin typeface="Arial"/>
                <a:cs typeface="Arial"/>
              </a:rPr>
              <a:t>Résultats: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7" name="Picture 6" descr="A white background with red squares&#10;&#10;Description automatically generated">
            <a:extLst>
              <a:ext uri="{FF2B5EF4-FFF2-40B4-BE49-F238E27FC236}">
                <a16:creationId xmlns:a16="http://schemas.microsoft.com/office/drawing/2014/main" id="{08A6ABBE-F120-D174-D8A8-685031B17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19" y="4874268"/>
            <a:ext cx="7590790" cy="1574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4A76A9-8F9C-0E40-4094-00C7ABB72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0" y="3354197"/>
            <a:ext cx="1162050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2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37" y="643718"/>
            <a:ext cx="61356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Analyse</a:t>
            </a:r>
            <a:r>
              <a:rPr spc="-390" dirty="0"/>
              <a:t> </a:t>
            </a:r>
            <a:r>
              <a:rPr spc="-105" dirty="0"/>
              <a:t>du</a:t>
            </a:r>
            <a:r>
              <a:rPr spc="-365" dirty="0"/>
              <a:t> </a:t>
            </a:r>
            <a:r>
              <a:rPr spc="-135" dirty="0"/>
              <a:t>data</a:t>
            </a:r>
            <a:r>
              <a:rPr spc="-445" dirty="0"/>
              <a:t> </a:t>
            </a:r>
            <a:r>
              <a:rPr spc="-100" dirty="0"/>
              <a:t>drift</a:t>
            </a:r>
            <a:r>
              <a:rPr lang="fr-FR" spc="-100" dirty="0"/>
              <a:t> (2/2)</a:t>
            </a:r>
            <a:endParaRPr spc="-100" dirty="0"/>
          </a:p>
        </p:txBody>
      </p:sp>
      <p:sp>
        <p:nvSpPr>
          <p:cNvPr id="4" name="object 4"/>
          <p:cNvSpPr txBox="1"/>
          <p:nvPr/>
        </p:nvSpPr>
        <p:spPr>
          <a:xfrm>
            <a:off x="249237" y="1515014"/>
            <a:ext cx="11693525" cy="382797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200000"/>
              </a:lnSpc>
              <a:spcBef>
                <a:spcPts val="7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fr-FR" sz="2800" b="1" spc="-10" dirty="0">
                <a:latin typeface="Arial"/>
                <a:cs typeface="Arial"/>
              </a:rPr>
              <a:t> </a:t>
            </a:r>
            <a:r>
              <a:rPr sz="2800" b="1" spc="-10" dirty="0" err="1">
                <a:latin typeface="Arial"/>
                <a:cs typeface="Arial"/>
              </a:rPr>
              <a:t>Interprétation</a:t>
            </a:r>
            <a:r>
              <a:rPr lang="fr-FR" sz="2800" b="1" spc="-10" dirty="0">
                <a:latin typeface="Arial"/>
                <a:cs typeface="Arial"/>
              </a:rPr>
              <a:t> : </a:t>
            </a:r>
            <a:endParaRPr sz="2800" b="1" dirty="0">
              <a:latin typeface="Arial"/>
              <a:cs typeface="Arial"/>
            </a:endParaRPr>
          </a:p>
          <a:p>
            <a:pPr marL="810260" lvl="1" indent="-340360">
              <a:lnSpc>
                <a:spcPct val="200000"/>
              </a:lnSpc>
              <a:spcBef>
                <a:spcPts val="500"/>
              </a:spcBef>
              <a:buChar char="•"/>
              <a:tabLst>
                <a:tab pos="810260" algn="l"/>
              </a:tabLst>
            </a:pPr>
            <a:r>
              <a:rPr dirty="0">
                <a:latin typeface="Arial"/>
                <a:cs typeface="Arial"/>
              </a:rPr>
              <a:t>Le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data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drift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est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limité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jeux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données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avec</a:t>
            </a:r>
            <a:r>
              <a:rPr spc="-15" dirty="0">
                <a:latin typeface="Arial"/>
                <a:cs typeface="Arial"/>
              </a:rPr>
              <a:t> </a:t>
            </a:r>
            <a:r>
              <a:rPr lang="fr-FR" spc="-75" dirty="0">
                <a:latin typeface="Arial"/>
                <a:cs typeface="Arial"/>
              </a:rPr>
              <a:t>2.13</a:t>
            </a:r>
            <a:r>
              <a:rPr dirty="0">
                <a:latin typeface="Arial"/>
                <a:cs typeface="Arial"/>
              </a:rPr>
              <a:t>%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colonnes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«</a:t>
            </a:r>
            <a:r>
              <a:rPr spc="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drifted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»</a:t>
            </a:r>
            <a:endParaRPr dirty="0">
              <a:latin typeface="Arial"/>
              <a:cs typeface="Arial"/>
            </a:endParaRPr>
          </a:p>
          <a:p>
            <a:pPr marL="756920" marR="5080" lvl="1" indent="-287020">
              <a:lnSpc>
                <a:spcPct val="200000"/>
              </a:lnSpc>
              <a:spcBef>
                <a:spcPts val="500"/>
              </a:spcBef>
              <a:buChar char="•"/>
              <a:tabLst>
                <a:tab pos="756920" algn="l"/>
              </a:tabLst>
            </a:pPr>
            <a:r>
              <a:rPr dirty="0">
                <a:latin typeface="Arial"/>
                <a:cs typeface="Arial"/>
              </a:rPr>
              <a:t>Les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colonnes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drifted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concernent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informations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très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spécifiques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à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chaque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client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sur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leurs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crédits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précédents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(min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/ </a:t>
            </a:r>
            <a:r>
              <a:rPr dirty="0">
                <a:latin typeface="Arial"/>
                <a:cs typeface="Arial"/>
              </a:rPr>
              <a:t>max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moyenne</a:t>
            </a:r>
            <a:r>
              <a:rPr spc="3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somme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sur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nombre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mois,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montants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mensualités,…)</a:t>
            </a:r>
            <a:endParaRPr dirty="0">
              <a:latin typeface="Arial"/>
              <a:cs typeface="Arial"/>
            </a:endParaRPr>
          </a:p>
          <a:p>
            <a:pPr marL="756920" lvl="1" indent="-287020">
              <a:lnSpc>
                <a:spcPct val="200000"/>
              </a:lnSpc>
              <a:spcBef>
                <a:spcPts val="500"/>
              </a:spcBef>
              <a:buChar char="•"/>
              <a:tabLst>
                <a:tab pos="756920" algn="l"/>
              </a:tabLst>
            </a:pPr>
            <a:r>
              <a:rPr dirty="0">
                <a:latin typeface="Arial"/>
                <a:cs typeface="Arial"/>
              </a:rPr>
              <a:t>Colonnes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catégoriques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ayant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plus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drift: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type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prêt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(cash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revolving)</a:t>
            </a:r>
            <a:r>
              <a:rPr spc="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-</a:t>
            </a:r>
            <a:r>
              <a:rPr dirty="0">
                <a:latin typeface="Arial"/>
                <a:cs typeface="Arial"/>
              </a:rPr>
              <a:t>&gt;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jeu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référence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contient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 err="1">
                <a:latin typeface="Arial"/>
                <a:cs typeface="Arial"/>
              </a:rPr>
              <a:t>prêts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«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revolving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»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alors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que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courant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n’en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contient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pas.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26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63338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Modélisation &amp; Résultats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MlFlow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DataDrift</a:t>
            </a:r>
            <a:r>
              <a:rPr lang="fr-FR" b="1" dirty="0"/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>
                <a:solidFill>
                  <a:srgbClr val="0070C0"/>
                </a:solidFill>
              </a:rPr>
              <a:t>Deploiement</a:t>
            </a:r>
            <a:endParaRPr lang="fr-FR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647296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623" y="31147"/>
            <a:ext cx="99501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70" dirty="0"/>
              <a:t>6. </a:t>
            </a:r>
            <a:r>
              <a:rPr spc="-170" dirty="0" err="1"/>
              <a:t>Déploiement</a:t>
            </a:r>
            <a:r>
              <a:rPr spc="-355" dirty="0"/>
              <a:t> </a:t>
            </a:r>
            <a:r>
              <a:rPr spc="-90" dirty="0"/>
              <a:t>de</a:t>
            </a:r>
            <a:r>
              <a:rPr spc="-345" dirty="0"/>
              <a:t> </a:t>
            </a:r>
            <a:r>
              <a:rPr spc="-80" dirty="0"/>
              <a:t>la</a:t>
            </a:r>
            <a:r>
              <a:rPr spc="-420" dirty="0"/>
              <a:t> </a:t>
            </a:r>
            <a:r>
              <a:rPr spc="-165" dirty="0"/>
              <a:t>solution</a:t>
            </a:r>
            <a:r>
              <a:rPr spc="-225" dirty="0"/>
              <a:t> </a:t>
            </a:r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829237" y="615175"/>
            <a:ext cx="11478377" cy="262058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8450" indent="-285750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Mise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éveloppement</a:t>
            </a:r>
            <a:r>
              <a:rPr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l’API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avec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sz="1600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spc="-1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u="sng" spc="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https://github.com/tulombadivine/API</a:t>
            </a:r>
            <a:endParaRPr lang="en-US" sz="1600" u="sng" spc="40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Dashboard avec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https://github.com/tulombadivine/Dashboard</a:t>
            </a:r>
            <a:endParaRPr lang="en-US" sz="1600" u="sng" spc="-10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en-US" sz="1600" spc="-10" dirty="0" err="1"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Déploiement</a:t>
            </a:r>
            <a:r>
              <a:rPr lang="en-US" sz="1600" spc="-10" dirty="0"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sur Heroku</a:t>
            </a:r>
          </a:p>
          <a:p>
            <a:pPr marL="298450" indent="-285750">
              <a:lnSpc>
                <a:spcPct val="150000"/>
              </a:lnSpc>
              <a:spcBef>
                <a:spcPts val="595"/>
              </a:spcBef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Mis en place du pipeline de d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éploiement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continu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avec des tests unitaires sur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actions</a:t>
            </a:r>
            <a:endParaRPr lang="fr-FR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0990" indent="-288290" algn="just">
              <a:lnSpc>
                <a:spcPct val="100000"/>
              </a:lnSpc>
              <a:spcBef>
                <a:spcPts val="1005"/>
              </a:spcBef>
              <a:buChar char="•"/>
              <a:tabLst>
                <a:tab pos="300990" algn="l"/>
              </a:tabLst>
            </a:pPr>
            <a:endParaRPr sz="1700" dirty="0">
              <a:latin typeface="Arial"/>
              <a:cs typeface="Arial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BAFD19A-F1F2-BE8B-1899-57F6FE521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37" y="2995672"/>
            <a:ext cx="7911881" cy="368612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77029" y="2200896"/>
            <a:ext cx="8324850" cy="277896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310"/>
              </a:spcBef>
              <a:buClr>
                <a:srgbClr val="9E3611"/>
              </a:buClr>
              <a:buSzPct val="85000"/>
              <a:buFont typeface="Wingdings"/>
              <a:buChar char=""/>
              <a:tabLst>
                <a:tab pos="194945" algn="l"/>
              </a:tabLst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API: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182880">
              <a:lnSpc>
                <a:spcPct val="100000"/>
              </a:lnSpc>
              <a:spcBef>
                <a:spcPts val="1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lang="en-US" sz="2400" u="sng" spc="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https://github.com/tulombadivine/API</a:t>
            </a:r>
            <a:endParaRPr lang="en-US" sz="2400" u="sng" spc="40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182880">
              <a:lnSpc>
                <a:spcPct val="100000"/>
              </a:lnSpc>
              <a:spcBef>
                <a:spcPts val="1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lang="en-US" sz="24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https://app-opc-01e0e62f2bf5.herokuapp.com</a:t>
            </a:r>
          </a:p>
          <a:p>
            <a:pPr marL="469900" lvl="1" indent="-182880">
              <a:lnSpc>
                <a:spcPct val="100000"/>
              </a:lnSpc>
              <a:spcBef>
                <a:spcPts val="38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945" indent="-182245">
              <a:lnSpc>
                <a:spcPct val="100000"/>
              </a:lnSpc>
              <a:buClr>
                <a:srgbClr val="9E3611"/>
              </a:buClr>
              <a:buSzPct val="85000"/>
              <a:buFont typeface="Wingdings"/>
              <a:buChar char=""/>
              <a:tabLst>
                <a:tab pos="194945" algn="l"/>
              </a:tabLst>
            </a:pPr>
            <a:r>
              <a:rPr sz="2400" spc="60" dirty="0">
                <a:latin typeface="Arial" panose="020B0604020202020204" pitchFamily="34" charset="0"/>
                <a:cs typeface="Arial" panose="020B0604020202020204" pitchFamily="34" charset="0"/>
              </a:rPr>
              <a:t>Dashboard: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182880">
              <a:lnSpc>
                <a:spcPct val="100000"/>
              </a:lnSpc>
              <a:spcBef>
                <a:spcPts val="1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lang="en-US" sz="24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https://github.com/tulombadivine/Dashboard</a:t>
            </a:r>
            <a:endParaRPr lang="en-US" sz="2400" u="sng" spc="-10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lvl="1" indent="-182880">
              <a:lnSpc>
                <a:spcPct val="100000"/>
              </a:lnSpc>
              <a:spcBef>
                <a:spcPts val="195"/>
              </a:spcBef>
              <a:buClr>
                <a:srgbClr val="9E3611"/>
              </a:buClr>
              <a:buSzPct val="83333"/>
              <a:buFont typeface="Wingdings"/>
              <a:buChar char=""/>
              <a:tabLst>
                <a:tab pos="469900" algn="l"/>
              </a:tabLst>
            </a:pPr>
            <a:r>
              <a:rPr lang="en-US" sz="24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https://app-dashopc-a46c6003cb21.herokuapp.com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73BA0-A0B8-8582-14CF-EEEBD5FF4087}"/>
              </a:ext>
            </a:extLst>
          </p:cNvPr>
          <p:cNvSpPr txBox="1"/>
          <p:nvPr/>
        </p:nvSpPr>
        <p:spPr>
          <a:xfrm>
            <a:off x="1177029" y="1248140"/>
            <a:ext cx="2849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Demonstration</a:t>
            </a:r>
            <a:r>
              <a:rPr lang="fr-F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283128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29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119695"/>
            <a:ext cx="6965164" cy="53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Modélisation &amp; Résultats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endParaRPr lang="fr-F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DataDrift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Déploiement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Limites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6599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63969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3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90179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>
                <a:solidFill>
                  <a:srgbClr val="0070C0"/>
                </a:solidFill>
              </a:rPr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Modélisation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MlFlow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DataDrift</a:t>
            </a:r>
            <a:r>
              <a:rPr lang="fr-FR" b="1" dirty="0"/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Déploiement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8032451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82" y="358162"/>
            <a:ext cx="99501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70" dirty="0"/>
              <a:t>7. </a:t>
            </a:r>
            <a:r>
              <a:rPr spc="-170" dirty="0" err="1"/>
              <a:t>Limites</a:t>
            </a:r>
            <a:r>
              <a:rPr spc="-340" dirty="0"/>
              <a:t> </a:t>
            </a:r>
            <a:r>
              <a:rPr spc="-95" dirty="0"/>
              <a:t>et</a:t>
            </a:r>
            <a:r>
              <a:rPr spc="-415" dirty="0"/>
              <a:t> </a:t>
            </a:r>
            <a:r>
              <a:rPr spc="-160" dirty="0"/>
              <a:t>points</a:t>
            </a:r>
            <a:r>
              <a:rPr spc="-360" dirty="0"/>
              <a:t> </a:t>
            </a:r>
            <a:r>
              <a:rPr spc="-150" dirty="0"/>
              <a:t>d’amélioration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8282" y="2005533"/>
            <a:ext cx="11532238" cy="2846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113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Augmentation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capacités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spc="-4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stockage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dehors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l’application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pour</a:t>
            </a:r>
            <a:r>
              <a:rPr lang="fr-FR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pouvoir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intégrer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l’ensemble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(test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train)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plutôt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qu’un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échantillon</a:t>
            </a:r>
            <a:endParaRPr lang="fr-F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151130" indent="0">
              <a:lnSpc>
                <a:spcPct val="100000"/>
              </a:lnSpc>
              <a:spcBef>
                <a:spcPts val="100"/>
              </a:spcBef>
              <a:buNone/>
              <a:tabLst>
                <a:tab pos="287020" algn="l"/>
              </a:tabLst>
            </a:pPr>
            <a:endParaRPr lang="fr-F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5113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Complément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d’informations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descriptions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colonnes: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être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capacité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fournir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explications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précises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utilisée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intégrer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dans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afin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l’interprétation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résultat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soit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plus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parlante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pour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chargé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fr-F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5113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87020" algn="l"/>
              </a:tabLst>
            </a:pPr>
            <a:endParaRPr lang="fr-F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5113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87020" algn="l"/>
              </a:tabLst>
            </a:pPr>
            <a:r>
              <a:rPr lang="fr-FR" sz="2000" spc="-10" dirty="0">
                <a:latin typeface="Arial" panose="020B0604020202020204" pitchFamily="34" charset="0"/>
                <a:cs typeface="Arial" panose="020B0604020202020204" pitchFamily="34" charset="0"/>
              </a:rPr>
              <a:t> Mettre en place une sélection des variables pour avoir un modèle plus parcimonieux.</a:t>
            </a:r>
          </a:p>
          <a:p>
            <a:pPr marL="0" marR="151130" indent="0">
              <a:lnSpc>
                <a:spcPct val="100000"/>
              </a:lnSpc>
              <a:spcBef>
                <a:spcPts val="100"/>
              </a:spcBef>
              <a:buNone/>
              <a:tabLst>
                <a:tab pos="287020" algn="l"/>
              </a:tabLst>
            </a:pPr>
            <a:endParaRPr lang="fr-FR" sz="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8989" y="1973575"/>
            <a:ext cx="6445643" cy="1312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12700"/>
            <a:r>
              <a:rPr lang="en-US" sz="4000" spc="-165" dirty="0"/>
              <a:t>Merci</a:t>
            </a:r>
            <a:r>
              <a:rPr lang="en-US" sz="4000" spc="-310" dirty="0"/>
              <a:t> </a:t>
            </a:r>
            <a:r>
              <a:rPr lang="en-US" sz="4000" spc="-155" dirty="0"/>
              <a:t>pour</a:t>
            </a:r>
            <a:r>
              <a:rPr lang="en-US" sz="4000" spc="-459" dirty="0"/>
              <a:t> </a:t>
            </a:r>
            <a:r>
              <a:rPr lang="en-US" sz="4000" spc="-180" dirty="0" err="1"/>
              <a:t>votre</a:t>
            </a:r>
            <a:r>
              <a:rPr lang="en-US" sz="4000" spc="-420" dirty="0"/>
              <a:t> </a:t>
            </a:r>
            <a:r>
              <a:rPr lang="en-US" sz="4000" spc="-135" dirty="0"/>
              <a:t>attention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 raising hand">
            <a:extLst>
              <a:ext uri="{FF2B5EF4-FFF2-40B4-BE49-F238E27FC236}">
                <a16:creationId xmlns:a16="http://schemas.microsoft.com/office/drawing/2014/main" id="{B34DF7A1-B962-F9D9-C135-F2BC4F178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64" y="785680"/>
            <a:ext cx="3593204" cy="2398464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041" y="3571015"/>
            <a:ext cx="4932450" cy="193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989" y="476415"/>
            <a:ext cx="5124157" cy="516585"/>
          </a:xfrm>
          <a:prstGeom prst="rect">
            <a:avLst/>
          </a:prstGeom>
        </p:spPr>
        <p:txBody>
          <a:bodyPr vert="horz" wrap="square" lIns="0" tIns="23909" rIns="0" bIns="0" rtlCol="0" anchor="b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lang="fr-FR" spc="-109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pc="-109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129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pc="-109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spc="-159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pc="-1159" dirty="0" err="1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pc="-109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129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109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pc="-129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109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endParaRPr spc="-1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358" y="1591734"/>
            <a:ext cx="2928842" cy="32100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7989" y="1246909"/>
            <a:ext cx="7375339" cy="4739204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544878" algn="just">
              <a:lnSpc>
                <a:spcPct val="119600"/>
              </a:lnSpc>
              <a:spcBef>
                <a:spcPts val="198"/>
              </a:spcBef>
            </a:pPr>
            <a:r>
              <a:rPr sz="1982" spc="-2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1982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82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110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spc="-110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110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e,</a:t>
            </a:r>
            <a:r>
              <a:rPr sz="1982" spc="-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9" dirty="0" err="1"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r>
              <a:rPr sz="1982" spc="-178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982" spc="-1149" dirty="0" err="1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109" dirty="0" err="1"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982" b="1" spc="-109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sz="1982" b="1" spc="-3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982" b="1" spc="-69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b="1" spc="-1070" dirty="0" err="1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r>
              <a:rPr sz="1982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1982" b="1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139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sz="1982" b="1" spc="-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82" b="1" spc="-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59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982" b="1" spc="-1159" dirty="0" err="1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b="1" spc="-109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b="1" spc="-59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982" b="1" spc="-109" dirty="0" err="1">
                <a:latin typeface="Arial" panose="020B0604020202020204" pitchFamily="34" charset="0"/>
                <a:cs typeface="Arial" panose="020B0604020202020204" pitchFamily="34" charset="0"/>
              </a:rPr>
              <a:t>enser</a:t>
            </a:r>
            <a:r>
              <a:rPr lang="fr-FR" sz="1982" b="1" spc="-109" dirty="0">
                <a:latin typeface="Arial" panose="020B0604020202020204" pitchFamily="34" charset="0"/>
                <a:cs typeface="Arial" panose="020B0604020202020204" pitchFamily="34" charset="0"/>
              </a:rPr>
              <a:t>' </a:t>
            </a:r>
            <a:r>
              <a:rPr sz="1982" spc="-109" dirty="0">
                <a:latin typeface="Arial" panose="020B0604020202020204" pitchFamily="34" charset="0"/>
                <a:cs typeface="Arial" panose="020B0604020202020204" pitchFamily="34" charset="0"/>
              </a:rPr>
              <a:t>propose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39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spc="-109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12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consommation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pour</a:t>
            </a:r>
            <a:r>
              <a:rPr sz="1982" spc="19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39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9" dirty="0">
                <a:latin typeface="Arial" panose="020B0604020202020204" pitchFamily="34" charset="0"/>
                <a:cs typeface="Arial" panose="020B0604020202020204" pitchFamily="34" charset="0"/>
              </a:rPr>
              <a:t>personnes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ayant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peu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9" dirty="0">
                <a:latin typeface="Arial" panose="020B0604020202020204" pitchFamily="34" charset="0"/>
                <a:cs typeface="Arial" panose="020B0604020202020204" pitchFamily="34" charset="0"/>
              </a:rPr>
              <a:t>pas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30" dirty="0">
                <a:latin typeface="Arial" panose="020B0604020202020204" pitchFamily="34" charset="0"/>
                <a:cs typeface="Arial" panose="020B0604020202020204" pitchFamily="34" charset="0"/>
              </a:rPr>
              <a:t>tout</a:t>
            </a:r>
            <a:r>
              <a:rPr sz="1982" spc="17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d’historique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1982" spc="-1090" dirty="0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L’entreprise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souhaite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mettre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39" dirty="0">
                <a:latin typeface="Arial" panose="020B0604020202020204" pitchFamily="34" charset="0"/>
                <a:cs typeface="Arial" panose="020B0604020202020204" pitchFamily="34" charset="0"/>
              </a:rPr>
              <a:t>œuvre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30" dirty="0">
                <a:latin typeface="Arial" panose="020B0604020202020204" pitchFamily="34" charset="0"/>
                <a:cs typeface="Arial" panose="020B0604020202020204" pitchFamily="34" charset="0"/>
              </a:rPr>
              <a:t>outil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59" dirty="0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r>
              <a:rPr sz="1982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9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b="1" spc="-14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b="1" spc="-114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b="1" spc="-99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982" b="1" spc="-11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b="1" spc="-9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pour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calculer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9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982" spc="-40" dirty="0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982" spc="-4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982" spc="-5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spc="-108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4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qu’</a:t>
            </a:r>
            <a:r>
              <a:rPr sz="1982" b="1" spc="-79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982" b="1" spc="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19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sz="1982" b="1" spc="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59" dirty="0">
                <a:latin typeface="Arial" panose="020B0604020202020204" pitchFamily="34" charset="0"/>
                <a:cs typeface="Arial" panose="020B0604020202020204" pitchFamily="34" charset="0"/>
              </a:rPr>
              <a:t>rembourse</a:t>
            </a:r>
            <a:r>
              <a:rPr sz="1982" b="1" spc="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68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sz="1982" b="1" spc="23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8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b="1" spc="-13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b="1" spc="-113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b="1" spc="-89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982" b="1" spc="-10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b="1" spc="-7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982" spc="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79" dirty="0" err="1">
                <a:latin typeface="Arial" panose="020B0604020202020204" pitchFamily="34" charset="0"/>
                <a:cs typeface="Arial" panose="020B0604020202020204" pitchFamily="34" charset="0"/>
              </a:rPr>
              <a:t>puis</a:t>
            </a:r>
            <a:r>
              <a:rPr sz="1982" spc="1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 err="1">
                <a:latin typeface="Arial" panose="020B0604020202020204" pitchFamily="34" charset="0"/>
                <a:cs typeface="Arial" panose="020B0604020202020204" pitchFamily="34" charset="0"/>
              </a:rPr>
              <a:t>classi</a:t>
            </a:r>
            <a:r>
              <a:rPr lang="fr-FR" sz="1982" spc="-69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982" spc="-79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sz="1982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1982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demande</a:t>
            </a:r>
            <a:r>
              <a:rPr sz="1982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982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spc="-107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3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982" spc="1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09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1982" b="1" spc="-12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982" b="1" spc="-178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82" b="1" spc="-12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b="1" spc="-159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982" b="1" spc="-115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b="1" spc="-10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b="1" spc="1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1982" spc="1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b="1" spc="-129" dirty="0">
                <a:latin typeface="Arial" panose="020B0604020202020204" pitchFamily="34" charset="0"/>
                <a:cs typeface="Arial" panose="020B0604020202020204" pitchFamily="34" charset="0"/>
              </a:rPr>
              <a:t>refu</a:t>
            </a:r>
            <a:r>
              <a:rPr sz="1982" b="1" spc="-188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82" b="1" spc="-117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b="1" spc="-12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982" spc="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20" dirty="0">
                <a:latin typeface="Arial" panose="020B0604020202020204" pitchFamily="34" charset="0"/>
                <a:cs typeface="Arial" panose="020B0604020202020204" pitchFamily="34" charset="0"/>
              </a:rPr>
              <a:t>Elle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souhaite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49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982" spc="-112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982" spc="-4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89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algorithme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98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classi</a:t>
            </a:r>
            <a:r>
              <a:rPr sz="1982" spc="-50" dirty="0">
                <a:latin typeface="Arial" panose="020B0604020202020204" pitchFamily="34" charset="0"/>
                <a:cs typeface="Arial" panose="020B0604020202020204" pitchFamily="34" charset="0"/>
              </a:rPr>
              <a:t>fication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69" dirty="0">
                <a:latin typeface="Arial" panose="020B0604020202020204" pitchFamily="34" charset="0"/>
                <a:cs typeface="Arial" panose="020B0604020202020204" pitchFamily="34" charset="0"/>
              </a:rPr>
              <a:t>s’appuyant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sur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39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09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12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982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sz="1982" spc="-168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982" spc="-113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11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99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982" spc="-79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982" spc="-149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982" spc="-99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982" spc="-139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982" spc="-1120" dirty="0" err="1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1982" spc="-79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99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982" spc="-79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982" spc="-7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1982" spc="-7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68" marR="544878" algn="just">
              <a:lnSpc>
                <a:spcPct val="119600"/>
              </a:lnSpc>
              <a:spcBef>
                <a:spcPts val="198"/>
              </a:spcBef>
            </a:pPr>
            <a:endParaRPr sz="1883" dirty="0">
              <a:latin typeface="Tahoma"/>
              <a:cs typeface="Tahoma"/>
            </a:endParaRPr>
          </a:p>
          <a:p>
            <a:pPr marL="526003" indent="-315853">
              <a:buFont typeface="Segoe UI Emoji"/>
              <a:buChar char="✓"/>
              <a:tabLst>
                <a:tab pos="527261" algn="l"/>
              </a:tabLst>
            </a:pPr>
            <a:r>
              <a:rPr sz="1982" spc="89" dirty="0">
                <a:latin typeface="Tahoma"/>
                <a:cs typeface="Tahoma"/>
              </a:rPr>
              <a:t>i</a:t>
            </a:r>
            <a:r>
              <a:rPr sz="1982" spc="69" dirty="0">
                <a:latin typeface="Tahoma"/>
                <a:cs typeface="Tahoma"/>
              </a:rPr>
              <a:t>de</a:t>
            </a:r>
            <a:r>
              <a:rPr sz="1982" spc="89" dirty="0">
                <a:latin typeface="Tahoma"/>
                <a:cs typeface="Tahoma"/>
              </a:rPr>
              <a:t>nt</a:t>
            </a:r>
            <a:r>
              <a:rPr sz="1982" spc="69" dirty="0">
                <a:latin typeface="Tahoma"/>
                <a:cs typeface="Tahoma"/>
              </a:rPr>
              <a:t>i</a:t>
            </a:r>
            <a:r>
              <a:rPr sz="1982" spc="30" dirty="0">
                <a:latin typeface="Tahoma"/>
                <a:cs typeface="Tahoma"/>
              </a:rPr>
              <a:t>t</a:t>
            </a:r>
            <a:r>
              <a:rPr sz="1982" spc="-951" dirty="0">
                <a:latin typeface="Tahoma"/>
                <a:cs typeface="Tahoma"/>
              </a:rPr>
              <a:t>´</a:t>
            </a:r>
            <a:r>
              <a:rPr sz="1982" spc="69" dirty="0">
                <a:latin typeface="Tahoma"/>
                <a:cs typeface="Tahoma"/>
              </a:rPr>
              <a:t>e</a:t>
            </a:r>
            <a:r>
              <a:rPr sz="1982" spc="89" dirty="0">
                <a:latin typeface="Tahoma"/>
                <a:cs typeface="Tahoma"/>
              </a:rPr>
              <a:t>,</a:t>
            </a:r>
            <a:endParaRPr sz="1982" dirty="0">
              <a:latin typeface="Tahoma"/>
              <a:cs typeface="Tahoma"/>
            </a:endParaRPr>
          </a:p>
          <a:p>
            <a:pPr marL="526003" indent="-315853">
              <a:spcBef>
                <a:spcPts val="466"/>
              </a:spcBef>
              <a:buFont typeface="Segoe UI Emoji"/>
              <a:buChar char="✓"/>
              <a:tabLst>
                <a:tab pos="527261" algn="l"/>
              </a:tabLst>
            </a:pPr>
            <a:r>
              <a:rPr sz="1982" spc="-119" dirty="0">
                <a:latin typeface="Tahoma"/>
                <a:cs typeface="Tahoma"/>
              </a:rPr>
              <a:t>do</a:t>
            </a:r>
            <a:r>
              <a:rPr sz="1982" spc="-139" dirty="0">
                <a:latin typeface="Tahoma"/>
                <a:cs typeface="Tahoma"/>
              </a:rPr>
              <a:t>n</a:t>
            </a:r>
            <a:r>
              <a:rPr sz="1982" spc="-188" dirty="0">
                <a:latin typeface="Tahoma"/>
                <a:cs typeface="Tahoma"/>
              </a:rPr>
              <a:t>n</a:t>
            </a:r>
            <a:r>
              <a:rPr sz="1982" spc="-1159" dirty="0">
                <a:latin typeface="Tahoma"/>
                <a:cs typeface="Tahoma"/>
              </a:rPr>
              <a:t>´</a:t>
            </a:r>
            <a:r>
              <a:rPr sz="1982" spc="-119" dirty="0">
                <a:latin typeface="Tahoma"/>
                <a:cs typeface="Tahoma"/>
              </a:rPr>
              <a:t>ees</a:t>
            </a:r>
            <a:r>
              <a:rPr sz="1982" spc="99" dirty="0">
                <a:latin typeface="Tahoma"/>
                <a:cs typeface="Tahoma"/>
              </a:rPr>
              <a:t> </a:t>
            </a:r>
            <a:r>
              <a:rPr sz="1982" spc="-20" dirty="0">
                <a:latin typeface="Tahoma"/>
                <a:cs typeface="Tahoma"/>
              </a:rPr>
              <a:t>comportementales,</a:t>
            </a:r>
            <a:endParaRPr sz="1982" dirty="0">
              <a:latin typeface="Tahoma"/>
              <a:cs typeface="Tahoma"/>
            </a:endParaRPr>
          </a:p>
          <a:p>
            <a:pPr marL="526003" indent="-315853">
              <a:spcBef>
                <a:spcPts val="466"/>
              </a:spcBef>
              <a:buFont typeface="Segoe UI Emoji"/>
              <a:buChar char="✓"/>
              <a:tabLst>
                <a:tab pos="527261" algn="l"/>
              </a:tabLst>
            </a:pPr>
            <a:r>
              <a:rPr sz="1982" spc="-119" dirty="0">
                <a:latin typeface="Tahoma"/>
                <a:cs typeface="Tahoma"/>
              </a:rPr>
              <a:t>do</a:t>
            </a:r>
            <a:r>
              <a:rPr sz="1982" spc="-139" dirty="0">
                <a:latin typeface="Tahoma"/>
                <a:cs typeface="Tahoma"/>
              </a:rPr>
              <a:t>n</a:t>
            </a:r>
            <a:r>
              <a:rPr sz="1982" spc="-188" dirty="0">
                <a:latin typeface="Tahoma"/>
                <a:cs typeface="Tahoma"/>
              </a:rPr>
              <a:t>n</a:t>
            </a:r>
            <a:r>
              <a:rPr sz="1982" spc="-1159" dirty="0">
                <a:latin typeface="Tahoma"/>
                <a:cs typeface="Tahoma"/>
              </a:rPr>
              <a:t>´</a:t>
            </a:r>
            <a:r>
              <a:rPr sz="1982" spc="-119" dirty="0">
                <a:latin typeface="Tahoma"/>
                <a:cs typeface="Tahoma"/>
              </a:rPr>
              <a:t>ees</a:t>
            </a:r>
            <a:r>
              <a:rPr sz="1982" spc="30" dirty="0">
                <a:latin typeface="Tahoma"/>
                <a:cs typeface="Tahoma"/>
              </a:rPr>
              <a:t> </a:t>
            </a:r>
            <a:r>
              <a:rPr sz="1982" spc="-79" dirty="0">
                <a:latin typeface="Tahoma"/>
                <a:cs typeface="Tahoma"/>
              </a:rPr>
              <a:t>provenant</a:t>
            </a:r>
            <a:r>
              <a:rPr sz="1982" spc="-40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d’autres</a:t>
            </a:r>
            <a:r>
              <a:rPr sz="1982" dirty="0">
                <a:latin typeface="Tahoma"/>
                <a:cs typeface="Tahoma"/>
              </a:rPr>
              <a:t> </a:t>
            </a:r>
            <a:r>
              <a:rPr sz="1982" spc="-40" dirty="0">
                <a:latin typeface="Tahoma"/>
                <a:cs typeface="Tahoma"/>
              </a:rPr>
              <a:t>institutions</a:t>
            </a:r>
            <a:r>
              <a:rPr sz="1982" dirty="0">
                <a:latin typeface="Tahoma"/>
                <a:cs typeface="Tahoma"/>
              </a:rPr>
              <a:t> </a:t>
            </a:r>
            <a:r>
              <a:rPr sz="1982" spc="-50" dirty="0">
                <a:latin typeface="Tahoma"/>
                <a:cs typeface="Tahoma"/>
              </a:rPr>
              <a:t>bancaires,</a:t>
            </a:r>
            <a:endParaRPr sz="1982" dirty="0">
              <a:latin typeface="Tahoma"/>
              <a:cs typeface="Tahoma"/>
            </a:endParaRPr>
          </a:p>
          <a:p>
            <a:pPr marL="526003" indent="-315853">
              <a:spcBef>
                <a:spcPts val="464"/>
              </a:spcBef>
              <a:buFont typeface="Segoe UI Emoji"/>
              <a:buChar char="✓"/>
              <a:tabLst>
                <a:tab pos="527261" algn="l"/>
              </a:tabLst>
            </a:pPr>
            <a:r>
              <a:rPr sz="1982" spc="-40" dirty="0">
                <a:latin typeface="Tahoma"/>
                <a:cs typeface="Tahoma"/>
              </a:rPr>
              <a:t>etc.</a:t>
            </a:r>
            <a:endParaRPr sz="1982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989" y="617948"/>
            <a:ext cx="11524957" cy="516585"/>
          </a:xfrm>
          <a:prstGeom prst="rect">
            <a:avLst/>
          </a:prstGeom>
        </p:spPr>
        <p:txBody>
          <a:bodyPr vert="horz" wrap="square" lIns="0" tIns="23909" rIns="0" bIns="0" rtlCol="0" anchor="b">
            <a:spAutoFit/>
          </a:bodyPr>
          <a:lstStyle/>
          <a:p>
            <a:pPr marL="25168">
              <a:lnSpc>
                <a:spcPct val="100000"/>
              </a:lnSpc>
              <a:spcBef>
                <a:spcPts val="188"/>
              </a:spcBef>
            </a:pPr>
            <a:r>
              <a:rPr spc="-109" dirty="0"/>
              <a:t>Objectifs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463" y="1585155"/>
            <a:ext cx="7213931" cy="4519207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887158" marR="1084723" indent="-863246">
              <a:lnSpc>
                <a:spcPct val="119600"/>
              </a:lnSpc>
              <a:spcBef>
                <a:spcPts val="198"/>
              </a:spcBef>
              <a:buFont typeface="Wingdings" panose="05000000000000000000" pitchFamily="2" charset="2"/>
              <a:buChar char="ü"/>
            </a:pPr>
            <a:r>
              <a:rPr sz="2400" spc="-59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d’un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jeu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sz="2400" spc="-188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159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9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Nettoyage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 jeu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sz="2400" spc="-109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108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18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99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-50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-168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1139" dirty="0" err="1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sz="2400" spc="-119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99" dirty="0" err="1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sz="24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7158" marR="1084723" indent="-863246">
              <a:lnSpc>
                <a:spcPct val="119600"/>
              </a:lnSpc>
              <a:spcBef>
                <a:spcPts val="198"/>
              </a:spcBef>
              <a:buFont typeface="Wingdings" panose="05000000000000000000" pitchFamily="2" charset="2"/>
              <a:buChar char="ü"/>
            </a:pPr>
            <a:endParaRPr lang="fr-FR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7158" marR="1084723" indent="-863246">
              <a:lnSpc>
                <a:spcPct val="119600"/>
              </a:lnSpc>
              <a:spcBef>
                <a:spcPts val="198"/>
              </a:spcBef>
              <a:buFont typeface="Wingdings" panose="05000000000000000000" pitchFamily="2" charset="2"/>
              <a:buChar char="ü"/>
            </a:pP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FR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7158" marR="1084723" indent="-863246">
              <a:lnSpc>
                <a:spcPct val="119600"/>
              </a:lnSpc>
              <a:spcBef>
                <a:spcPts val="198"/>
              </a:spcBef>
              <a:buFont typeface="Wingdings" panose="05000000000000000000" pitchFamily="2" charset="2"/>
              <a:buChar char="ü"/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7158" marR="1084723" indent="-863246">
              <a:lnSpc>
                <a:spcPct val="119600"/>
              </a:lnSpc>
              <a:spcBef>
                <a:spcPts val="198"/>
              </a:spcBef>
              <a:buFont typeface="Wingdings" panose="05000000000000000000" pitchFamily="2" charset="2"/>
              <a:buChar char="ü"/>
            </a:pP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interactif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7158" marR="484476">
              <a:lnSpc>
                <a:spcPct val="119600"/>
              </a:lnSpc>
            </a:pP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19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400" spc="-109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13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89" dirty="0">
                <a:latin typeface="Arial" panose="020B0604020202020204" pitchFamily="34" charset="0"/>
                <a:cs typeface="Arial" panose="020B0604020202020204" pitchFamily="34" charset="0"/>
              </a:rPr>
              <a:t>Informations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24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400" spc="-110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7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29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400" spc="-1100" dirty="0">
                <a:latin typeface="Arial" panose="020B0604020202020204" pitchFamily="34" charset="0"/>
                <a:cs typeface="Arial" panose="020B0604020202020204" pitchFamily="34" charset="0"/>
              </a:rPr>
              <a:t>´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-79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ct</a:t>
            </a:r>
            <a:r>
              <a:rPr sz="2400" spc="-69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-59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8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9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spc="178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400" spc="59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400" spc="-910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sz="2400" spc="12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09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spc="129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2572" y="1473200"/>
            <a:ext cx="3415828" cy="325045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5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357096" y="479247"/>
            <a:ext cx="6299625" cy="128089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Plan de Présentation </a:t>
            </a:r>
            <a:endParaRPr lang="fr-FR" sz="4000" dirty="0">
              <a:latin typeface="Tahoma"/>
              <a:cs typeface="Tahoma"/>
            </a:endParaRPr>
          </a:p>
          <a:p>
            <a:pPr marL="25168">
              <a:spcBef>
                <a:spcPts val="188"/>
              </a:spcBef>
            </a:pPr>
            <a:r>
              <a:rPr lang="fr-FR" sz="4000" b="1" spc="-139" dirty="0">
                <a:latin typeface="Tahoma"/>
                <a:cs typeface="Tahoma"/>
              </a:rPr>
              <a:t> </a:t>
            </a:r>
            <a:endParaRPr lang="fr-FR" sz="4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26" name="object 26"/>
          <p:cNvSpPr txBox="1"/>
          <p:nvPr/>
        </p:nvSpPr>
        <p:spPr>
          <a:xfrm>
            <a:off x="10147403" y="6668330"/>
            <a:ext cx="422805" cy="14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169"/>
              </a:lnSpc>
            </a:pPr>
            <a:fld id="{81D60167-4931-47E6-BA6A-407CBD079E47}" type="slidenum">
              <a:rPr lang="en-US" sz="991" b="1" spc="-99" smtClean="0">
                <a:solidFill>
                  <a:srgbClr val="FFFFFF"/>
                </a:solidFill>
                <a:latin typeface="Tahoma"/>
                <a:cs typeface="Tahoma"/>
              </a:rPr>
              <a:pPr marL="75503">
                <a:lnSpc>
                  <a:spcPts val="1169"/>
                </a:lnSpc>
              </a:pPr>
              <a:t>6</a:t>
            </a:fld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lang="en-US" sz="991" b="1" spc="-1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991" b="1" spc="-50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lang="en-US" sz="991">
              <a:latin typeface="Tahoma"/>
              <a:cs typeface="Tahom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624843-964A-F3AB-43A6-F62288B5B4D2}"/>
              </a:ext>
            </a:extLst>
          </p:cNvPr>
          <p:cNvSpPr txBox="1"/>
          <p:nvPr/>
        </p:nvSpPr>
        <p:spPr>
          <a:xfrm>
            <a:off x="1357096" y="1390179"/>
            <a:ext cx="6965164" cy="482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Problématique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>
                <a:solidFill>
                  <a:srgbClr val="0070C0"/>
                </a:solidFill>
              </a:rPr>
              <a:t>Exploration de données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Modélisation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MlFlow</a:t>
            </a:r>
            <a:endParaRPr lang="fr-FR" b="1" dirty="0"/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 err="1"/>
              <a:t>DataDrift</a:t>
            </a:r>
            <a:r>
              <a:rPr lang="fr-FR" b="1" dirty="0"/>
              <a:t> 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Déploiement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fr-FR" b="1" dirty="0"/>
              <a:t>Conclusion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67232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16671" y="433465"/>
            <a:ext cx="3909695" cy="5781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3600" b="1" spc="-119" dirty="0">
                <a:latin typeface="Tahoma"/>
                <a:cs typeface="Tahoma"/>
              </a:rPr>
              <a:t>Les d</a:t>
            </a:r>
            <a:r>
              <a:rPr sz="3600" b="1" spc="-119" dirty="0" err="1">
                <a:latin typeface="Tahoma"/>
                <a:cs typeface="Tahoma"/>
              </a:rPr>
              <a:t>on</a:t>
            </a:r>
            <a:r>
              <a:rPr sz="3600" b="1" spc="-168" dirty="0" err="1">
                <a:latin typeface="Tahoma"/>
                <a:cs typeface="Tahoma"/>
              </a:rPr>
              <a:t>n</a:t>
            </a:r>
            <a:r>
              <a:rPr lang="fr-FR" sz="3600" b="1" spc="-168" dirty="0">
                <a:latin typeface="Tahoma"/>
                <a:cs typeface="Tahoma"/>
              </a:rPr>
              <a:t>é</a:t>
            </a:r>
            <a:r>
              <a:rPr sz="3600" b="1" spc="-119" dirty="0">
                <a:latin typeface="Tahoma"/>
                <a:cs typeface="Tahoma"/>
              </a:rPr>
              <a:t>es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3040" y="678705"/>
            <a:ext cx="6918960" cy="537266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7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7875719-86D3-1F9E-9B2E-14FD983F8F8B}"/>
              </a:ext>
            </a:extLst>
          </p:cNvPr>
          <p:cNvSpPr txBox="1"/>
          <p:nvPr/>
        </p:nvSpPr>
        <p:spPr>
          <a:xfrm>
            <a:off x="316671" y="1625942"/>
            <a:ext cx="4758249" cy="360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524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H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9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C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8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8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k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400" dirty="0">
              <a:latin typeface="Arial"/>
              <a:cs typeface="Arial"/>
            </a:endParaRPr>
          </a:p>
          <a:p>
            <a:pPr marL="12700" marR="480695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s’agit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d’un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jeu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données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très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connu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sur </a:t>
            </a:r>
            <a:r>
              <a:rPr sz="1400" dirty="0">
                <a:latin typeface="Arial"/>
                <a:cs typeface="Arial"/>
              </a:rPr>
              <a:t>Kaggle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ayant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l’objet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nombreuses </a:t>
            </a:r>
            <a:r>
              <a:rPr sz="1400" dirty="0">
                <a:latin typeface="Arial"/>
                <a:cs typeface="Arial"/>
              </a:rPr>
              <a:t>compétitions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termes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prédiction.</a:t>
            </a:r>
            <a:endParaRPr sz="1400" dirty="0">
              <a:latin typeface="Arial"/>
              <a:cs typeface="Arial"/>
            </a:endParaRPr>
          </a:p>
          <a:p>
            <a:pPr marL="12700" marR="51435" algn="just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Arial"/>
                <a:cs typeface="Arial"/>
              </a:rPr>
              <a:t>Le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diagramme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ci-</a:t>
            </a:r>
            <a:r>
              <a:rPr sz="1400" dirty="0">
                <a:latin typeface="Arial"/>
                <a:cs typeface="Arial"/>
              </a:rPr>
              <a:t>contre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présente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l’ensemble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des </a:t>
            </a:r>
            <a:r>
              <a:rPr sz="1400" dirty="0">
                <a:latin typeface="Arial"/>
                <a:cs typeface="Arial"/>
              </a:rPr>
              <a:t>données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leur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grâce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à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identifiant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unique </a:t>
            </a:r>
            <a:r>
              <a:rPr sz="1400" dirty="0">
                <a:latin typeface="Arial"/>
                <a:cs typeface="Arial"/>
              </a:rPr>
              <a:t>pour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chaque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client/prêt</a:t>
            </a:r>
            <a:endParaRPr sz="1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(«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SK_ID_CURR/PREV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»).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Source: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00" u="sng" spc="-10" dirty="0">
                <a:solidFill>
                  <a:srgbClr val="00184B"/>
                </a:solidFill>
                <a:uFill>
                  <a:solidFill>
                    <a:srgbClr val="00184B"/>
                  </a:solidFill>
                </a:uFill>
                <a:latin typeface="Arial"/>
                <a:cs typeface="Arial"/>
                <a:hlinkClick r:id="rId3"/>
              </a:rPr>
              <a:t>https://www.kaggle.com/code/willkoehrsen/start-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0184B"/>
                </a:solidFill>
                <a:uFill>
                  <a:solidFill>
                    <a:srgbClr val="00184B"/>
                  </a:solidFill>
                </a:uFill>
                <a:latin typeface="Arial"/>
                <a:cs typeface="Arial"/>
                <a:hlinkClick r:id="rId3"/>
              </a:rPr>
              <a:t>here-a-gentle-introduction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Arial"/>
                <a:cs typeface="Arial"/>
              </a:rPr>
              <a:t>Les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clients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composent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datasets: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Seul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utilisée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pour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modélisation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dashboard.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partie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«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test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»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utilisée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pour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l’analyse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drift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13164" y="374830"/>
            <a:ext cx="6807624" cy="51658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3200" b="1" spc="-109" dirty="0">
                <a:latin typeface="Tahoma"/>
                <a:cs typeface="Tahoma"/>
              </a:rPr>
              <a:t>Caractéristiques</a:t>
            </a:r>
            <a:r>
              <a:rPr sz="3200" b="1" spc="30" dirty="0">
                <a:latin typeface="Tahoma"/>
                <a:cs typeface="Tahoma"/>
              </a:rPr>
              <a:t> </a:t>
            </a:r>
            <a:r>
              <a:rPr sz="3200" b="1" spc="-119" dirty="0">
                <a:latin typeface="Tahoma"/>
                <a:cs typeface="Tahoma"/>
              </a:rPr>
              <a:t>des</a:t>
            </a:r>
            <a:r>
              <a:rPr sz="3200" b="1" spc="20" dirty="0">
                <a:latin typeface="Tahoma"/>
                <a:cs typeface="Tahoma"/>
              </a:rPr>
              <a:t> </a:t>
            </a:r>
            <a:r>
              <a:rPr sz="3200" b="1" spc="-109" dirty="0">
                <a:latin typeface="Tahoma"/>
                <a:cs typeface="Tahoma"/>
              </a:rPr>
              <a:t>fichiers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165" y="2157985"/>
            <a:ext cx="8709638" cy="406689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8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3FF58A-E72B-6A27-A649-94E629654FF8}"/>
              </a:ext>
            </a:extLst>
          </p:cNvPr>
          <p:cNvSpPr txBox="1"/>
          <p:nvPr/>
        </p:nvSpPr>
        <p:spPr>
          <a:xfrm>
            <a:off x="1613164" y="1165912"/>
            <a:ext cx="85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10 bases de données. 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05287" y="398199"/>
            <a:ext cx="6766273" cy="57814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fr-FR" sz="3600" b="1" spc="-79" dirty="0">
                <a:latin typeface="Tahoma"/>
                <a:cs typeface="Tahoma"/>
              </a:rPr>
              <a:t>2. </a:t>
            </a:r>
            <a:r>
              <a:rPr sz="3600" b="1" spc="-79" dirty="0" err="1">
                <a:latin typeface="Tahoma"/>
                <a:cs typeface="Tahoma"/>
              </a:rPr>
              <a:t>Taux</a:t>
            </a:r>
            <a:r>
              <a:rPr sz="3600" b="1" spc="-69" dirty="0">
                <a:latin typeface="Tahoma"/>
                <a:cs typeface="Tahoma"/>
              </a:rPr>
              <a:t> </a:t>
            </a:r>
            <a:r>
              <a:rPr sz="3600" b="1" spc="-50" dirty="0">
                <a:latin typeface="Tahoma"/>
                <a:cs typeface="Tahoma"/>
              </a:rPr>
              <a:t>de</a:t>
            </a:r>
            <a:r>
              <a:rPr sz="3600" b="1" spc="-59" dirty="0">
                <a:latin typeface="Tahoma"/>
                <a:cs typeface="Tahoma"/>
              </a:rPr>
              <a:t> </a:t>
            </a:r>
            <a:r>
              <a:rPr sz="3600" b="1" spc="-149" dirty="0">
                <a:latin typeface="Tahoma"/>
                <a:cs typeface="Tahoma"/>
              </a:rPr>
              <a:t>remplissage</a:t>
            </a:r>
            <a:endParaRPr sz="36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287" y="1369916"/>
            <a:ext cx="8364669" cy="381590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27989" y="3365037"/>
            <a:ext cx="480059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30"/>
              <a:t>Bourama</a:t>
            </a:r>
            <a:r>
              <a:rPr lang="en-US" spc="20"/>
              <a:t> </a:t>
            </a:r>
            <a:r>
              <a:rPr lang="en-US" spc="-20"/>
              <a:t>FANE</a:t>
            </a:r>
            <a:endParaRPr spc="-4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456127" y="3365037"/>
            <a:ext cx="570864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25168">
              <a:lnSpc>
                <a:spcPts val="1169"/>
              </a:lnSpc>
            </a:pPr>
            <a:r>
              <a:rPr lang="en-US" spc="-20"/>
              <a:t>18</a:t>
            </a:r>
            <a:r>
              <a:rPr lang="en-US" spc="15"/>
              <a:t> </a:t>
            </a:r>
            <a:r>
              <a:rPr lang="en-US" spc="-65"/>
              <a:t>D´ecembre</a:t>
            </a:r>
            <a:r>
              <a:rPr lang="en-US" spc="30"/>
              <a:t> </a:t>
            </a:r>
            <a:r>
              <a:rPr lang="en-US" spc="-30"/>
              <a:t>2023</a:t>
            </a:r>
            <a:endParaRPr spc="-59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14710" y="3365037"/>
            <a:ext cx="248285" cy="90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590"/>
              </a:lnSpc>
            </a:pPr>
            <a:fld id="{81D60167-4931-47E6-BA6A-407CBD079E47}" type="slidenum">
              <a:rPr lang="en-US" spc="-50" smtClean="0"/>
              <a:pPr marL="38100">
                <a:lnSpc>
                  <a:spcPts val="590"/>
                </a:lnSpc>
              </a:pPr>
              <a:t>9</a:t>
            </a:fld>
            <a:r>
              <a:rPr lang="en-US" spc="-55"/>
              <a:t> </a:t>
            </a:r>
            <a:r>
              <a:rPr lang="en-US" spc="-25"/>
              <a:t>/</a:t>
            </a:r>
            <a:r>
              <a:rPr lang="en-US" spc="-50"/>
              <a:t> </a:t>
            </a:r>
            <a:r>
              <a:rPr lang="en-US" spc="-35"/>
              <a:t>27</a:t>
            </a:r>
            <a:endParaRPr spc="-69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19228</TotalTime>
  <Words>1601</Words>
  <Application>Microsoft Office PowerPoint</Application>
  <PresentationFormat>Widescreen</PresentationFormat>
  <Paragraphs>243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Avenir Next LT Pro</vt:lpstr>
      <vt:lpstr>Avenir Next LT Pro Light</vt:lpstr>
      <vt:lpstr>Calibri</vt:lpstr>
      <vt:lpstr>Cambria</vt:lpstr>
      <vt:lpstr>Segoe UI Emoji</vt:lpstr>
      <vt:lpstr>Tahoma</vt:lpstr>
      <vt:lpstr>Times New Roman</vt:lpstr>
      <vt:lpstr>Wingdings</vt:lpstr>
      <vt:lpstr>BlocksVTI</vt:lpstr>
      <vt:lpstr>Projet 7 : Implémentez un modèle de scoring</vt:lpstr>
      <vt:lpstr>PowerPoint Presentation</vt:lpstr>
      <vt:lpstr>PowerPoint Presentation</vt:lpstr>
      <vt:lpstr>1. Probl´ematique</vt:lpstr>
      <vt:lpstr>Objectifs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Modélisation : feautures engeneering (1/2)</vt:lpstr>
      <vt:lpstr>Modélisation : feautures engeneering (2/2)</vt:lpstr>
      <vt:lpstr>Modélisation : démarche (1/3)</vt:lpstr>
      <vt:lpstr>Modélisation : démarche (2/3)</vt:lpstr>
      <vt:lpstr>Modélisation : démarche (3/3)</vt:lpstr>
      <vt:lpstr>Modélisation: features importance</vt:lpstr>
      <vt:lpstr>PowerPoint Presentation</vt:lpstr>
      <vt:lpstr>4. Modélisation: tracking et résultats avec le ML Flow</vt:lpstr>
      <vt:lpstr>PowerPoint Presentation</vt:lpstr>
      <vt:lpstr>5. Analyse du data drift (1/2)</vt:lpstr>
      <vt:lpstr>Analyse du data drift (2/2)</vt:lpstr>
      <vt:lpstr>PowerPoint Presentation</vt:lpstr>
      <vt:lpstr>6. Déploiement de la solution </vt:lpstr>
      <vt:lpstr>PowerPoint Presentation</vt:lpstr>
      <vt:lpstr>PowerPoint Presentation</vt:lpstr>
      <vt:lpstr>7. Limites et points d’amélioration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Implémentez un modèle de scoring</dc:title>
  <dc:creator>Divine Tulomba</dc:creator>
  <cp:lastModifiedBy>Divine Tulomba</cp:lastModifiedBy>
  <cp:revision>21</cp:revision>
  <dcterms:created xsi:type="dcterms:W3CDTF">2024-02-06T14:27:00Z</dcterms:created>
  <dcterms:modified xsi:type="dcterms:W3CDTF">2024-02-21T14:49:48Z</dcterms:modified>
</cp:coreProperties>
</file>