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9" r:id="rId3"/>
    <p:sldId id="258" r:id="rId4"/>
    <p:sldId id="275" r:id="rId5"/>
    <p:sldId id="276" r:id="rId6"/>
    <p:sldId id="277" r:id="rId7"/>
    <p:sldId id="283" r:id="rId8"/>
    <p:sldId id="257" r:id="rId9"/>
    <p:sldId id="264" r:id="rId10"/>
    <p:sldId id="260" r:id="rId11"/>
    <p:sldId id="263" r:id="rId12"/>
    <p:sldId id="261" r:id="rId13"/>
    <p:sldId id="265" r:id="rId14"/>
    <p:sldId id="266" r:id="rId15"/>
    <p:sldId id="267" r:id="rId16"/>
    <p:sldId id="279" r:id="rId17"/>
    <p:sldId id="280" r:id="rId18"/>
    <p:sldId id="270" r:id="rId19"/>
    <p:sldId id="274" r:id="rId20"/>
    <p:sldId id="278" r:id="rId21"/>
    <p:sldId id="268" r:id="rId22"/>
    <p:sldId id="269" r:id="rId23"/>
    <p:sldId id="281" r:id="rId24"/>
    <p:sldId id="282" r:id="rId25"/>
    <p:sldId id="262" r:id="rId26"/>
    <p:sldId id="271" r:id="rId27"/>
    <p:sldId id="272"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15263C-8BF7-464D-B552-595FC611BB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AC05C5-B001-42BB-AE93-37F3ACF17740}">
      <dgm:prSet/>
      <dgm:spPr/>
      <dgm:t>
        <a:bodyPr/>
        <a:lstStyle/>
        <a:p>
          <a:r>
            <a:rPr lang="fr-FR"/>
            <a:t>Répondre à l’appel à projets lancé par Santé Publique France </a:t>
          </a:r>
          <a:endParaRPr lang="en-US"/>
        </a:p>
      </dgm:t>
    </dgm:pt>
    <dgm:pt modelId="{938FDACA-BAE0-4DB6-9694-C128699B0633}" type="parTrans" cxnId="{E885D788-BBC1-4CAA-9D12-C22CAEC5D1E4}">
      <dgm:prSet/>
      <dgm:spPr/>
      <dgm:t>
        <a:bodyPr/>
        <a:lstStyle/>
        <a:p>
          <a:endParaRPr lang="en-US"/>
        </a:p>
      </dgm:t>
    </dgm:pt>
    <dgm:pt modelId="{D486BAA7-370F-401A-8ABF-E6A12C5B7FF1}" type="sibTrans" cxnId="{E885D788-BBC1-4CAA-9D12-C22CAEC5D1E4}">
      <dgm:prSet/>
      <dgm:spPr/>
      <dgm:t>
        <a:bodyPr/>
        <a:lstStyle/>
        <a:p>
          <a:endParaRPr lang="en-US"/>
        </a:p>
      </dgm:t>
    </dgm:pt>
    <dgm:pt modelId="{70C3C767-B6D6-4BF1-8D3C-F2901B01221D}">
      <dgm:prSet/>
      <dgm:spPr/>
      <dgm:t>
        <a:bodyPr/>
        <a:lstStyle/>
        <a:p>
          <a:r>
            <a:rPr lang="fr-FR"/>
            <a:t>Trouver une idée innovante d’application en lien avec l’alimentation </a:t>
          </a:r>
          <a:endParaRPr lang="en-US"/>
        </a:p>
      </dgm:t>
    </dgm:pt>
    <dgm:pt modelId="{E30A508A-0967-491D-A9F9-B10FF5703840}" type="parTrans" cxnId="{7592DCF5-D149-44C7-8F08-F9C02218A918}">
      <dgm:prSet/>
      <dgm:spPr/>
      <dgm:t>
        <a:bodyPr/>
        <a:lstStyle/>
        <a:p>
          <a:endParaRPr lang="en-US"/>
        </a:p>
      </dgm:t>
    </dgm:pt>
    <dgm:pt modelId="{69216774-99D9-4480-BAAE-0279B622ECBF}" type="sibTrans" cxnId="{7592DCF5-D149-44C7-8F08-F9C02218A918}">
      <dgm:prSet/>
      <dgm:spPr/>
      <dgm:t>
        <a:bodyPr/>
        <a:lstStyle/>
        <a:p>
          <a:endParaRPr lang="en-US"/>
        </a:p>
      </dgm:t>
    </dgm:pt>
    <dgm:pt modelId="{EC870724-93E6-46F8-B86C-BB075BB0D9DA}">
      <dgm:prSet/>
      <dgm:spPr/>
      <dgm:t>
        <a:bodyPr/>
        <a:lstStyle/>
        <a:p>
          <a:r>
            <a:rPr lang="fr-FR"/>
            <a:t>Exploitation du jeu de données disponible via Open Food Fact </a:t>
          </a:r>
          <a:endParaRPr lang="en-US"/>
        </a:p>
      </dgm:t>
    </dgm:pt>
    <dgm:pt modelId="{F7A2E1EB-775B-4E79-8BF1-D6C5D5265492}" type="parTrans" cxnId="{020C4A93-19B8-4D68-A354-FD0D6DBBCA60}">
      <dgm:prSet/>
      <dgm:spPr/>
      <dgm:t>
        <a:bodyPr/>
        <a:lstStyle/>
        <a:p>
          <a:endParaRPr lang="en-US"/>
        </a:p>
      </dgm:t>
    </dgm:pt>
    <dgm:pt modelId="{5B393274-C852-451D-AB07-EC5D6AB8495A}" type="sibTrans" cxnId="{020C4A93-19B8-4D68-A354-FD0D6DBBCA60}">
      <dgm:prSet/>
      <dgm:spPr/>
      <dgm:t>
        <a:bodyPr/>
        <a:lstStyle/>
        <a:p>
          <a:endParaRPr lang="en-US"/>
        </a:p>
      </dgm:t>
    </dgm:pt>
    <dgm:pt modelId="{71E084B8-B3F6-44A0-B447-D035A9C77772}" type="pres">
      <dgm:prSet presAssocID="{2715263C-8BF7-464D-B552-595FC611BBAB}" presName="root" presStyleCnt="0">
        <dgm:presLayoutVars>
          <dgm:dir/>
          <dgm:resizeHandles val="exact"/>
        </dgm:presLayoutVars>
      </dgm:prSet>
      <dgm:spPr/>
    </dgm:pt>
    <dgm:pt modelId="{CE97AD31-9D20-41E6-87A5-2D234AB80F1D}" type="pres">
      <dgm:prSet presAssocID="{57AC05C5-B001-42BB-AE93-37F3ACF17740}" presName="compNode" presStyleCnt="0"/>
      <dgm:spPr/>
    </dgm:pt>
    <dgm:pt modelId="{21B6B565-F245-4DE0-8954-68092144F7AB}" type="pres">
      <dgm:prSet presAssocID="{57AC05C5-B001-42BB-AE93-37F3ACF17740}" presName="bgRect" presStyleLbl="bgShp" presStyleIdx="0" presStyleCnt="3"/>
      <dgm:spPr/>
    </dgm:pt>
    <dgm:pt modelId="{2797788F-DFEF-40CF-BC89-41E386087210}" type="pres">
      <dgm:prSet presAssocID="{57AC05C5-B001-42BB-AE93-37F3ACF177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686B8EA-F338-47F7-A9AA-0A3F271D40AE}" type="pres">
      <dgm:prSet presAssocID="{57AC05C5-B001-42BB-AE93-37F3ACF17740}" presName="spaceRect" presStyleCnt="0"/>
      <dgm:spPr/>
    </dgm:pt>
    <dgm:pt modelId="{D6A145AF-76D7-42E0-98AF-562C9431CA2D}" type="pres">
      <dgm:prSet presAssocID="{57AC05C5-B001-42BB-AE93-37F3ACF17740}" presName="parTx" presStyleLbl="revTx" presStyleIdx="0" presStyleCnt="3">
        <dgm:presLayoutVars>
          <dgm:chMax val="0"/>
          <dgm:chPref val="0"/>
        </dgm:presLayoutVars>
      </dgm:prSet>
      <dgm:spPr/>
    </dgm:pt>
    <dgm:pt modelId="{03878908-DEB1-4D7E-B432-B4DB25E58788}" type="pres">
      <dgm:prSet presAssocID="{D486BAA7-370F-401A-8ABF-E6A12C5B7FF1}" presName="sibTrans" presStyleCnt="0"/>
      <dgm:spPr/>
    </dgm:pt>
    <dgm:pt modelId="{8E3A3126-2EC4-4201-BC70-1B83D1A7B9A8}" type="pres">
      <dgm:prSet presAssocID="{70C3C767-B6D6-4BF1-8D3C-F2901B01221D}" presName="compNode" presStyleCnt="0"/>
      <dgm:spPr/>
    </dgm:pt>
    <dgm:pt modelId="{99EBF197-38EC-4FC5-91CA-5C6E2F8DE8D0}" type="pres">
      <dgm:prSet presAssocID="{70C3C767-B6D6-4BF1-8D3C-F2901B01221D}" presName="bgRect" presStyleLbl="bgShp" presStyleIdx="1" presStyleCnt="3"/>
      <dgm:spPr/>
    </dgm:pt>
    <dgm:pt modelId="{828A64E1-7305-429F-ABE1-0AF07028B549}" type="pres">
      <dgm:prSet presAssocID="{70C3C767-B6D6-4BF1-8D3C-F2901B0122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38FCA986-6407-4E04-8F7D-23509DE0286C}" type="pres">
      <dgm:prSet presAssocID="{70C3C767-B6D6-4BF1-8D3C-F2901B01221D}" presName="spaceRect" presStyleCnt="0"/>
      <dgm:spPr/>
    </dgm:pt>
    <dgm:pt modelId="{5159D1E7-B032-4887-AE88-D1F57ED28ADF}" type="pres">
      <dgm:prSet presAssocID="{70C3C767-B6D6-4BF1-8D3C-F2901B01221D}" presName="parTx" presStyleLbl="revTx" presStyleIdx="1" presStyleCnt="3">
        <dgm:presLayoutVars>
          <dgm:chMax val="0"/>
          <dgm:chPref val="0"/>
        </dgm:presLayoutVars>
      </dgm:prSet>
      <dgm:spPr/>
    </dgm:pt>
    <dgm:pt modelId="{E26983C5-DD7F-4B81-B1B5-63C9BEDFEF86}" type="pres">
      <dgm:prSet presAssocID="{69216774-99D9-4480-BAAE-0279B622ECBF}" presName="sibTrans" presStyleCnt="0"/>
      <dgm:spPr/>
    </dgm:pt>
    <dgm:pt modelId="{9C8B881F-2CDC-4F4A-BDA3-5E3317EA67B2}" type="pres">
      <dgm:prSet presAssocID="{EC870724-93E6-46F8-B86C-BB075BB0D9DA}" presName="compNode" presStyleCnt="0"/>
      <dgm:spPr/>
    </dgm:pt>
    <dgm:pt modelId="{3CD82768-321B-401A-BF90-B30FE5C55C71}" type="pres">
      <dgm:prSet presAssocID="{EC870724-93E6-46F8-B86C-BB075BB0D9DA}" presName="bgRect" presStyleLbl="bgShp" presStyleIdx="2" presStyleCnt="3"/>
      <dgm:spPr/>
    </dgm:pt>
    <dgm:pt modelId="{02AEA963-FD09-47AA-A30B-F1AD2402E293}" type="pres">
      <dgm:prSet presAssocID="{EC870724-93E6-46F8-B86C-BB075BB0D9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EFC27618-D5F1-4CB7-B712-FEFE274EEBB5}" type="pres">
      <dgm:prSet presAssocID="{EC870724-93E6-46F8-B86C-BB075BB0D9DA}" presName="spaceRect" presStyleCnt="0"/>
      <dgm:spPr/>
    </dgm:pt>
    <dgm:pt modelId="{757AD95A-F334-4AB5-9EE7-BE976220F7AB}" type="pres">
      <dgm:prSet presAssocID="{EC870724-93E6-46F8-B86C-BB075BB0D9DA}" presName="parTx" presStyleLbl="revTx" presStyleIdx="2" presStyleCnt="3">
        <dgm:presLayoutVars>
          <dgm:chMax val="0"/>
          <dgm:chPref val="0"/>
        </dgm:presLayoutVars>
      </dgm:prSet>
      <dgm:spPr/>
    </dgm:pt>
  </dgm:ptLst>
  <dgm:cxnLst>
    <dgm:cxn modelId="{B8B6EE15-8320-4C88-ADC3-EE1B9B0DBE9F}" type="presOf" srcId="{70C3C767-B6D6-4BF1-8D3C-F2901B01221D}" destId="{5159D1E7-B032-4887-AE88-D1F57ED28ADF}" srcOrd="0" destOrd="0" presId="urn:microsoft.com/office/officeart/2018/2/layout/IconVerticalSolidList"/>
    <dgm:cxn modelId="{90BD0C2C-F99C-449F-B4BA-4EFFD7E28082}" type="presOf" srcId="{57AC05C5-B001-42BB-AE93-37F3ACF17740}" destId="{D6A145AF-76D7-42E0-98AF-562C9431CA2D}" srcOrd="0" destOrd="0" presId="urn:microsoft.com/office/officeart/2018/2/layout/IconVerticalSolidList"/>
    <dgm:cxn modelId="{586F222F-3ADB-4752-B85F-CBD9EF353A5D}" type="presOf" srcId="{EC870724-93E6-46F8-B86C-BB075BB0D9DA}" destId="{757AD95A-F334-4AB5-9EE7-BE976220F7AB}" srcOrd="0" destOrd="0" presId="urn:microsoft.com/office/officeart/2018/2/layout/IconVerticalSolidList"/>
    <dgm:cxn modelId="{1856CC5B-D410-4BC9-A077-9EE647CF5CD8}" type="presOf" srcId="{2715263C-8BF7-464D-B552-595FC611BBAB}" destId="{71E084B8-B3F6-44A0-B447-D035A9C77772}" srcOrd="0" destOrd="0" presId="urn:microsoft.com/office/officeart/2018/2/layout/IconVerticalSolidList"/>
    <dgm:cxn modelId="{E885D788-BBC1-4CAA-9D12-C22CAEC5D1E4}" srcId="{2715263C-8BF7-464D-B552-595FC611BBAB}" destId="{57AC05C5-B001-42BB-AE93-37F3ACF17740}" srcOrd="0" destOrd="0" parTransId="{938FDACA-BAE0-4DB6-9694-C128699B0633}" sibTransId="{D486BAA7-370F-401A-8ABF-E6A12C5B7FF1}"/>
    <dgm:cxn modelId="{020C4A93-19B8-4D68-A354-FD0D6DBBCA60}" srcId="{2715263C-8BF7-464D-B552-595FC611BBAB}" destId="{EC870724-93E6-46F8-B86C-BB075BB0D9DA}" srcOrd="2" destOrd="0" parTransId="{F7A2E1EB-775B-4E79-8BF1-D6C5D5265492}" sibTransId="{5B393274-C852-451D-AB07-EC5D6AB8495A}"/>
    <dgm:cxn modelId="{7592DCF5-D149-44C7-8F08-F9C02218A918}" srcId="{2715263C-8BF7-464D-B552-595FC611BBAB}" destId="{70C3C767-B6D6-4BF1-8D3C-F2901B01221D}" srcOrd="1" destOrd="0" parTransId="{E30A508A-0967-491D-A9F9-B10FF5703840}" sibTransId="{69216774-99D9-4480-BAAE-0279B622ECBF}"/>
    <dgm:cxn modelId="{FBBD2E69-01B7-4875-8770-6862178BE51B}" type="presParOf" srcId="{71E084B8-B3F6-44A0-B447-D035A9C77772}" destId="{CE97AD31-9D20-41E6-87A5-2D234AB80F1D}" srcOrd="0" destOrd="0" presId="urn:microsoft.com/office/officeart/2018/2/layout/IconVerticalSolidList"/>
    <dgm:cxn modelId="{F77FEFD6-4CE3-4B87-AE45-335240CA748A}" type="presParOf" srcId="{CE97AD31-9D20-41E6-87A5-2D234AB80F1D}" destId="{21B6B565-F245-4DE0-8954-68092144F7AB}" srcOrd="0" destOrd="0" presId="urn:microsoft.com/office/officeart/2018/2/layout/IconVerticalSolidList"/>
    <dgm:cxn modelId="{5E71C8FE-2268-438F-B6F6-48FE6822A2B6}" type="presParOf" srcId="{CE97AD31-9D20-41E6-87A5-2D234AB80F1D}" destId="{2797788F-DFEF-40CF-BC89-41E386087210}" srcOrd="1" destOrd="0" presId="urn:microsoft.com/office/officeart/2018/2/layout/IconVerticalSolidList"/>
    <dgm:cxn modelId="{F7F646CB-FAFE-4A2E-8056-ACFB8083E4CF}" type="presParOf" srcId="{CE97AD31-9D20-41E6-87A5-2D234AB80F1D}" destId="{A686B8EA-F338-47F7-A9AA-0A3F271D40AE}" srcOrd="2" destOrd="0" presId="urn:microsoft.com/office/officeart/2018/2/layout/IconVerticalSolidList"/>
    <dgm:cxn modelId="{E6989AD0-A356-456F-9FF6-4861A2D6564E}" type="presParOf" srcId="{CE97AD31-9D20-41E6-87A5-2D234AB80F1D}" destId="{D6A145AF-76D7-42E0-98AF-562C9431CA2D}" srcOrd="3" destOrd="0" presId="urn:microsoft.com/office/officeart/2018/2/layout/IconVerticalSolidList"/>
    <dgm:cxn modelId="{25685D7F-C3F6-4DC3-8909-CCEB3D109500}" type="presParOf" srcId="{71E084B8-B3F6-44A0-B447-D035A9C77772}" destId="{03878908-DEB1-4D7E-B432-B4DB25E58788}" srcOrd="1" destOrd="0" presId="urn:microsoft.com/office/officeart/2018/2/layout/IconVerticalSolidList"/>
    <dgm:cxn modelId="{993B7FC1-CC32-4C46-AB50-1AF4547D491B}" type="presParOf" srcId="{71E084B8-B3F6-44A0-B447-D035A9C77772}" destId="{8E3A3126-2EC4-4201-BC70-1B83D1A7B9A8}" srcOrd="2" destOrd="0" presId="urn:microsoft.com/office/officeart/2018/2/layout/IconVerticalSolidList"/>
    <dgm:cxn modelId="{57DB344B-A6E2-4024-A8DA-3C1A92D43AA9}" type="presParOf" srcId="{8E3A3126-2EC4-4201-BC70-1B83D1A7B9A8}" destId="{99EBF197-38EC-4FC5-91CA-5C6E2F8DE8D0}" srcOrd="0" destOrd="0" presId="urn:microsoft.com/office/officeart/2018/2/layout/IconVerticalSolidList"/>
    <dgm:cxn modelId="{7D981AF2-B734-4FA1-8189-2D4C782755FE}" type="presParOf" srcId="{8E3A3126-2EC4-4201-BC70-1B83D1A7B9A8}" destId="{828A64E1-7305-429F-ABE1-0AF07028B549}" srcOrd="1" destOrd="0" presId="urn:microsoft.com/office/officeart/2018/2/layout/IconVerticalSolidList"/>
    <dgm:cxn modelId="{9273D371-E3A5-4DB6-BF1B-A02929FFC4C0}" type="presParOf" srcId="{8E3A3126-2EC4-4201-BC70-1B83D1A7B9A8}" destId="{38FCA986-6407-4E04-8F7D-23509DE0286C}" srcOrd="2" destOrd="0" presId="urn:microsoft.com/office/officeart/2018/2/layout/IconVerticalSolidList"/>
    <dgm:cxn modelId="{312666ED-B66A-4AF0-892F-7D0687FB554E}" type="presParOf" srcId="{8E3A3126-2EC4-4201-BC70-1B83D1A7B9A8}" destId="{5159D1E7-B032-4887-AE88-D1F57ED28ADF}" srcOrd="3" destOrd="0" presId="urn:microsoft.com/office/officeart/2018/2/layout/IconVerticalSolidList"/>
    <dgm:cxn modelId="{419C120D-12D8-4367-B542-99C02C61F674}" type="presParOf" srcId="{71E084B8-B3F6-44A0-B447-D035A9C77772}" destId="{E26983C5-DD7F-4B81-B1B5-63C9BEDFEF86}" srcOrd="3" destOrd="0" presId="urn:microsoft.com/office/officeart/2018/2/layout/IconVerticalSolidList"/>
    <dgm:cxn modelId="{C3568319-B2AF-427A-B256-2AE7E7F753AA}" type="presParOf" srcId="{71E084B8-B3F6-44A0-B447-D035A9C77772}" destId="{9C8B881F-2CDC-4F4A-BDA3-5E3317EA67B2}" srcOrd="4" destOrd="0" presId="urn:microsoft.com/office/officeart/2018/2/layout/IconVerticalSolidList"/>
    <dgm:cxn modelId="{3F1BB76A-9918-4BBD-B1ED-3D2330266FF6}" type="presParOf" srcId="{9C8B881F-2CDC-4F4A-BDA3-5E3317EA67B2}" destId="{3CD82768-321B-401A-BF90-B30FE5C55C71}" srcOrd="0" destOrd="0" presId="urn:microsoft.com/office/officeart/2018/2/layout/IconVerticalSolidList"/>
    <dgm:cxn modelId="{607B13CB-7CDE-42EF-8E05-57A6C44453AF}" type="presParOf" srcId="{9C8B881F-2CDC-4F4A-BDA3-5E3317EA67B2}" destId="{02AEA963-FD09-47AA-A30B-F1AD2402E293}" srcOrd="1" destOrd="0" presId="urn:microsoft.com/office/officeart/2018/2/layout/IconVerticalSolidList"/>
    <dgm:cxn modelId="{422C1722-662C-47BD-A39D-34E756F57477}" type="presParOf" srcId="{9C8B881F-2CDC-4F4A-BDA3-5E3317EA67B2}" destId="{EFC27618-D5F1-4CB7-B712-FEFE274EEBB5}" srcOrd="2" destOrd="0" presId="urn:microsoft.com/office/officeart/2018/2/layout/IconVerticalSolidList"/>
    <dgm:cxn modelId="{6D096016-FAFF-4129-9DA6-8856623C98F2}" type="presParOf" srcId="{9C8B881F-2CDC-4F4A-BDA3-5E3317EA67B2}" destId="{757AD95A-F334-4AB5-9EE7-BE976220F7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C4E6B-3AFE-4811-91E8-DB70C0319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F8CB7D-F784-4196-9A24-674E641EDF71}">
      <dgm:prSet/>
      <dgm:spPr/>
      <dgm:t>
        <a:bodyPr/>
        <a:lstStyle/>
        <a:p>
          <a:r>
            <a:rPr lang="fr-FR"/>
            <a:t>La maladie  SIBO : small intestinals bacterial overgrow</a:t>
          </a:r>
          <a:endParaRPr lang="en-US"/>
        </a:p>
      </dgm:t>
    </dgm:pt>
    <dgm:pt modelId="{91B6CE56-A1C3-439C-B34F-9CB03F368FD3}" type="parTrans" cxnId="{336FC5B9-D260-4ED3-BD73-71A5948DA80B}">
      <dgm:prSet/>
      <dgm:spPr/>
      <dgm:t>
        <a:bodyPr/>
        <a:lstStyle/>
        <a:p>
          <a:endParaRPr lang="en-US"/>
        </a:p>
      </dgm:t>
    </dgm:pt>
    <dgm:pt modelId="{64623B2C-C7E2-438E-9964-08D6F020C8FE}" type="sibTrans" cxnId="{336FC5B9-D260-4ED3-BD73-71A5948DA80B}">
      <dgm:prSet/>
      <dgm:spPr/>
      <dgm:t>
        <a:bodyPr/>
        <a:lstStyle/>
        <a:p>
          <a:endParaRPr lang="en-US"/>
        </a:p>
      </dgm:t>
    </dgm:pt>
    <dgm:pt modelId="{12B2A092-E731-4E01-A6FD-F252774A66CC}">
      <dgm:prSet/>
      <dgm:spPr/>
      <dgm:t>
        <a:bodyPr/>
        <a:lstStyle/>
        <a:p>
          <a:r>
            <a:rPr lang="en-US" dirty="0"/>
            <a:t>Nous </a:t>
          </a:r>
          <a:r>
            <a:rPr lang="en-US" dirty="0" err="1"/>
            <a:t>voulons</a:t>
          </a:r>
          <a:r>
            <a:rPr lang="en-US" dirty="0"/>
            <a:t> </a:t>
          </a:r>
          <a:r>
            <a:rPr lang="en-US" dirty="0" err="1"/>
            <a:t>mettre</a:t>
          </a:r>
          <a:r>
            <a:rPr lang="en-US" dirty="0"/>
            <a:t> </a:t>
          </a:r>
          <a:r>
            <a:rPr lang="en-US" dirty="0" err="1"/>
            <a:t>en</a:t>
          </a:r>
          <a:r>
            <a:rPr lang="en-US" dirty="0"/>
            <a:t> place </a:t>
          </a:r>
          <a:r>
            <a:rPr lang="en-US" dirty="0" err="1"/>
            <a:t>une</a:t>
          </a:r>
          <a:r>
            <a:rPr lang="en-US" dirty="0"/>
            <a:t> application qui </a:t>
          </a:r>
          <a:r>
            <a:rPr lang="en-US" dirty="0" err="1"/>
            <a:t>permet</a:t>
          </a:r>
          <a:r>
            <a:rPr lang="en-US" dirty="0"/>
            <a:t> </a:t>
          </a:r>
          <a:r>
            <a:rPr lang="en-US" dirty="0" err="1"/>
            <a:t>d’avoir</a:t>
          </a:r>
          <a:r>
            <a:rPr lang="en-US" dirty="0"/>
            <a:t> </a:t>
          </a:r>
          <a:r>
            <a:rPr lang="en-US" dirty="0" err="1"/>
            <a:t>une</a:t>
          </a:r>
          <a:r>
            <a:rPr lang="en-US" dirty="0"/>
            <a:t> visualization </a:t>
          </a:r>
          <a:r>
            <a:rPr lang="en-US" dirty="0" err="1"/>
            <a:t>rapide</a:t>
          </a:r>
          <a:r>
            <a:rPr lang="en-US" dirty="0"/>
            <a:t> du Nutri-Score et des ingredients de </a:t>
          </a:r>
          <a:r>
            <a:rPr lang="en-US" dirty="0" err="1"/>
            <a:t>chaque</a:t>
          </a:r>
          <a:r>
            <a:rPr lang="en-US" dirty="0"/>
            <a:t> </a:t>
          </a:r>
          <a:r>
            <a:rPr lang="en-US" dirty="0" err="1"/>
            <a:t>produit</a:t>
          </a:r>
          <a:r>
            <a:rPr lang="en-US" dirty="0"/>
            <a:t>.</a:t>
          </a:r>
        </a:p>
      </dgm:t>
    </dgm:pt>
    <dgm:pt modelId="{5196AEAE-928F-4E2A-82EF-3DC3845A4221}" type="parTrans" cxnId="{E6F3EE1D-3EE1-4FE4-9C10-CABEDF9C0D08}">
      <dgm:prSet/>
      <dgm:spPr/>
      <dgm:t>
        <a:bodyPr/>
        <a:lstStyle/>
        <a:p>
          <a:endParaRPr lang="en-US"/>
        </a:p>
      </dgm:t>
    </dgm:pt>
    <dgm:pt modelId="{E5A84B0D-F8D0-40C3-A3C8-5486B9DA87BB}" type="sibTrans" cxnId="{E6F3EE1D-3EE1-4FE4-9C10-CABEDF9C0D08}">
      <dgm:prSet/>
      <dgm:spPr/>
      <dgm:t>
        <a:bodyPr/>
        <a:lstStyle/>
        <a:p>
          <a:endParaRPr lang="en-US"/>
        </a:p>
      </dgm:t>
    </dgm:pt>
    <dgm:pt modelId="{EF0FF5E1-CD4A-42BF-ACA6-A8CDDCEBE877}">
      <dgm:prSet/>
      <dgm:spPr/>
      <dgm:t>
        <a:bodyPr/>
        <a:lstStyle/>
        <a:p>
          <a:r>
            <a:rPr lang="en-US" dirty="0"/>
            <a:t>Pour </a:t>
          </a:r>
          <a:r>
            <a:rPr lang="en-US" dirty="0" err="1"/>
            <a:t>cela</a:t>
          </a:r>
          <a:r>
            <a:rPr lang="en-US" dirty="0"/>
            <a:t>, nous </a:t>
          </a:r>
          <a:r>
            <a:rPr lang="en-US" dirty="0" err="1"/>
            <a:t>allons</a:t>
          </a:r>
          <a:r>
            <a:rPr lang="en-US" dirty="0"/>
            <a:t> </a:t>
          </a:r>
          <a:r>
            <a:rPr lang="en-US" dirty="0" err="1"/>
            <a:t>analyser</a:t>
          </a:r>
          <a:r>
            <a:rPr lang="en-US" dirty="0"/>
            <a:t> </a:t>
          </a:r>
          <a:r>
            <a:rPr lang="en-US" dirty="0" err="1"/>
            <a:t>d’abord</a:t>
          </a:r>
          <a:r>
            <a:rPr lang="en-US" dirty="0"/>
            <a:t> le </a:t>
          </a:r>
          <a:r>
            <a:rPr lang="en-US" dirty="0" err="1"/>
            <a:t>nutriscore</a:t>
          </a:r>
          <a:r>
            <a:rPr lang="en-US" dirty="0"/>
            <a:t> score </a:t>
          </a:r>
        </a:p>
      </dgm:t>
    </dgm:pt>
    <dgm:pt modelId="{C640BC4D-DDAF-4719-9D50-B37A6245B89F}" type="parTrans" cxnId="{F10107CC-67A6-41D6-9E5D-782B9A0EC3BD}">
      <dgm:prSet/>
      <dgm:spPr/>
      <dgm:t>
        <a:bodyPr/>
        <a:lstStyle/>
        <a:p>
          <a:endParaRPr lang="en-US"/>
        </a:p>
      </dgm:t>
    </dgm:pt>
    <dgm:pt modelId="{375CAA4E-267B-47EF-A223-B1BB54645255}" type="sibTrans" cxnId="{F10107CC-67A6-41D6-9E5D-782B9A0EC3BD}">
      <dgm:prSet/>
      <dgm:spPr/>
      <dgm:t>
        <a:bodyPr/>
        <a:lstStyle/>
        <a:p>
          <a:endParaRPr lang="en-US"/>
        </a:p>
      </dgm:t>
    </dgm:pt>
    <dgm:pt modelId="{C7882E4A-42DB-4687-A104-7778933B26DD}">
      <dgm:prSet/>
      <dgm:spPr/>
      <dgm:t>
        <a:bodyPr/>
        <a:lstStyle/>
        <a:p>
          <a:r>
            <a:rPr lang="en-US"/>
            <a:t>Et ensuite la composition des produits </a:t>
          </a:r>
        </a:p>
      </dgm:t>
    </dgm:pt>
    <dgm:pt modelId="{54A300B6-58CD-43EE-A9ED-7297B474EE2F}" type="parTrans" cxnId="{741AE589-53A7-4F89-BE7D-621E83C30177}">
      <dgm:prSet/>
      <dgm:spPr/>
      <dgm:t>
        <a:bodyPr/>
        <a:lstStyle/>
        <a:p>
          <a:endParaRPr lang="en-US"/>
        </a:p>
      </dgm:t>
    </dgm:pt>
    <dgm:pt modelId="{B1EDB9FC-4215-439F-B1D0-5C44E77473FD}" type="sibTrans" cxnId="{741AE589-53A7-4F89-BE7D-621E83C30177}">
      <dgm:prSet/>
      <dgm:spPr/>
      <dgm:t>
        <a:bodyPr/>
        <a:lstStyle/>
        <a:p>
          <a:endParaRPr lang="en-US"/>
        </a:p>
      </dgm:t>
    </dgm:pt>
    <dgm:pt modelId="{FEEDF3E7-8658-4FA8-9531-5E5E5DF71234}" type="pres">
      <dgm:prSet presAssocID="{479C4E6B-3AFE-4811-91E8-DB70C03191C2}" presName="root" presStyleCnt="0">
        <dgm:presLayoutVars>
          <dgm:dir/>
          <dgm:resizeHandles val="exact"/>
        </dgm:presLayoutVars>
      </dgm:prSet>
      <dgm:spPr/>
    </dgm:pt>
    <dgm:pt modelId="{144493CC-C695-4958-B997-78E07EE219C7}" type="pres">
      <dgm:prSet presAssocID="{6AF8CB7D-F784-4196-9A24-674E641EDF71}" presName="compNode" presStyleCnt="0"/>
      <dgm:spPr/>
    </dgm:pt>
    <dgm:pt modelId="{651477EF-9A6C-475F-9B71-BCECCFCA9846}" type="pres">
      <dgm:prSet presAssocID="{6AF8CB7D-F784-4196-9A24-674E641EDF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D919D687-A2D2-44A0-B49E-98DB02B229C2}" type="pres">
      <dgm:prSet presAssocID="{6AF8CB7D-F784-4196-9A24-674E641EDF71}" presName="spaceRect" presStyleCnt="0"/>
      <dgm:spPr/>
    </dgm:pt>
    <dgm:pt modelId="{19012A64-FDB4-4D5C-9377-D5BDDDFF0A64}" type="pres">
      <dgm:prSet presAssocID="{6AF8CB7D-F784-4196-9A24-674E641EDF71}" presName="textRect" presStyleLbl="revTx" presStyleIdx="0" presStyleCnt="4">
        <dgm:presLayoutVars>
          <dgm:chMax val="1"/>
          <dgm:chPref val="1"/>
        </dgm:presLayoutVars>
      </dgm:prSet>
      <dgm:spPr/>
    </dgm:pt>
    <dgm:pt modelId="{95E25301-01FB-49A2-83E8-EE2CB601D90A}" type="pres">
      <dgm:prSet presAssocID="{64623B2C-C7E2-438E-9964-08D6F020C8FE}" presName="sibTrans" presStyleCnt="0"/>
      <dgm:spPr/>
    </dgm:pt>
    <dgm:pt modelId="{C709A565-F5F4-4F56-89FB-E59B85B87BB5}" type="pres">
      <dgm:prSet presAssocID="{12B2A092-E731-4E01-A6FD-F252774A66CC}" presName="compNode" presStyleCnt="0"/>
      <dgm:spPr/>
    </dgm:pt>
    <dgm:pt modelId="{36F3A12C-8818-45B3-9E51-7ECEF40BD0AD}" type="pres">
      <dgm:prSet presAssocID="{12B2A092-E731-4E01-A6FD-F252774A66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sta"/>
        </a:ext>
      </dgm:extLst>
    </dgm:pt>
    <dgm:pt modelId="{B8F741A0-3C0A-4BE5-9971-B236202667A8}" type="pres">
      <dgm:prSet presAssocID="{12B2A092-E731-4E01-A6FD-F252774A66CC}" presName="spaceRect" presStyleCnt="0"/>
      <dgm:spPr/>
    </dgm:pt>
    <dgm:pt modelId="{9D765B01-6F4E-4D5A-B684-75F2FE8AE54B}" type="pres">
      <dgm:prSet presAssocID="{12B2A092-E731-4E01-A6FD-F252774A66CC}" presName="textRect" presStyleLbl="revTx" presStyleIdx="1" presStyleCnt="4" custScaleY="10998">
        <dgm:presLayoutVars>
          <dgm:chMax val="1"/>
          <dgm:chPref val="1"/>
        </dgm:presLayoutVars>
      </dgm:prSet>
      <dgm:spPr/>
    </dgm:pt>
    <dgm:pt modelId="{EBE294D8-79D8-409F-A406-1746DBC22019}" type="pres">
      <dgm:prSet presAssocID="{E5A84B0D-F8D0-40C3-A3C8-5486B9DA87BB}" presName="sibTrans" presStyleCnt="0"/>
      <dgm:spPr/>
    </dgm:pt>
    <dgm:pt modelId="{6BE09D6D-8C2B-459D-AB24-9B6342D63B7E}" type="pres">
      <dgm:prSet presAssocID="{EF0FF5E1-CD4A-42BF-ACA6-A8CDDCEBE877}" presName="compNode" presStyleCnt="0"/>
      <dgm:spPr/>
    </dgm:pt>
    <dgm:pt modelId="{257A650E-90E6-4A9A-8FC0-8A5081C54967}" type="pres">
      <dgm:prSet presAssocID="{EF0FF5E1-CD4A-42BF-ACA6-A8CDDCEBE8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2BEE83D-7DD4-4578-BB07-7CE80C4066AB}" type="pres">
      <dgm:prSet presAssocID="{EF0FF5E1-CD4A-42BF-ACA6-A8CDDCEBE877}" presName="spaceRect" presStyleCnt="0"/>
      <dgm:spPr/>
    </dgm:pt>
    <dgm:pt modelId="{9D6D7D9C-3CEB-465C-9E82-8BF7F3C26F82}" type="pres">
      <dgm:prSet presAssocID="{EF0FF5E1-CD4A-42BF-ACA6-A8CDDCEBE877}" presName="textRect" presStyleLbl="revTx" presStyleIdx="2" presStyleCnt="4">
        <dgm:presLayoutVars>
          <dgm:chMax val="1"/>
          <dgm:chPref val="1"/>
        </dgm:presLayoutVars>
      </dgm:prSet>
      <dgm:spPr/>
    </dgm:pt>
    <dgm:pt modelId="{13A45D23-D33B-4A56-B470-347F98702C3E}" type="pres">
      <dgm:prSet presAssocID="{375CAA4E-267B-47EF-A223-B1BB54645255}" presName="sibTrans" presStyleCnt="0"/>
      <dgm:spPr/>
    </dgm:pt>
    <dgm:pt modelId="{59B99874-5845-4E12-ABCB-A0C6E5E4AB8A}" type="pres">
      <dgm:prSet presAssocID="{C7882E4A-42DB-4687-A104-7778933B26DD}" presName="compNode" presStyleCnt="0"/>
      <dgm:spPr/>
    </dgm:pt>
    <dgm:pt modelId="{95C143FA-7E17-420D-A071-EEDE2E34A68B}" type="pres">
      <dgm:prSet presAssocID="{C7882E4A-42DB-4687-A104-7778933B26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3FEFCD93-6767-48E6-BD80-6C02CD4ED28B}" type="pres">
      <dgm:prSet presAssocID="{C7882E4A-42DB-4687-A104-7778933B26DD}" presName="spaceRect" presStyleCnt="0"/>
      <dgm:spPr/>
    </dgm:pt>
    <dgm:pt modelId="{87261DEA-DE06-4277-A853-FEB69066E409}" type="pres">
      <dgm:prSet presAssocID="{C7882E4A-42DB-4687-A104-7778933B26DD}" presName="textRect" presStyleLbl="revTx" presStyleIdx="3" presStyleCnt="4">
        <dgm:presLayoutVars>
          <dgm:chMax val="1"/>
          <dgm:chPref val="1"/>
        </dgm:presLayoutVars>
      </dgm:prSet>
      <dgm:spPr/>
    </dgm:pt>
  </dgm:ptLst>
  <dgm:cxnLst>
    <dgm:cxn modelId="{E6F3EE1D-3EE1-4FE4-9C10-CABEDF9C0D08}" srcId="{479C4E6B-3AFE-4811-91E8-DB70C03191C2}" destId="{12B2A092-E731-4E01-A6FD-F252774A66CC}" srcOrd="1" destOrd="0" parTransId="{5196AEAE-928F-4E2A-82EF-3DC3845A4221}" sibTransId="{E5A84B0D-F8D0-40C3-A3C8-5486B9DA87BB}"/>
    <dgm:cxn modelId="{B291FE7F-ED98-426D-8C55-6160080F74B0}" type="presOf" srcId="{EF0FF5E1-CD4A-42BF-ACA6-A8CDDCEBE877}" destId="{9D6D7D9C-3CEB-465C-9E82-8BF7F3C26F82}" srcOrd="0" destOrd="0" presId="urn:microsoft.com/office/officeart/2018/2/layout/IconLabelList"/>
    <dgm:cxn modelId="{741AE589-53A7-4F89-BE7D-621E83C30177}" srcId="{479C4E6B-3AFE-4811-91E8-DB70C03191C2}" destId="{C7882E4A-42DB-4687-A104-7778933B26DD}" srcOrd="3" destOrd="0" parTransId="{54A300B6-58CD-43EE-A9ED-7297B474EE2F}" sibTransId="{B1EDB9FC-4215-439F-B1D0-5C44E77473FD}"/>
    <dgm:cxn modelId="{8580BCAC-3BDC-47ED-80C4-1594A8A1AD4E}" type="presOf" srcId="{6AF8CB7D-F784-4196-9A24-674E641EDF71}" destId="{19012A64-FDB4-4D5C-9377-D5BDDDFF0A64}" srcOrd="0" destOrd="0" presId="urn:microsoft.com/office/officeart/2018/2/layout/IconLabelList"/>
    <dgm:cxn modelId="{336FC5B9-D260-4ED3-BD73-71A5948DA80B}" srcId="{479C4E6B-3AFE-4811-91E8-DB70C03191C2}" destId="{6AF8CB7D-F784-4196-9A24-674E641EDF71}" srcOrd="0" destOrd="0" parTransId="{91B6CE56-A1C3-439C-B34F-9CB03F368FD3}" sibTransId="{64623B2C-C7E2-438E-9964-08D6F020C8FE}"/>
    <dgm:cxn modelId="{F10107CC-67A6-41D6-9E5D-782B9A0EC3BD}" srcId="{479C4E6B-3AFE-4811-91E8-DB70C03191C2}" destId="{EF0FF5E1-CD4A-42BF-ACA6-A8CDDCEBE877}" srcOrd="2" destOrd="0" parTransId="{C640BC4D-DDAF-4719-9D50-B37A6245B89F}" sibTransId="{375CAA4E-267B-47EF-A223-B1BB54645255}"/>
    <dgm:cxn modelId="{4F0FECE2-A8EA-4A6D-A282-A34C1F9EBA38}" type="presOf" srcId="{12B2A092-E731-4E01-A6FD-F252774A66CC}" destId="{9D765B01-6F4E-4D5A-B684-75F2FE8AE54B}" srcOrd="0" destOrd="0" presId="urn:microsoft.com/office/officeart/2018/2/layout/IconLabelList"/>
    <dgm:cxn modelId="{2B88ABE8-E68D-47BF-9D20-D78837C6DD94}" type="presOf" srcId="{C7882E4A-42DB-4687-A104-7778933B26DD}" destId="{87261DEA-DE06-4277-A853-FEB69066E409}" srcOrd="0" destOrd="0" presId="urn:microsoft.com/office/officeart/2018/2/layout/IconLabelList"/>
    <dgm:cxn modelId="{E31DAEF7-9186-4950-AA14-EFCCE46410E5}" type="presOf" srcId="{479C4E6B-3AFE-4811-91E8-DB70C03191C2}" destId="{FEEDF3E7-8658-4FA8-9531-5E5E5DF71234}" srcOrd="0" destOrd="0" presId="urn:microsoft.com/office/officeart/2018/2/layout/IconLabelList"/>
    <dgm:cxn modelId="{690FEEB2-5CE5-40B2-B7D3-029C8A5EC938}" type="presParOf" srcId="{FEEDF3E7-8658-4FA8-9531-5E5E5DF71234}" destId="{144493CC-C695-4958-B997-78E07EE219C7}" srcOrd="0" destOrd="0" presId="urn:microsoft.com/office/officeart/2018/2/layout/IconLabelList"/>
    <dgm:cxn modelId="{740E4CD8-88F5-4CF1-AD8D-653D4CD37BCF}" type="presParOf" srcId="{144493CC-C695-4958-B997-78E07EE219C7}" destId="{651477EF-9A6C-475F-9B71-BCECCFCA9846}" srcOrd="0" destOrd="0" presId="urn:microsoft.com/office/officeart/2018/2/layout/IconLabelList"/>
    <dgm:cxn modelId="{4BB47890-DD01-44B4-9014-928E07E7A66A}" type="presParOf" srcId="{144493CC-C695-4958-B997-78E07EE219C7}" destId="{D919D687-A2D2-44A0-B49E-98DB02B229C2}" srcOrd="1" destOrd="0" presId="urn:microsoft.com/office/officeart/2018/2/layout/IconLabelList"/>
    <dgm:cxn modelId="{C9DAB245-20DF-4BA1-BDF2-24A12CA2793F}" type="presParOf" srcId="{144493CC-C695-4958-B997-78E07EE219C7}" destId="{19012A64-FDB4-4D5C-9377-D5BDDDFF0A64}" srcOrd="2" destOrd="0" presId="urn:microsoft.com/office/officeart/2018/2/layout/IconLabelList"/>
    <dgm:cxn modelId="{1DCD593D-8C30-44F3-B297-2D053413C6EA}" type="presParOf" srcId="{FEEDF3E7-8658-4FA8-9531-5E5E5DF71234}" destId="{95E25301-01FB-49A2-83E8-EE2CB601D90A}" srcOrd="1" destOrd="0" presId="urn:microsoft.com/office/officeart/2018/2/layout/IconLabelList"/>
    <dgm:cxn modelId="{8DCC1087-D119-4605-B343-D17FABBC9BC0}" type="presParOf" srcId="{FEEDF3E7-8658-4FA8-9531-5E5E5DF71234}" destId="{C709A565-F5F4-4F56-89FB-E59B85B87BB5}" srcOrd="2" destOrd="0" presId="urn:microsoft.com/office/officeart/2018/2/layout/IconLabelList"/>
    <dgm:cxn modelId="{1549E52E-9E87-47FB-A35D-D58524D8FF24}" type="presParOf" srcId="{C709A565-F5F4-4F56-89FB-E59B85B87BB5}" destId="{36F3A12C-8818-45B3-9E51-7ECEF40BD0AD}" srcOrd="0" destOrd="0" presId="urn:microsoft.com/office/officeart/2018/2/layout/IconLabelList"/>
    <dgm:cxn modelId="{2E5F547F-8894-49C3-8792-6E6053532FEC}" type="presParOf" srcId="{C709A565-F5F4-4F56-89FB-E59B85B87BB5}" destId="{B8F741A0-3C0A-4BE5-9971-B236202667A8}" srcOrd="1" destOrd="0" presId="urn:microsoft.com/office/officeart/2018/2/layout/IconLabelList"/>
    <dgm:cxn modelId="{84CDFB31-3356-4F11-839A-3AE9C538F600}" type="presParOf" srcId="{C709A565-F5F4-4F56-89FB-E59B85B87BB5}" destId="{9D765B01-6F4E-4D5A-B684-75F2FE8AE54B}" srcOrd="2" destOrd="0" presId="urn:microsoft.com/office/officeart/2018/2/layout/IconLabelList"/>
    <dgm:cxn modelId="{D1CF4BC3-AF92-4931-B4BD-D739B3F5CE30}" type="presParOf" srcId="{FEEDF3E7-8658-4FA8-9531-5E5E5DF71234}" destId="{EBE294D8-79D8-409F-A406-1746DBC22019}" srcOrd="3" destOrd="0" presId="urn:microsoft.com/office/officeart/2018/2/layout/IconLabelList"/>
    <dgm:cxn modelId="{ABC2535A-D85E-4669-B86A-3F5672D82C9E}" type="presParOf" srcId="{FEEDF3E7-8658-4FA8-9531-5E5E5DF71234}" destId="{6BE09D6D-8C2B-459D-AB24-9B6342D63B7E}" srcOrd="4" destOrd="0" presId="urn:microsoft.com/office/officeart/2018/2/layout/IconLabelList"/>
    <dgm:cxn modelId="{8081E198-7923-4289-AE6E-B19C4DDFF85F}" type="presParOf" srcId="{6BE09D6D-8C2B-459D-AB24-9B6342D63B7E}" destId="{257A650E-90E6-4A9A-8FC0-8A5081C54967}" srcOrd="0" destOrd="0" presId="urn:microsoft.com/office/officeart/2018/2/layout/IconLabelList"/>
    <dgm:cxn modelId="{CF2006E8-C7C4-45F6-BDB0-2F81C41A89BB}" type="presParOf" srcId="{6BE09D6D-8C2B-459D-AB24-9B6342D63B7E}" destId="{42BEE83D-7DD4-4578-BB07-7CE80C4066AB}" srcOrd="1" destOrd="0" presId="urn:microsoft.com/office/officeart/2018/2/layout/IconLabelList"/>
    <dgm:cxn modelId="{09B43CC5-833D-428E-88C8-C543D89E340C}" type="presParOf" srcId="{6BE09D6D-8C2B-459D-AB24-9B6342D63B7E}" destId="{9D6D7D9C-3CEB-465C-9E82-8BF7F3C26F82}" srcOrd="2" destOrd="0" presId="urn:microsoft.com/office/officeart/2018/2/layout/IconLabelList"/>
    <dgm:cxn modelId="{02734789-A658-470F-8E1A-95D5FEF65943}" type="presParOf" srcId="{FEEDF3E7-8658-4FA8-9531-5E5E5DF71234}" destId="{13A45D23-D33B-4A56-B470-347F98702C3E}" srcOrd="5" destOrd="0" presId="urn:microsoft.com/office/officeart/2018/2/layout/IconLabelList"/>
    <dgm:cxn modelId="{CCFDEA6F-895B-4915-B426-3F91942C12EF}" type="presParOf" srcId="{FEEDF3E7-8658-4FA8-9531-5E5E5DF71234}" destId="{59B99874-5845-4E12-ABCB-A0C6E5E4AB8A}" srcOrd="6" destOrd="0" presId="urn:microsoft.com/office/officeart/2018/2/layout/IconLabelList"/>
    <dgm:cxn modelId="{5543F8DF-2CDA-45BC-A670-99AB1C6A848B}" type="presParOf" srcId="{59B99874-5845-4E12-ABCB-A0C6E5E4AB8A}" destId="{95C143FA-7E17-420D-A071-EEDE2E34A68B}" srcOrd="0" destOrd="0" presId="urn:microsoft.com/office/officeart/2018/2/layout/IconLabelList"/>
    <dgm:cxn modelId="{BBB933DF-2FB1-450B-8BC8-DF6A0A1A5C53}" type="presParOf" srcId="{59B99874-5845-4E12-ABCB-A0C6E5E4AB8A}" destId="{3FEFCD93-6767-48E6-BD80-6C02CD4ED28B}" srcOrd="1" destOrd="0" presId="urn:microsoft.com/office/officeart/2018/2/layout/IconLabelList"/>
    <dgm:cxn modelId="{491161C6-7071-481D-8A7C-497050376F44}" type="presParOf" srcId="{59B99874-5845-4E12-ABCB-A0C6E5E4AB8A}" destId="{87261DEA-DE06-4277-A853-FEB69066E4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58C9F-F678-4A52-8894-6B6E86493CD8}"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US"/>
        </a:p>
      </dgm:t>
    </dgm:pt>
    <dgm:pt modelId="{89588ED1-77B0-45C8-A525-21E67A3A24A2}">
      <dgm:prSet/>
      <dgm:spPr/>
      <dgm:t>
        <a:bodyPr/>
        <a:lstStyle/>
        <a:p>
          <a:r>
            <a:rPr lang="fr-FR"/>
            <a:t>Les informations générales sur la fiche du produit : nom, data de modification, code du produit, etc </a:t>
          </a:r>
          <a:endParaRPr lang="en-US"/>
        </a:p>
      </dgm:t>
    </dgm:pt>
    <dgm:pt modelId="{2F1DA07A-3D97-434E-9D06-04E6086A16EC}" type="parTrans" cxnId="{3AE5E168-5C96-4949-8529-43C2C9903FA2}">
      <dgm:prSet/>
      <dgm:spPr/>
      <dgm:t>
        <a:bodyPr/>
        <a:lstStyle/>
        <a:p>
          <a:endParaRPr lang="en-US"/>
        </a:p>
      </dgm:t>
    </dgm:pt>
    <dgm:pt modelId="{B0EE2CD9-7EB9-4616-B6D2-28D93549149D}" type="sibTrans" cxnId="{3AE5E168-5C96-4949-8529-43C2C9903FA2}">
      <dgm:prSet/>
      <dgm:spPr/>
      <dgm:t>
        <a:bodyPr/>
        <a:lstStyle/>
        <a:p>
          <a:endParaRPr lang="en-US"/>
        </a:p>
      </dgm:t>
    </dgm:pt>
    <dgm:pt modelId="{42269180-529D-4ABA-B092-2317077E7A60}">
      <dgm:prSet/>
      <dgm:spPr/>
      <dgm:t>
        <a:bodyPr/>
        <a:lstStyle/>
        <a:p>
          <a:r>
            <a:rPr lang="fr-FR"/>
            <a:t>Un ensemble d’éléments catégorielles comme : catégorie du produit, localisation, origine etc</a:t>
          </a:r>
          <a:endParaRPr lang="en-US"/>
        </a:p>
      </dgm:t>
    </dgm:pt>
    <dgm:pt modelId="{09F1AF9B-1FFE-4152-B22F-C9B84C449287}" type="parTrans" cxnId="{6A9C6C86-19EE-4D6C-BC82-34A0D8D42B56}">
      <dgm:prSet/>
      <dgm:spPr/>
      <dgm:t>
        <a:bodyPr/>
        <a:lstStyle/>
        <a:p>
          <a:endParaRPr lang="en-US"/>
        </a:p>
      </dgm:t>
    </dgm:pt>
    <dgm:pt modelId="{E7C73E0D-20AF-4623-9773-32C03CA9D7E1}" type="sibTrans" cxnId="{6A9C6C86-19EE-4D6C-BC82-34A0D8D42B56}">
      <dgm:prSet/>
      <dgm:spPr/>
      <dgm:t>
        <a:bodyPr/>
        <a:lstStyle/>
        <a:p>
          <a:endParaRPr lang="en-US"/>
        </a:p>
      </dgm:t>
    </dgm:pt>
    <dgm:pt modelId="{3A062E03-4368-4C6F-BA1A-E437F3C8DECA}">
      <dgm:prSet/>
      <dgm:spPr/>
      <dgm:t>
        <a:bodyPr/>
        <a:lstStyle/>
        <a:p>
          <a:r>
            <a:rPr lang="fr-FR"/>
            <a:t>Les ingrédients composant les produits et leurs additifs éventuels </a:t>
          </a:r>
          <a:endParaRPr lang="en-US"/>
        </a:p>
      </dgm:t>
    </dgm:pt>
    <dgm:pt modelId="{4CECADCF-E81C-445B-B10C-A0D6352FD5A2}" type="parTrans" cxnId="{604B0D2C-0463-4336-A629-6134AEEC16E2}">
      <dgm:prSet/>
      <dgm:spPr/>
      <dgm:t>
        <a:bodyPr/>
        <a:lstStyle/>
        <a:p>
          <a:endParaRPr lang="en-US"/>
        </a:p>
      </dgm:t>
    </dgm:pt>
    <dgm:pt modelId="{D8FE76FE-DBF3-4B08-B420-A7D7FA1DD021}" type="sibTrans" cxnId="{604B0D2C-0463-4336-A629-6134AEEC16E2}">
      <dgm:prSet/>
      <dgm:spPr/>
      <dgm:t>
        <a:bodyPr/>
        <a:lstStyle/>
        <a:p>
          <a:endParaRPr lang="en-US"/>
        </a:p>
      </dgm:t>
    </dgm:pt>
    <dgm:pt modelId="{2A4706B5-5B83-418C-B407-B02A07D58BB4}">
      <dgm:prSet/>
      <dgm:spPr/>
      <dgm:t>
        <a:bodyPr/>
        <a:lstStyle/>
        <a:p>
          <a:r>
            <a:rPr lang="fr-FR"/>
            <a:t>Des informations nutritionnelles : quantité en grammes du nutriment pour 100 grammes du produit </a:t>
          </a:r>
          <a:endParaRPr lang="en-US"/>
        </a:p>
      </dgm:t>
    </dgm:pt>
    <dgm:pt modelId="{B0590953-79AB-438E-950B-E6DB5436E1B6}" type="parTrans" cxnId="{A86860AF-BCC8-4AF6-9B3A-FF9CF8EADC4C}">
      <dgm:prSet/>
      <dgm:spPr/>
      <dgm:t>
        <a:bodyPr/>
        <a:lstStyle/>
        <a:p>
          <a:endParaRPr lang="en-US"/>
        </a:p>
      </dgm:t>
    </dgm:pt>
    <dgm:pt modelId="{0B99E588-0285-46CC-9A91-93841F6C9FB3}" type="sibTrans" cxnId="{A86860AF-BCC8-4AF6-9B3A-FF9CF8EADC4C}">
      <dgm:prSet/>
      <dgm:spPr/>
      <dgm:t>
        <a:bodyPr/>
        <a:lstStyle/>
        <a:p>
          <a:endParaRPr lang="en-US"/>
        </a:p>
      </dgm:t>
    </dgm:pt>
    <dgm:pt modelId="{676D5F77-003A-4B1E-86FF-5EB280F79E82}" type="pres">
      <dgm:prSet presAssocID="{4C258C9F-F678-4A52-8894-6B6E86493CD8}" presName="Name0" presStyleCnt="0">
        <dgm:presLayoutVars>
          <dgm:dir/>
          <dgm:resizeHandles val="exact"/>
        </dgm:presLayoutVars>
      </dgm:prSet>
      <dgm:spPr/>
    </dgm:pt>
    <dgm:pt modelId="{A17A5953-5047-4E71-9318-EC320BCCCCBC}" type="pres">
      <dgm:prSet presAssocID="{89588ED1-77B0-45C8-A525-21E67A3A24A2}" presName="parTxOnly" presStyleLbl="node1" presStyleIdx="0" presStyleCnt="4">
        <dgm:presLayoutVars>
          <dgm:bulletEnabled val="1"/>
        </dgm:presLayoutVars>
      </dgm:prSet>
      <dgm:spPr/>
    </dgm:pt>
    <dgm:pt modelId="{FAA09496-7021-4793-866E-193F5C6DD188}" type="pres">
      <dgm:prSet presAssocID="{B0EE2CD9-7EB9-4616-B6D2-28D93549149D}" presName="parSpace" presStyleCnt="0"/>
      <dgm:spPr/>
    </dgm:pt>
    <dgm:pt modelId="{09873FB5-9C27-4647-8A9F-9687BE70B20A}" type="pres">
      <dgm:prSet presAssocID="{42269180-529D-4ABA-B092-2317077E7A60}" presName="parTxOnly" presStyleLbl="node1" presStyleIdx="1" presStyleCnt="4">
        <dgm:presLayoutVars>
          <dgm:bulletEnabled val="1"/>
        </dgm:presLayoutVars>
      </dgm:prSet>
      <dgm:spPr/>
    </dgm:pt>
    <dgm:pt modelId="{C186DACD-19EB-446B-B754-66DFD747BE63}" type="pres">
      <dgm:prSet presAssocID="{E7C73E0D-20AF-4623-9773-32C03CA9D7E1}" presName="parSpace" presStyleCnt="0"/>
      <dgm:spPr/>
    </dgm:pt>
    <dgm:pt modelId="{295D5243-CB2C-4B3D-8375-71BCC08A7BE1}" type="pres">
      <dgm:prSet presAssocID="{3A062E03-4368-4C6F-BA1A-E437F3C8DECA}" presName="parTxOnly" presStyleLbl="node1" presStyleIdx="2" presStyleCnt="4">
        <dgm:presLayoutVars>
          <dgm:bulletEnabled val="1"/>
        </dgm:presLayoutVars>
      </dgm:prSet>
      <dgm:spPr/>
    </dgm:pt>
    <dgm:pt modelId="{3C4D422C-408D-43FC-A82F-B5231F859D31}" type="pres">
      <dgm:prSet presAssocID="{D8FE76FE-DBF3-4B08-B420-A7D7FA1DD021}" presName="parSpace" presStyleCnt="0"/>
      <dgm:spPr/>
    </dgm:pt>
    <dgm:pt modelId="{C4F96B4E-88B8-45DC-A1B8-9BC01885AFA8}" type="pres">
      <dgm:prSet presAssocID="{2A4706B5-5B83-418C-B407-B02A07D58BB4}" presName="parTxOnly" presStyleLbl="node1" presStyleIdx="3" presStyleCnt="4">
        <dgm:presLayoutVars>
          <dgm:bulletEnabled val="1"/>
        </dgm:presLayoutVars>
      </dgm:prSet>
      <dgm:spPr/>
    </dgm:pt>
  </dgm:ptLst>
  <dgm:cxnLst>
    <dgm:cxn modelId="{853F5C06-47EE-4F63-9BB6-9A6C0BA2C797}" type="presOf" srcId="{4C258C9F-F678-4A52-8894-6B6E86493CD8}" destId="{676D5F77-003A-4B1E-86FF-5EB280F79E82}" srcOrd="0" destOrd="0" presId="urn:microsoft.com/office/officeart/2005/8/layout/hChevron3"/>
    <dgm:cxn modelId="{5B44DC12-57E9-49FB-8003-B58D12D1A612}" type="presOf" srcId="{42269180-529D-4ABA-B092-2317077E7A60}" destId="{09873FB5-9C27-4647-8A9F-9687BE70B20A}" srcOrd="0" destOrd="0" presId="urn:microsoft.com/office/officeart/2005/8/layout/hChevron3"/>
    <dgm:cxn modelId="{604B0D2C-0463-4336-A629-6134AEEC16E2}" srcId="{4C258C9F-F678-4A52-8894-6B6E86493CD8}" destId="{3A062E03-4368-4C6F-BA1A-E437F3C8DECA}" srcOrd="2" destOrd="0" parTransId="{4CECADCF-E81C-445B-B10C-A0D6352FD5A2}" sibTransId="{D8FE76FE-DBF3-4B08-B420-A7D7FA1DD021}"/>
    <dgm:cxn modelId="{3AE5E168-5C96-4949-8529-43C2C9903FA2}" srcId="{4C258C9F-F678-4A52-8894-6B6E86493CD8}" destId="{89588ED1-77B0-45C8-A525-21E67A3A24A2}" srcOrd="0" destOrd="0" parTransId="{2F1DA07A-3D97-434E-9D06-04E6086A16EC}" sibTransId="{B0EE2CD9-7EB9-4616-B6D2-28D93549149D}"/>
    <dgm:cxn modelId="{6A9C6C86-19EE-4D6C-BC82-34A0D8D42B56}" srcId="{4C258C9F-F678-4A52-8894-6B6E86493CD8}" destId="{42269180-529D-4ABA-B092-2317077E7A60}" srcOrd="1" destOrd="0" parTransId="{09F1AF9B-1FFE-4152-B22F-C9B84C449287}" sibTransId="{E7C73E0D-20AF-4623-9773-32C03CA9D7E1}"/>
    <dgm:cxn modelId="{38934289-307F-4FF3-98DA-E26BEAC07F6A}" type="presOf" srcId="{2A4706B5-5B83-418C-B407-B02A07D58BB4}" destId="{C4F96B4E-88B8-45DC-A1B8-9BC01885AFA8}" srcOrd="0" destOrd="0" presId="urn:microsoft.com/office/officeart/2005/8/layout/hChevron3"/>
    <dgm:cxn modelId="{D419ADAD-5A3D-4E1F-BFAD-1F4403FC4DF5}" type="presOf" srcId="{89588ED1-77B0-45C8-A525-21E67A3A24A2}" destId="{A17A5953-5047-4E71-9318-EC320BCCCCBC}" srcOrd="0" destOrd="0" presId="urn:microsoft.com/office/officeart/2005/8/layout/hChevron3"/>
    <dgm:cxn modelId="{A86860AF-BCC8-4AF6-9B3A-FF9CF8EADC4C}" srcId="{4C258C9F-F678-4A52-8894-6B6E86493CD8}" destId="{2A4706B5-5B83-418C-B407-B02A07D58BB4}" srcOrd="3" destOrd="0" parTransId="{B0590953-79AB-438E-950B-E6DB5436E1B6}" sibTransId="{0B99E588-0285-46CC-9A91-93841F6C9FB3}"/>
    <dgm:cxn modelId="{74B3BADA-8DFE-4A7A-97B9-C225B46924B4}" type="presOf" srcId="{3A062E03-4368-4C6F-BA1A-E437F3C8DECA}" destId="{295D5243-CB2C-4B3D-8375-71BCC08A7BE1}" srcOrd="0" destOrd="0" presId="urn:microsoft.com/office/officeart/2005/8/layout/hChevron3"/>
    <dgm:cxn modelId="{29098216-2F4A-4DB9-AACD-A7D300824BFB}" type="presParOf" srcId="{676D5F77-003A-4B1E-86FF-5EB280F79E82}" destId="{A17A5953-5047-4E71-9318-EC320BCCCCBC}" srcOrd="0" destOrd="0" presId="urn:microsoft.com/office/officeart/2005/8/layout/hChevron3"/>
    <dgm:cxn modelId="{FA79081A-B6E7-4FB3-BD8B-0576B6243AC5}" type="presParOf" srcId="{676D5F77-003A-4B1E-86FF-5EB280F79E82}" destId="{FAA09496-7021-4793-866E-193F5C6DD188}" srcOrd="1" destOrd="0" presId="urn:microsoft.com/office/officeart/2005/8/layout/hChevron3"/>
    <dgm:cxn modelId="{447F289B-06CB-460F-A444-A2687641E4F7}" type="presParOf" srcId="{676D5F77-003A-4B1E-86FF-5EB280F79E82}" destId="{09873FB5-9C27-4647-8A9F-9687BE70B20A}" srcOrd="2" destOrd="0" presId="urn:microsoft.com/office/officeart/2005/8/layout/hChevron3"/>
    <dgm:cxn modelId="{1791E5DA-352C-4E3F-A612-BA755A8E604C}" type="presParOf" srcId="{676D5F77-003A-4B1E-86FF-5EB280F79E82}" destId="{C186DACD-19EB-446B-B754-66DFD747BE63}" srcOrd="3" destOrd="0" presId="urn:microsoft.com/office/officeart/2005/8/layout/hChevron3"/>
    <dgm:cxn modelId="{83F71F34-8B71-47B6-BC01-8541C4DF5404}" type="presParOf" srcId="{676D5F77-003A-4B1E-86FF-5EB280F79E82}" destId="{295D5243-CB2C-4B3D-8375-71BCC08A7BE1}" srcOrd="4" destOrd="0" presId="urn:microsoft.com/office/officeart/2005/8/layout/hChevron3"/>
    <dgm:cxn modelId="{9EC7EBBB-0C62-4B12-8301-82019B212351}" type="presParOf" srcId="{676D5F77-003A-4B1E-86FF-5EB280F79E82}" destId="{3C4D422C-408D-43FC-A82F-B5231F859D31}" srcOrd="5" destOrd="0" presId="urn:microsoft.com/office/officeart/2005/8/layout/hChevron3"/>
    <dgm:cxn modelId="{8AED6E17-A402-4D1F-A262-CE710B564FC5}" type="presParOf" srcId="{676D5F77-003A-4B1E-86FF-5EB280F79E82}" destId="{C4F96B4E-88B8-45DC-A1B8-9BC01885AFA8}"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79826F-8C93-49D0-9179-7A0DF9B2C03C}"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0955D5D8-E84E-47B6-8701-85BF4C798C92}">
      <dgm:prSet/>
      <dgm:spPr/>
      <dgm:t>
        <a:bodyPr/>
        <a:lstStyle/>
        <a:p>
          <a:r>
            <a:rPr lang="fr-FR"/>
            <a:t>Taux de complétude supérieur à 50 %</a:t>
          </a:r>
          <a:endParaRPr lang="en-US"/>
        </a:p>
      </dgm:t>
    </dgm:pt>
    <dgm:pt modelId="{289AE62E-4973-4095-8FB9-A0B2CDA48376}" type="parTrans" cxnId="{5169D599-D4A4-453B-B46D-AF76DD9FA038}">
      <dgm:prSet/>
      <dgm:spPr/>
      <dgm:t>
        <a:bodyPr/>
        <a:lstStyle/>
        <a:p>
          <a:endParaRPr lang="en-US"/>
        </a:p>
      </dgm:t>
    </dgm:pt>
    <dgm:pt modelId="{C40865A4-D149-41EC-BDFA-828CC62D9C9B}" type="sibTrans" cxnId="{5169D599-D4A4-453B-B46D-AF76DD9FA038}">
      <dgm:prSet/>
      <dgm:spPr/>
      <dgm:t>
        <a:bodyPr/>
        <a:lstStyle/>
        <a:p>
          <a:endParaRPr lang="en-US"/>
        </a:p>
      </dgm:t>
    </dgm:pt>
    <dgm:pt modelId="{F6C203CF-BF72-4755-BF5A-B65E77950B3E}">
      <dgm:prSet/>
      <dgm:spPr/>
      <dgm:t>
        <a:bodyPr/>
        <a:lstStyle/>
        <a:p>
          <a:r>
            <a:rPr lang="fr-FR" dirty="0"/>
            <a:t>Le nombre de cellules vides pour chaque variable </a:t>
          </a:r>
          <a:endParaRPr lang="en-US" dirty="0"/>
        </a:p>
      </dgm:t>
    </dgm:pt>
    <dgm:pt modelId="{8E363679-68A9-47E5-907F-03DF83511C02}" type="parTrans" cxnId="{230ABE68-2D4F-4DE4-97FB-B444D20417FC}">
      <dgm:prSet/>
      <dgm:spPr/>
      <dgm:t>
        <a:bodyPr/>
        <a:lstStyle/>
        <a:p>
          <a:endParaRPr lang="en-US"/>
        </a:p>
      </dgm:t>
    </dgm:pt>
    <dgm:pt modelId="{C5D9FE29-816E-44B4-A25D-336BB78DA9EE}" type="sibTrans" cxnId="{230ABE68-2D4F-4DE4-97FB-B444D20417FC}">
      <dgm:prSet/>
      <dgm:spPr/>
      <dgm:t>
        <a:bodyPr/>
        <a:lstStyle/>
        <a:p>
          <a:endParaRPr lang="en-US"/>
        </a:p>
      </dgm:t>
    </dgm:pt>
    <dgm:pt modelId="{C97CCF5F-F597-433F-A20F-45016903E61E}">
      <dgm:prSet/>
      <dgm:spPr/>
      <dgm:t>
        <a:bodyPr/>
        <a:lstStyle/>
        <a:p>
          <a:r>
            <a:rPr lang="en-US"/>
            <a:t>Ensuite choix des variables intéressantes pour la suite de notre projet : </a:t>
          </a:r>
        </a:p>
      </dgm:t>
    </dgm:pt>
    <dgm:pt modelId="{8618C305-6C89-43BF-89EF-B6E08534CB69}" type="parTrans" cxnId="{5B82055B-8D98-4692-86E6-78A2FFC42BD2}">
      <dgm:prSet/>
      <dgm:spPr/>
      <dgm:t>
        <a:bodyPr/>
        <a:lstStyle/>
        <a:p>
          <a:endParaRPr lang="en-US"/>
        </a:p>
      </dgm:t>
    </dgm:pt>
    <dgm:pt modelId="{4C7A69CC-3609-4F3D-BA86-121A4811EF0F}" type="sibTrans" cxnId="{5B82055B-8D98-4692-86E6-78A2FFC42BD2}">
      <dgm:prSet/>
      <dgm:spPr/>
      <dgm:t>
        <a:bodyPr/>
        <a:lstStyle/>
        <a:p>
          <a:endParaRPr lang="en-US"/>
        </a:p>
      </dgm:t>
    </dgm:pt>
    <dgm:pt modelId="{47C97E7A-7CC0-4D40-A702-BDD6E6CDBDD9}">
      <dgm:prSet/>
      <dgm:spPr/>
      <dgm:t>
        <a:bodyPr/>
        <a:lstStyle/>
        <a:p>
          <a:r>
            <a:rPr lang="en-US" dirty="0"/>
            <a:t>['energy_100g', 'fat_100g', 'saturated-fat_100g', 'carbohydrates_100g', 'sugars_100g', 'fiber_100g', 'proteins_100g', 'salt_100g', 'sodium_100g','nutrition-score-fr_100g']</a:t>
          </a:r>
        </a:p>
      </dgm:t>
    </dgm:pt>
    <dgm:pt modelId="{391E26EB-1599-4754-82FC-F7D52A02F7C2}" type="parTrans" cxnId="{28C371EF-553E-4A27-9C0D-82DD884EB7C6}">
      <dgm:prSet/>
      <dgm:spPr/>
      <dgm:t>
        <a:bodyPr/>
        <a:lstStyle/>
        <a:p>
          <a:endParaRPr lang="en-US"/>
        </a:p>
      </dgm:t>
    </dgm:pt>
    <dgm:pt modelId="{4842A370-8C9F-4A20-9DFF-EE19D8019088}" type="sibTrans" cxnId="{28C371EF-553E-4A27-9C0D-82DD884EB7C6}">
      <dgm:prSet/>
      <dgm:spPr/>
      <dgm:t>
        <a:bodyPr/>
        <a:lstStyle/>
        <a:p>
          <a:endParaRPr lang="en-US"/>
        </a:p>
      </dgm:t>
    </dgm:pt>
    <dgm:pt modelId="{024F2DD4-321C-4052-8F44-193A000F3A14}" type="pres">
      <dgm:prSet presAssocID="{3579826F-8C93-49D0-9179-7A0DF9B2C03C}" presName="outerComposite" presStyleCnt="0">
        <dgm:presLayoutVars>
          <dgm:chMax val="5"/>
          <dgm:dir/>
          <dgm:resizeHandles val="exact"/>
        </dgm:presLayoutVars>
      </dgm:prSet>
      <dgm:spPr/>
    </dgm:pt>
    <dgm:pt modelId="{C3317740-550D-4808-B772-FCEAE5445542}" type="pres">
      <dgm:prSet presAssocID="{3579826F-8C93-49D0-9179-7A0DF9B2C03C}" presName="dummyMaxCanvas" presStyleCnt="0">
        <dgm:presLayoutVars/>
      </dgm:prSet>
      <dgm:spPr/>
    </dgm:pt>
    <dgm:pt modelId="{630EC478-6D5F-4CDE-93C8-42FFE64192AF}" type="pres">
      <dgm:prSet presAssocID="{3579826F-8C93-49D0-9179-7A0DF9B2C03C}" presName="FourNodes_1" presStyleLbl="node1" presStyleIdx="0" presStyleCnt="4">
        <dgm:presLayoutVars>
          <dgm:bulletEnabled val="1"/>
        </dgm:presLayoutVars>
      </dgm:prSet>
      <dgm:spPr/>
    </dgm:pt>
    <dgm:pt modelId="{4A7DFC11-3D25-4993-8CD3-338CC0D733EB}" type="pres">
      <dgm:prSet presAssocID="{3579826F-8C93-49D0-9179-7A0DF9B2C03C}" presName="FourNodes_2" presStyleLbl="node1" presStyleIdx="1" presStyleCnt="4">
        <dgm:presLayoutVars>
          <dgm:bulletEnabled val="1"/>
        </dgm:presLayoutVars>
      </dgm:prSet>
      <dgm:spPr/>
    </dgm:pt>
    <dgm:pt modelId="{4A5E0C0B-D147-4963-A6F7-558CC520A2C5}" type="pres">
      <dgm:prSet presAssocID="{3579826F-8C93-49D0-9179-7A0DF9B2C03C}" presName="FourNodes_3" presStyleLbl="node1" presStyleIdx="2" presStyleCnt="4">
        <dgm:presLayoutVars>
          <dgm:bulletEnabled val="1"/>
        </dgm:presLayoutVars>
      </dgm:prSet>
      <dgm:spPr/>
    </dgm:pt>
    <dgm:pt modelId="{D46844D3-28A4-49E7-878D-D2E5E643D2B7}" type="pres">
      <dgm:prSet presAssocID="{3579826F-8C93-49D0-9179-7A0DF9B2C03C}" presName="FourNodes_4" presStyleLbl="node1" presStyleIdx="3" presStyleCnt="4">
        <dgm:presLayoutVars>
          <dgm:bulletEnabled val="1"/>
        </dgm:presLayoutVars>
      </dgm:prSet>
      <dgm:spPr/>
    </dgm:pt>
    <dgm:pt modelId="{C16222DB-4053-499D-BC58-1F164CDE00F2}" type="pres">
      <dgm:prSet presAssocID="{3579826F-8C93-49D0-9179-7A0DF9B2C03C}" presName="FourConn_1-2" presStyleLbl="fgAccFollowNode1" presStyleIdx="0" presStyleCnt="3">
        <dgm:presLayoutVars>
          <dgm:bulletEnabled val="1"/>
        </dgm:presLayoutVars>
      </dgm:prSet>
      <dgm:spPr/>
    </dgm:pt>
    <dgm:pt modelId="{38FE5058-11E4-4C44-90A1-8FF83ABB85A7}" type="pres">
      <dgm:prSet presAssocID="{3579826F-8C93-49D0-9179-7A0DF9B2C03C}" presName="FourConn_2-3" presStyleLbl="fgAccFollowNode1" presStyleIdx="1" presStyleCnt="3">
        <dgm:presLayoutVars>
          <dgm:bulletEnabled val="1"/>
        </dgm:presLayoutVars>
      </dgm:prSet>
      <dgm:spPr/>
    </dgm:pt>
    <dgm:pt modelId="{55D621DA-1401-427D-9A57-4F011889FC3A}" type="pres">
      <dgm:prSet presAssocID="{3579826F-8C93-49D0-9179-7A0DF9B2C03C}" presName="FourConn_3-4" presStyleLbl="fgAccFollowNode1" presStyleIdx="2" presStyleCnt="3">
        <dgm:presLayoutVars>
          <dgm:bulletEnabled val="1"/>
        </dgm:presLayoutVars>
      </dgm:prSet>
      <dgm:spPr/>
    </dgm:pt>
    <dgm:pt modelId="{4139B0C1-266F-4F5D-801E-035BC7AC942B}" type="pres">
      <dgm:prSet presAssocID="{3579826F-8C93-49D0-9179-7A0DF9B2C03C}" presName="FourNodes_1_text" presStyleLbl="node1" presStyleIdx="3" presStyleCnt="4">
        <dgm:presLayoutVars>
          <dgm:bulletEnabled val="1"/>
        </dgm:presLayoutVars>
      </dgm:prSet>
      <dgm:spPr/>
    </dgm:pt>
    <dgm:pt modelId="{2F2918F0-2565-4A48-9060-6ED7A8C7CE21}" type="pres">
      <dgm:prSet presAssocID="{3579826F-8C93-49D0-9179-7A0DF9B2C03C}" presName="FourNodes_2_text" presStyleLbl="node1" presStyleIdx="3" presStyleCnt="4">
        <dgm:presLayoutVars>
          <dgm:bulletEnabled val="1"/>
        </dgm:presLayoutVars>
      </dgm:prSet>
      <dgm:spPr/>
    </dgm:pt>
    <dgm:pt modelId="{0FBCDD1F-55F0-44AD-BE3C-36C8B731264D}" type="pres">
      <dgm:prSet presAssocID="{3579826F-8C93-49D0-9179-7A0DF9B2C03C}" presName="FourNodes_3_text" presStyleLbl="node1" presStyleIdx="3" presStyleCnt="4">
        <dgm:presLayoutVars>
          <dgm:bulletEnabled val="1"/>
        </dgm:presLayoutVars>
      </dgm:prSet>
      <dgm:spPr/>
    </dgm:pt>
    <dgm:pt modelId="{7242E6C3-CF68-40D7-861F-C9FADE9091EB}" type="pres">
      <dgm:prSet presAssocID="{3579826F-8C93-49D0-9179-7A0DF9B2C03C}" presName="FourNodes_4_text" presStyleLbl="node1" presStyleIdx="3" presStyleCnt="4">
        <dgm:presLayoutVars>
          <dgm:bulletEnabled val="1"/>
        </dgm:presLayoutVars>
      </dgm:prSet>
      <dgm:spPr/>
    </dgm:pt>
  </dgm:ptLst>
  <dgm:cxnLst>
    <dgm:cxn modelId="{CE24C021-C871-4088-80EC-268C51B2F786}" type="presOf" srcId="{C5D9FE29-816E-44B4-A25D-336BB78DA9EE}" destId="{38FE5058-11E4-4C44-90A1-8FF83ABB85A7}" srcOrd="0" destOrd="0" presId="urn:microsoft.com/office/officeart/2005/8/layout/vProcess5"/>
    <dgm:cxn modelId="{5B82055B-8D98-4692-86E6-78A2FFC42BD2}" srcId="{3579826F-8C93-49D0-9179-7A0DF9B2C03C}" destId="{C97CCF5F-F597-433F-A20F-45016903E61E}" srcOrd="2" destOrd="0" parTransId="{8618C305-6C89-43BF-89EF-B6E08534CB69}" sibTransId="{4C7A69CC-3609-4F3D-BA86-121A4811EF0F}"/>
    <dgm:cxn modelId="{2C85AC67-7BD1-4B0E-BE7B-D39CE899455B}" type="presOf" srcId="{F6C203CF-BF72-4755-BF5A-B65E77950B3E}" destId="{4A7DFC11-3D25-4993-8CD3-338CC0D733EB}" srcOrd="0" destOrd="0" presId="urn:microsoft.com/office/officeart/2005/8/layout/vProcess5"/>
    <dgm:cxn modelId="{230ABE68-2D4F-4DE4-97FB-B444D20417FC}" srcId="{3579826F-8C93-49D0-9179-7A0DF9B2C03C}" destId="{F6C203CF-BF72-4755-BF5A-B65E77950B3E}" srcOrd="1" destOrd="0" parTransId="{8E363679-68A9-47E5-907F-03DF83511C02}" sibTransId="{C5D9FE29-816E-44B4-A25D-336BB78DA9EE}"/>
    <dgm:cxn modelId="{CA76FF48-70D1-4EAA-9859-45E2EB497D7B}" type="presOf" srcId="{3579826F-8C93-49D0-9179-7A0DF9B2C03C}" destId="{024F2DD4-321C-4052-8F44-193A000F3A14}" srcOrd="0" destOrd="0" presId="urn:microsoft.com/office/officeart/2005/8/layout/vProcess5"/>
    <dgm:cxn modelId="{8EB82D4B-5978-4629-A655-EAAE9D6BBA29}" type="presOf" srcId="{0955D5D8-E84E-47B6-8701-85BF4C798C92}" destId="{4139B0C1-266F-4F5D-801E-035BC7AC942B}" srcOrd="1" destOrd="0" presId="urn:microsoft.com/office/officeart/2005/8/layout/vProcess5"/>
    <dgm:cxn modelId="{0B28A27A-0ECB-455A-B170-A43DEC3D63F9}" type="presOf" srcId="{C97CCF5F-F597-433F-A20F-45016903E61E}" destId="{4A5E0C0B-D147-4963-A6F7-558CC520A2C5}" srcOrd="0" destOrd="0" presId="urn:microsoft.com/office/officeart/2005/8/layout/vProcess5"/>
    <dgm:cxn modelId="{AC8C9680-BE7E-4870-BD53-FE97AF0837E1}" type="presOf" srcId="{0955D5D8-E84E-47B6-8701-85BF4C798C92}" destId="{630EC478-6D5F-4CDE-93C8-42FFE64192AF}" srcOrd="0" destOrd="0" presId="urn:microsoft.com/office/officeart/2005/8/layout/vProcess5"/>
    <dgm:cxn modelId="{3583C887-6822-490C-AA8F-776CB3536067}" type="presOf" srcId="{4C7A69CC-3609-4F3D-BA86-121A4811EF0F}" destId="{55D621DA-1401-427D-9A57-4F011889FC3A}" srcOrd="0" destOrd="0" presId="urn:microsoft.com/office/officeart/2005/8/layout/vProcess5"/>
    <dgm:cxn modelId="{5169D599-D4A4-453B-B46D-AF76DD9FA038}" srcId="{3579826F-8C93-49D0-9179-7A0DF9B2C03C}" destId="{0955D5D8-E84E-47B6-8701-85BF4C798C92}" srcOrd="0" destOrd="0" parTransId="{289AE62E-4973-4095-8FB9-A0B2CDA48376}" sibTransId="{C40865A4-D149-41EC-BDFA-828CC62D9C9B}"/>
    <dgm:cxn modelId="{6A73699B-7283-42AA-8A3D-E19CF8FDA6F6}" type="presOf" srcId="{F6C203CF-BF72-4755-BF5A-B65E77950B3E}" destId="{2F2918F0-2565-4A48-9060-6ED7A8C7CE21}" srcOrd="1" destOrd="0" presId="urn:microsoft.com/office/officeart/2005/8/layout/vProcess5"/>
    <dgm:cxn modelId="{789B4F9C-B0D7-4FFF-BF72-81C8856B9640}" type="presOf" srcId="{C97CCF5F-F597-433F-A20F-45016903E61E}" destId="{0FBCDD1F-55F0-44AD-BE3C-36C8B731264D}" srcOrd="1" destOrd="0" presId="urn:microsoft.com/office/officeart/2005/8/layout/vProcess5"/>
    <dgm:cxn modelId="{887F7EA1-6923-439D-BD4C-FAE82EA33A6E}" type="presOf" srcId="{47C97E7A-7CC0-4D40-A702-BDD6E6CDBDD9}" destId="{7242E6C3-CF68-40D7-861F-C9FADE9091EB}" srcOrd="1" destOrd="0" presId="urn:microsoft.com/office/officeart/2005/8/layout/vProcess5"/>
    <dgm:cxn modelId="{4D0F52B7-8AFA-4AC8-B8B6-C6F623F5B4FA}" type="presOf" srcId="{C40865A4-D149-41EC-BDFA-828CC62D9C9B}" destId="{C16222DB-4053-499D-BC58-1F164CDE00F2}" srcOrd="0" destOrd="0" presId="urn:microsoft.com/office/officeart/2005/8/layout/vProcess5"/>
    <dgm:cxn modelId="{28C371EF-553E-4A27-9C0D-82DD884EB7C6}" srcId="{3579826F-8C93-49D0-9179-7A0DF9B2C03C}" destId="{47C97E7A-7CC0-4D40-A702-BDD6E6CDBDD9}" srcOrd="3" destOrd="0" parTransId="{391E26EB-1599-4754-82FC-F7D52A02F7C2}" sibTransId="{4842A370-8C9F-4A20-9DFF-EE19D8019088}"/>
    <dgm:cxn modelId="{4151C1FD-A2FA-47EA-A12D-2F50D987C4CF}" type="presOf" srcId="{47C97E7A-7CC0-4D40-A702-BDD6E6CDBDD9}" destId="{D46844D3-28A4-49E7-878D-D2E5E643D2B7}" srcOrd="0" destOrd="0" presId="urn:microsoft.com/office/officeart/2005/8/layout/vProcess5"/>
    <dgm:cxn modelId="{85221AE3-27C2-4572-9524-6F3AE10EE9A2}" type="presParOf" srcId="{024F2DD4-321C-4052-8F44-193A000F3A14}" destId="{C3317740-550D-4808-B772-FCEAE5445542}" srcOrd="0" destOrd="0" presId="urn:microsoft.com/office/officeart/2005/8/layout/vProcess5"/>
    <dgm:cxn modelId="{B6BD3693-2359-4EAD-8277-989EAFBC99FF}" type="presParOf" srcId="{024F2DD4-321C-4052-8F44-193A000F3A14}" destId="{630EC478-6D5F-4CDE-93C8-42FFE64192AF}" srcOrd="1" destOrd="0" presId="urn:microsoft.com/office/officeart/2005/8/layout/vProcess5"/>
    <dgm:cxn modelId="{4337F401-EDCF-427D-933E-5DDDAD3A154D}" type="presParOf" srcId="{024F2DD4-321C-4052-8F44-193A000F3A14}" destId="{4A7DFC11-3D25-4993-8CD3-338CC0D733EB}" srcOrd="2" destOrd="0" presId="urn:microsoft.com/office/officeart/2005/8/layout/vProcess5"/>
    <dgm:cxn modelId="{020609F4-A95C-469D-A891-9987EB693397}" type="presParOf" srcId="{024F2DD4-321C-4052-8F44-193A000F3A14}" destId="{4A5E0C0B-D147-4963-A6F7-558CC520A2C5}" srcOrd="3" destOrd="0" presId="urn:microsoft.com/office/officeart/2005/8/layout/vProcess5"/>
    <dgm:cxn modelId="{852CB093-4381-421D-A691-DB772C4CA6B8}" type="presParOf" srcId="{024F2DD4-321C-4052-8F44-193A000F3A14}" destId="{D46844D3-28A4-49E7-878D-D2E5E643D2B7}" srcOrd="4" destOrd="0" presId="urn:microsoft.com/office/officeart/2005/8/layout/vProcess5"/>
    <dgm:cxn modelId="{D8AA1AA0-F86A-417F-8D91-8D0BF9BDB908}" type="presParOf" srcId="{024F2DD4-321C-4052-8F44-193A000F3A14}" destId="{C16222DB-4053-499D-BC58-1F164CDE00F2}" srcOrd="5" destOrd="0" presId="urn:microsoft.com/office/officeart/2005/8/layout/vProcess5"/>
    <dgm:cxn modelId="{9F5D0CBB-390A-4200-BDA4-405061BDA853}" type="presParOf" srcId="{024F2DD4-321C-4052-8F44-193A000F3A14}" destId="{38FE5058-11E4-4C44-90A1-8FF83ABB85A7}" srcOrd="6" destOrd="0" presId="urn:microsoft.com/office/officeart/2005/8/layout/vProcess5"/>
    <dgm:cxn modelId="{B584938C-82D0-43B6-8B47-CCD9AE6D31FE}" type="presParOf" srcId="{024F2DD4-321C-4052-8F44-193A000F3A14}" destId="{55D621DA-1401-427D-9A57-4F011889FC3A}" srcOrd="7" destOrd="0" presId="urn:microsoft.com/office/officeart/2005/8/layout/vProcess5"/>
    <dgm:cxn modelId="{2940751A-C2DA-4232-8DAC-5EB2D3B2ADF7}" type="presParOf" srcId="{024F2DD4-321C-4052-8F44-193A000F3A14}" destId="{4139B0C1-266F-4F5D-801E-035BC7AC942B}" srcOrd="8" destOrd="0" presId="urn:microsoft.com/office/officeart/2005/8/layout/vProcess5"/>
    <dgm:cxn modelId="{DA0F70B0-6CDC-4A02-8DA8-506FCD76B69B}" type="presParOf" srcId="{024F2DD4-321C-4052-8F44-193A000F3A14}" destId="{2F2918F0-2565-4A48-9060-6ED7A8C7CE21}" srcOrd="9" destOrd="0" presId="urn:microsoft.com/office/officeart/2005/8/layout/vProcess5"/>
    <dgm:cxn modelId="{AF67091D-B01A-4DE2-99E2-D632372624C8}" type="presParOf" srcId="{024F2DD4-321C-4052-8F44-193A000F3A14}" destId="{0FBCDD1F-55F0-44AD-BE3C-36C8B731264D}" srcOrd="10" destOrd="0" presId="urn:microsoft.com/office/officeart/2005/8/layout/vProcess5"/>
    <dgm:cxn modelId="{DF9088D5-3AE0-46F9-AC61-40DA5A45899B}" type="presParOf" srcId="{024F2DD4-321C-4052-8F44-193A000F3A14}" destId="{7242E6C3-CF68-40D7-861F-C9FADE9091E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649E66-B3DA-4E7F-A04F-1ED0DCCA00B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7494004-6D7B-4D71-B10A-D8F023695C8C}">
      <dgm:prSet/>
      <dgm:spPr/>
      <dgm:t>
        <a:bodyPr/>
        <a:lstStyle/>
        <a:p>
          <a:r>
            <a:rPr lang="fr-FR"/>
            <a:t>Découpage du processus de nettoyage</a:t>
          </a:r>
          <a:endParaRPr lang="en-US"/>
        </a:p>
      </dgm:t>
    </dgm:pt>
    <dgm:pt modelId="{46D4E724-AA62-4C7A-8C6B-272EFC343B79}" type="parTrans" cxnId="{2306487B-73A0-466E-B01D-DEF5B5C51993}">
      <dgm:prSet/>
      <dgm:spPr/>
      <dgm:t>
        <a:bodyPr/>
        <a:lstStyle/>
        <a:p>
          <a:endParaRPr lang="en-US"/>
        </a:p>
      </dgm:t>
    </dgm:pt>
    <dgm:pt modelId="{08DC3BCF-2920-4106-BA6C-0ACC3388272B}" type="sibTrans" cxnId="{2306487B-73A0-466E-B01D-DEF5B5C51993}">
      <dgm:prSet/>
      <dgm:spPr/>
      <dgm:t>
        <a:bodyPr/>
        <a:lstStyle/>
        <a:p>
          <a:endParaRPr lang="en-US"/>
        </a:p>
      </dgm:t>
    </dgm:pt>
    <dgm:pt modelId="{D713DDA8-7995-4524-A3BD-74A268B20724}">
      <dgm:prSet/>
      <dgm:spPr/>
      <dgm:t>
        <a:bodyPr/>
        <a:lstStyle/>
        <a:p>
          <a:r>
            <a:rPr lang="fr-FR"/>
            <a:t>Contrôle des colonnes </a:t>
          </a:r>
          <a:endParaRPr lang="en-US"/>
        </a:p>
      </dgm:t>
    </dgm:pt>
    <dgm:pt modelId="{92B2D0CE-D7AE-482A-B5B3-230926D86CDB}" type="parTrans" cxnId="{66B3656C-FD14-4F68-A973-1CE42641EF6E}">
      <dgm:prSet/>
      <dgm:spPr/>
      <dgm:t>
        <a:bodyPr/>
        <a:lstStyle/>
        <a:p>
          <a:endParaRPr lang="en-US"/>
        </a:p>
      </dgm:t>
    </dgm:pt>
    <dgm:pt modelId="{77A86C31-8C72-4AA3-B91B-755A75DDCD24}" type="sibTrans" cxnId="{66B3656C-FD14-4F68-A973-1CE42641EF6E}">
      <dgm:prSet/>
      <dgm:spPr/>
      <dgm:t>
        <a:bodyPr/>
        <a:lstStyle/>
        <a:p>
          <a:endParaRPr lang="en-US"/>
        </a:p>
      </dgm:t>
    </dgm:pt>
    <dgm:pt modelId="{E79EE0E8-CD2B-4946-91C5-392D57959E9A}">
      <dgm:prSet/>
      <dgm:spPr/>
      <dgm:t>
        <a:bodyPr/>
        <a:lstStyle/>
        <a:p>
          <a:r>
            <a:rPr lang="fr-FR" dirty="0"/>
            <a:t>Nettoyage de données et des valeurs manquantes à travers 3 modèles </a:t>
          </a:r>
          <a:endParaRPr lang="en-US" dirty="0"/>
        </a:p>
      </dgm:t>
    </dgm:pt>
    <dgm:pt modelId="{3342D1B4-9EDE-484A-ABA5-1706BBACD4A3}" type="parTrans" cxnId="{EACD80A6-3E2A-4428-921D-9DC35156D51B}">
      <dgm:prSet/>
      <dgm:spPr/>
      <dgm:t>
        <a:bodyPr/>
        <a:lstStyle/>
        <a:p>
          <a:endParaRPr lang="en-US"/>
        </a:p>
      </dgm:t>
    </dgm:pt>
    <dgm:pt modelId="{511727A3-DBAC-4B74-8555-290F2EAD2DAD}" type="sibTrans" cxnId="{EACD80A6-3E2A-4428-921D-9DC35156D51B}">
      <dgm:prSet/>
      <dgm:spPr/>
      <dgm:t>
        <a:bodyPr/>
        <a:lstStyle/>
        <a:p>
          <a:endParaRPr lang="en-US"/>
        </a:p>
      </dgm:t>
    </dgm:pt>
    <dgm:pt modelId="{20B0CA8A-3BE6-4E3E-8ACA-AC55B040A93D}">
      <dgm:prSet/>
      <dgm:spPr/>
      <dgm:t>
        <a:bodyPr/>
        <a:lstStyle/>
        <a:p>
          <a:r>
            <a:rPr lang="fr-FR" dirty="0"/>
            <a:t>Utilisation</a:t>
          </a:r>
          <a:r>
            <a:rPr lang="fr-FR" baseline="0" dirty="0"/>
            <a:t> des </a:t>
          </a:r>
          <a:r>
            <a:rPr lang="fr-FR" baseline="0" dirty="0" err="1"/>
            <a:t>boxplot</a:t>
          </a:r>
          <a:r>
            <a:rPr lang="fr-FR" baseline="0" dirty="0"/>
            <a:t> pour enlever les valeurs </a:t>
          </a:r>
          <a:r>
            <a:rPr lang="fr-FR" baseline="0" dirty="0" err="1"/>
            <a:t>abbérantes</a:t>
          </a:r>
          <a:r>
            <a:rPr lang="fr-FR" baseline="0" dirty="0"/>
            <a:t> dans notre data frame</a:t>
          </a:r>
          <a:endParaRPr lang="en-US" dirty="0"/>
        </a:p>
      </dgm:t>
    </dgm:pt>
    <dgm:pt modelId="{3C876F23-8C06-4DD7-916B-A0B88A01FF31}" type="parTrans" cxnId="{D73F9D54-6201-4BFA-9D6A-5DFB206A59A6}">
      <dgm:prSet/>
      <dgm:spPr/>
      <dgm:t>
        <a:bodyPr/>
        <a:lstStyle/>
        <a:p>
          <a:endParaRPr lang="en-US"/>
        </a:p>
      </dgm:t>
    </dgm:pt>
    <dgm:pt modelId="{FC56E185-640B-4827-8253-3B2E63982148}" type="sibTrans" cxnId="{D73F9D54-6201-4BFA-9D6A-5DFB206A59A6}">
      <dgm:prSet/>
      <dgm:spPr/>
      <dgm:t>
        <a:bodyPr/>
        <a:lstStyle/>
        <a:p>
          <a:endParaRPr lang="en-US"/>
        </a:p>
      </dgm:t>
    </dgm:pt>
    <dgm:pt modelId="{8D4282BE-F5B8-423F-9411-BEF060E18BF7}">
      <dgm:prSet/>
      <dgm:spPr/>
      <dgm:t>
        <a:bodyPr/>
        <a:lstStyle/>
        <a:p>
          <a:r>
            <a:rPr lang="fr-FR" dirty="0"/>
            <a:t>Imputation du </a:t>
          </a:r>
          <a:r>
            <a:rPr lang="fr-FR" dirty="0" err="1"/>
            <a:t>nutriscore</a:t>
          </a:r>
          <a:r>
            <a:rPr lang="fr-FR" dirty="0"/>
            <a:t> grade en réalisant une fonction </a:t>
          </a:r>
          <a:endParaRPr lang="en-US" dirty="0"/>
        </a:p>
      </dgm:t>
    </dgm:pt>
    <dgm:pt modelId="{02244306-CA24-4DF0-AD04-D19A0A5BC1FC}" type="parTrans" cxnId="{A53E49C2-86BF-4628-B6DA-5875848CF79D}">
      <dgm:prSet/>
      <dgm:spPr/>
      <dgm:t>
        <a:bodyPr/>
        <a:lstStyle/>
        <a:p>
          <a:endParaRPr lang="en-US"/>
        </a:p>
      </dgm:t>
    </dgm:pt>
    <dgm:pt modelId="{A24D0C4D-8410-4176-AC6A-BA59512BE19A}" type="sibTrans" cxnId="{A53E49C2-86BF-4628-B6DA-5875848CF79D}">
      <dgm:prSet/>
      <dgm:spPr/>
      <dgm:t>
        <a:bodyPr/>
        <a:lstStyle/>
        <a:p>
          <a:endParaRPr lang="en-US"/>
        </a:p>
      </dgm:t>
    </dgm:pt>
    <dgm:pt modelId="{0BEDD676-D3F4-4D47-9E88-EF339CEF5810}">
      <dgm:prSet/>
      <dgm:spPr/>
      <dgm:t>
        <a:bodyPr/>
        <a:lstStyle/>
        <a:p>
          <a:r>
            <a:rPr lang="fr-FR"/>
            <a:t>Sauvegarde d’un fichier nettoyé </a:t>
          </a:r>
          <a:endParaRPr lang="en-US"/>
        </a:p>
      </dgm:t>
    </dgm:pt>
    <dgm:pt modelId="{EFA5C491-BAFF-4CAF-A541-2047C16A0C60}" type="parTrans" cxnId="{C6E42D65-B309-4C76-9687-942F15EC8387}">
      <dgm:prSet/>
      <dgm:spPr/>
      <dgm:t>
        <a:bodyPr/>
        <a:lstStyle/>
        <a:p>
          <a:endParaRPr lang="en-US"/>
        </a:p>
      </dgm:t>
    </dgm:pt>
    <dgm:pt modelId="{69057A20-D6FE-4F53-9970-23FD731DD742}" type="sibTrans" cxnId="{C6E42D65-B309-4C76-9687-942F15EC8387}">
      <dgm:prSet/>
      <dgm:spPr/>
      <dgm:t>
        <a:bodyPr/>
        <a:lstStyle/>
        <a:p>
          <a:endParaRPr lang="en-US"/>
        </a:p>
      </dgm:t>
    </dgm:pt>
    <dgm:pt modelId="{28A0909D-07EF-4DC7-B255-26127BEA12C1}" type="pres">
      <dgm:prSet presAssocID="{7F649E66-B3DA-4E7F-A04F-1ED0DCCA00BB}" presName="diagram" presStyleCnt="0">
        <dgm:presLayoutVars>
          <dgm:dir/>
          <dgm:resizeHandles val="exact"/>
        </dgm:presLayoutVars>
      </dgm:prSet>
      <dgm:spPr/>
    </dgm:pt>
    <dgm:pt modelId="{4E0671E2-C91A-4F18-A500-117DBA730E77}" type="pres">
      <dgm:prSet presAssocID="{97494004-6D7B-4D71-B10A-D8F023695C8C}" presName="node" presStyleLbl="node1" presStyleIdx="0" presStyleCnt="6">
        <dgm:presLayoutVars>
          <dgm:bulletEnabled val="1"/>
        </dgm:presLayoutVars>
      </dgm:prSet>
      <dgm:spPr/>
    </dgm:pt>
    <dgm:pt modelId="{A03B75F1-E9F7-4067-8CE0-BBC81E37D8BA}" type="pres">
      <dgm:prSet presAssocID="{08DC3BCF-2920-4106-BA6C-0ACC3388272B}" presName="sibTrans" presStyleCnt="0"/>
      <dgm:spPr/>
    </dgm:pt>
    <dgm:pt modelId="{7FBDD190-F98B-4B19-87C8-5B81780876B4}" type="pres">
      <dgm:prSet presAssocID="{D713DDA8-7995-4524-A3BD-74A268B20724}" presName="node" presStyleLbl="node1" presStyleIdx="1" presStyleCnt="6" custLinFactNeighborX="7671" custLinFactNeighborY="-14">
        <dgm:presLayoutVars>
          <dgm:bulletEnabled val="1"/>
        </dgm:presLayoutVars>
      </dgm:prSet>
      <dgm:spPr/>
    </dgm:pt>
    <dgm:pt modelId="{28DCCD95-5494-492A-8103-816626BE0DB5}" type="pres">
      <dgm:prSet presAssocID="{77A86C31-8C72-4AA3-B91B-755A75DDCD24}" presName="sibTrans" presStyleCnt="0"/>
      <dgm:spPr/>
    </dgm:pt>
    <dgm:pt modelId="{7E445DA3-FADD-4C03-A299-F9E7C25F6A07}" type="pres">
      <dgm:prSet presAssocID="{E79EE0E8-CD2B-4946-91C5-392D57959E9A}" presName="node" presStyleLbl="node1" presStyleIdx="2" presStyleCnt="6" custLinFactX="-100000" custLinFactY="11261" custLinFactNeighborX="-120533" custLinFactNeighborY="100000">
        <dgm:presLayoutVars>
          <dgm:bulletEnabled val="1"/>
        </dgm:presLayoutVars>
      </dgm:prSet>
      <dgm:spPr/>
    </dgm:pt>
    <dgm:pt modelId="{66A20A53-4FA5-42A1-802A-53672924DF72}" type="pres">
      <dgm:prSet presAssocID="{511727A3-DBAC-4B74-8555-290F2EAD2DAD}" presName="sibTrans" presStyleCnt="0"/>
      <dgm:spPr/>
    </dgm:pt>
    <dgm:pt modelId="{11B8F0DB-58AF-4258-BBA5-8810CC6B582F}" type="pres">
      <dgm:prSet presAssocID="{20B0CA8A-3BE6-4E3E-8ACA-AC55B040A93D}" presName="node" presStyleLbl="node1" presStyleIdx="3" presStyleCnt="6" custLinFactX="100000" custLinFactY="-16681" custLinFactNeighborX="134557" custLinFactNeighborY="-100000">
        <dgm:presLayoutVars>
          <dgm:bulletEnabled val="1"/>
        </dgm:presLayoutVars>
      </dgm:prSet>
      <dgm:spPr/>
    </dgm:pt>
    <dgm:pt modelId="{E5356C47-2BDA-49E2-AAEA-CA9E44EA592C}" type="pres">
      <dgm:prSet presAssocID="{FC56E185-640B-4827-8253-3B2E63982148}" presName="sibTrans" presStyleCnt="0"/>
      <dgm:spPr/>
    </dgm:pt>
    <dgm:pt modelId="{2235041A-2D1E-4D27-8610-63FAB78745E0}" type="pres">
      <dgm:prSet presAssocID="{8D4282BE-F5B8-423F-9411-BEF060E18BF7}" presName="node" presStyleLbl="node1" presStyleIdx="4" presStyleCnt="6" custLinFactNeighborX="6819" custLinFactNeighborY="-4632">
        <dgm:presLayoutVars>
          <dgm:bulletEnabled val="1"/>
        </dgm:presLayoutVars>
      </dgm:prSet>
      <dgm:spPr/>
    </dgm:pt>
    <dgm:pt modelId="{E3B6CBB6-0000-4B5A-BEEC-882CE5B6B8E1}" type="pres">
      <dgm:prSet presAssocID="{A24D0C4D-8410-4176-AC6A-BA59512BE19A}" presName="sibTrans" presStyleCnt="0"/>
      <dgm:spPr/>
    </dgm:pt>
    <dgm:pt modelId="{F97AC617-BADE-46E0-8F3C-DED056627747}" type="pres">
      <dgm:prSet presAssocID="{0BEDD676-D3F4-4D47-9E88-EF339CEF5810}" presName="node" presStyleLbl="node1" presStyleIdx="5" presStyleCnt="6" custLinFactNeighborX="14349" custLinFactNeighborY="-4632">
        <dgm:presLayoutVars>
          <dgm:bulletEnabled val="1"/>
        </dgm:presLayoutVars>
      </dgm:prSet>
      <dgm:spPr/>
    </dgm:pt>
  </dgm:ptLst>
  <dgm:cxnLst>
    <dgm:cxn modelId="{A58BC212-BAC1-49D6-A6C4-C15DDF75436B}" type="presOf" srcId="{97494004-6D7B-4D71-B10A-D8F023695C8C}" destId="{4E0671E2-C91A-4F18-A500-117DBA730E77}" srcOrd="0" destOrd="0" presId="urn:microsoft.com/office/officeart/2005/8/layout/default"/>
    <dgm:cxn modelId="{7D299022-764D-4254-8DFA-266A0C0851D8}" type="presOf" srcId="{D713DDA8-7995-4524-A3BD-74A268B20724}" destId="{7FBDD190-F98B-4B19-87C8-5B81780876B4}" srcOrd="0" destOrd="0" presId="urn:microsoft.com/office/officeart/2005/8/layout/default"/>
    <dgm:cxn modelId="{5DE62828-B4C1-419B-BDB6-26AE960CEE58}" type="presOf" srcId="{7F649E66-B3DA-4E7F-A04F-1ED0DCCA00BB}" destId="{28A0909D-07EF-4DC7-B255-26127BEA12C1}" srcOrd="0" destOrd="0" presId="urn:microsoft.com/office/officeart/2005/8/layout/default"/>
    <dgm:cxn modelId="{C6E42D65-B309-4C76-9687-942F15EC8387}" srcId="{7F649E66-B3DA-4E7F-A04F-1ED0DCCA00BB}" destId="{0BEDD676-D3F4-4D47-9E88-EF339CEF5810}" srcOrd="5" destOrd="0" parTransId="{EFA5C491-BAFF-4CAF-A541-2047C16A0C60}" sibTransId="{69057A20-D6FE-4F53-9970-23FD731DD742}"/>
    <dgm:cxn modelId="{BDBBC248-0919-4E22-B8CB-2ECF4A3BEF22}" type="presOf" srcId="{E79EE0E8-CD2B-4946-91C5-392D57959E9A}" destId="{7E445DA3-FADD-4C03-A299-F9E7C25F6A07}" srcOrd="0" destOrd="0" presId="urn:microsoft.com/office/officeart/2005/8/layout/default"/>
    <dgm:cxn modelId="{66B3656C-FD14-4F68-A973-1CE42641EF6E}" srcId="{7F649E66-B3DA-4E7F-A04F-1ED0DCCA00BB}" destId="{D713DDA8-7995-4524-A3BD-74A268B20724}" srcOrd="1" destOrd="0" parTransId="{92B2D0CE-D7AE-482A-B5B3-230926D86CDB}" sibTransId="{77A86C31-8C72-4AA3-B91B-755A75DDCD24}"/>
    <dgm:cxn modelId="{D73F9D54-6201-4BFA-9D6A-5DFB206A59A6}" srcId="{7F649E66-B3DA-4E7F-A04F-1ED0DCCA00BB}" destId="{20B0CA8A-3BE6-4E3E-8ACA-AC55B040A93D}" srcOrd="3" destOrd="0" parTransId="{3C876F23-8C06-4DD7-916B-A0B88A01FF31}" sibTransId="{FC56E185-640B-4827-8253-3B2E63982148}"/>
    <dgm:cxn modelId="{2306487B-73A0-466E-B01D-DEF5B5C51993}" srcId="{7F649E66-B3DA-4E7F-A04F-1ED0DCCA00BB}" destId="{97494004-6D7B-4D71-B10A-D8F023695C8C}" srcOrd="0" destOrd="0" parTransId="{46D4E724-AA62-4C7A-8C6B-272EFC343B79}" sibTransId="{08DC3BCF-2920-4106-BA6C-0ACC3388272B}"/>
    <dgm:cxn modelId="{EACD80A6-3E2A-4428-921D-9DC35156D51B}" srcId="{7F649E66-B3DA-4E7F-A04F-1ED0DCCA00BB}" destId="{E79EE0E8-CD2B-4946-91C5-392D57959E9A}" srcOrd="2" destOrd="0" parTransId="{3342D1B4-9EDE-484A-ABA5-1706BBACD4A3}" sibTransId="{511727A3-DBAC-4B74-8555-290F2EAD2DAD}"/>
    <dgm:cxn modelId="{4B5F15A7-85EE-4251-B90E-AACFC1935370}" type="presOf" srcId="{8D4282BE-F5B8-423F-9411-BEF060E18BF7}" destId="{2235041A-2D1E-4D27-8610-63FAB78745E0}" srcOrd="0" destOrd="0" presId="urn:microsoft.com/office/officeart/2005/8/layout/default"/>
    <dgm:cxn modelId="{A53E49C2-86BF-4628-B6DA-5875848CF79D}" srcId="{7F649E66-B3DA-4E7F-A04F-1ED0DCCA00BB}" destId="{8D4282BE-F5B8-423F-9411-BEF060E18BF7}" srcOrd="4" destOrd="0" parTransId="{02244306-CA24-4DF0-AD04-D19A0A5BC1FC}" sibTransId="{A24D0C4D-8410-4176-AC6A-BA59512BE19A}"/>
    <dgm:cxn modelId="{6C6198DC-418F-4BEA-9089-F8E1B9351201}" type="presOf" srcId="{0BEDD676-D3F4-4D47-9E88-EF339CEF5810}" destId="{F97AC617-BADE-46E0-8F3C-DED056627747}" srcOrd="0" destOrd="0" presId="urn:microsoft.com/office/officeart/2005/8/layout/default"/>
    <dgm:cxn modelId="{1794C7E5-35E4-48F4-8F29-BA2C5D6BB93C}" type="presOf" srcId="{20B0CA8A-3BE6-4E3E-8ACA-AC55B040A93D}" destId="{11B8F0DB-58AF-4258-BBA5-8810CC6B582F}" srcOrd="0" destOrd="0" presId="urn:microsoft.com/office/officeart/2005/8/layout/default"/>
    <dgm:cxn modelId="{67FAB01A-8784-4019-B983-39485C4A8B8A}" type="presParOf" srcId="{28A0909D-07EF-4DC7-B255-26127BEA12C1}" destId="{4E0671E2-C91A-4F18-A500-117DBA730E77}" srcOrd="0" destOrd="0" presId="urn:microsoft.com/office/officeart/2005/8/layout/default"/>
    <dgm:cxn modelId="{509DB2C8-E278-40DC-B791-17F581CBC18E}" type="presParOf" srcId="{28A0909D-07EF-4DC7-B255-26127BEA12C1}" destId="{A03B75F1-E9F7-4067-8CE0-BBC81E37D8BA}" srcOrd="1" destOrd="0" presId="urn:microsoft.com/office/officeart/2005/8/layout/default"/>
    <dgm:cxn modelId="{D2FD5827-1C92-46CF-B733-CADB051016FA}" type="presParOf" srcId="{28A0909D-07EF-4DC7-B255-26127BEA12C1}" destId="{7FBDD190-F98B-4B19-87C8-5B81780876B4}" srcOrd="2" destOrd="0" presId="urn:microsoft.com/office/officeart/2005/8/layout/default"/>
    <dgm:cxn modelId="{5F662BC4-A62B-4FE1-B0EA-A213BA41331C}" type="presParOf" srcId="{28A0909D-07EF-4DC7-B255-26127BEA12C1}" destId="{28DCCD95-5494-492A-8103-816626BE0DB5}" srcOrd="3" destOrd="0" presId="urn:microsoft.com/office/officeart/2005/8/layout/default"/>
    <dgm:cxn modelId="{A1AB9BF1-63E2-48EB-9AC0-3BECF339B4AE}" type="presParOf" srcId="{28A0909D-07EF-4DC7-B255-26127BEA12C1}" destId="{7E445DA3-FADD-4C03-A299-F9E7C25F6A07}" srcOrd="4" destOrd="0" presId="urn:microsoft.com/office/officeart/2005/8/layout/default"/>
    <dgm:cxn modelId="{2ECD3ABF-5167-45BC-83B3-41F4A6C14D3F}" type="presParOf" srcId="{28A0909D-07EF-4DC7-B255-26127BEA12C1}" destId="{66A20A53-4FA5-42A1-802A-53672924DF72}" srcOrd="5" destOrd="0" presId="urn:microsoft.com/office/officeart/2005/8/layout/default"/>
    <dgm:cxn modelId="{8EF3BF51-AFF3-4D2D-8CE6-7D6032904606}" type="presParOf" srcId="{28A0909D-07EF-4DC7-B255-26127BEA12C1}" destId="{11B8F0DB-58AF-4258-BBA5-8810CC6B582F}" srcOrd="6" destOrd="0" presId="urn:microsoft.com/office/officeart/2005/8/layout/default"/>
    <dgm:cxn modelId="{7A042CF7-DDF9-4622-8529-CBDF7DCF3D1B}" type="presParOf" srcId="{28A0909D-07EF-4DC7-B255-26127BEA12C1}" destId="{E5356C47-2BDA-49E2-AAEA-CA9E44EA592C}" srcOrd="7" destOrd="0" presId="urn:microsoft.com/office/officeart/2005/8/layout/default"/>
    <dgm:cxn modelId="{3F7D6F41-9A73-4402-9AB1-8CC88AD524A0}" type="presParOf" srcId="{28A0909D-07EF-4DC7-B255-26127BEA12C1}" destId="{2235041A-2D1E-4D27-8610-63FAB78745E0}" srcOrd="8" destOrd="0" presId="urn:microsoft.com/office/officeart/2005/8/layout/default"/>
    <dgm:cxn modelId="{E38C7B43-B22D-4551-A23B-556FD62021A0}" type="presParOf" srcId="{28A0909D-07EF-4DC7-B255-26127BEA12C1}" destId="{E3B6CBB6-0000-4B5A-BEEC-882CE5B6B8E1}" srcOrd="9" destOrd="0" presId="urn:microsoft.com/office/officeart/2005/8/layout/default"/>
    <dgm:cxn modelId="{7821C6D1-6BE0-421E-BEE8-63227A01D9FE}" type="presParOf" srcId="{28A0909D-07EF-4DC7-B255-26127BEA12C1}" destId="{F97AC617-BADE-46E0-8F3C-DED05662774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C6F208-65E3-4C2A-B2D7-C6057C23B5C6}"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E0FE5621-452F-4B8E-8D97-093B9E2E0A01}">
      <dgm:prSet/>
      <dgm:spPr/>
      <dgm:t>
        <a:bodyPr/>
        <a:lstStyle/>
        <a:p>
          <a:r>
            <a:rPr lang="fr-FR" dirty="0"/>
            <a:t>Analyse descriptive/bivariée</a:t>
          </a:r>
          <a:endParaRPr lang="en-US" dirty="0"/>
        </a:p>
      </dgm:t>
    </dgm:pt>
    <dgm:pt modelId="{9DE013D3-58C0-43BA-8440-B34C54D49655}" type="parTrans" cxnId="{8344970C-CFFE-4F48-B29C-EFA62D44CCA2}">
      <dgm:prSet/>
      <dgm:spPr/>
      <dgm:t>
        <a:bodyPr/>
        <a:lstStyle/>
        <a:p>
          <a:endParaRPr lang="en-US"/>
        </a:p>
      </dgm:t>
    </dgm:pt>
    <dgm:pt modelId="{9DF9AE61-768D-4799-95D9-641145DA98C9}" type="sibTrans" cxnId="{8344970C-CFFE-4F48-B29C-EFA62D44CCA2}">
      <dgm:prSet/>
      <dgm:spPr/>
      <dgm:t>
        <a:bodyPr/>
        <a:lstStyle/>
        <a:p>
          <a:endParaRPr lang="en-US"/>
        </a:p>
      </dgm:t>
    </dgm:pt>
    <dgm:pt modelId="{9135A88B-4018-45AA-840A-F888B7C019CC}">
      <dgm:prSet/>
      <dgm:spPr/>
      <dgm:t>
        <a:bodyPr/>
        <a:lstStyle/>
        <a:p>
          <a:r>
            <a:rPr lang="fr-FR" dirty="0"/>
            <a:t>Test statistiques</a:t>
          </a:r>
          <a:endParaRPr lang="en-US" dirty="0"/>
        </a:p>
      </dgm:t>
    </dgm:pt>
    <dgm:pt modelId="{AF35D9A0-3C2C-4B03-8D71-3A51D9142D06}" type="parTrans" cxnId="{1E891CA2-9EAD-4AE3-A040-7763EC48E3ED}">
      <dgm:prSet/>
      <dgm:spPr/>
      <dgm:t>
        <a:bodyPr/>
        <a:lstStyle/>
        <a:p>
          <a:endParaRPr lang="en-US"/>
        </a:p>
      </dgm:t>
    </dgm:pt>
    <dgm:pt modelId="{AA3775E6-CFFF-4732-80DD-229E9EEB5991}" type="sibTrans" cxnId="{1E891CA2-9EAD-4AE3-A040-7763EC48E3ED}">
      <dgm:prSet/>
      <dgm:spPr/>
      <dgm:t>
        <a:bodyPr/>
        <a:lstStyle/>
        <a:p>
          <a:endParaRPr lang="en-US"/>
        </a:p>
      </dgm:t>
    </dgm:pt>
    <dgm:pt modelId="{01BA6D12-D64B-4C8F-8968-8E5D399D90BA}">
      <dgm:prSet/>
      <dgm:spPr/>
      <dgm:t>
        <a:bodyPr/>
        <a:lstStyle/>
        <a:p>
          <a:r>
            <a:rPr lang="en-US" dirty="0" err="1"/>
            <a:t>Analyse</a:t>
          </a:r>
          <a:r>
            <a:rPr lang="en-US" dirty="0"/>
            <a:t> </a:t>
          </a:r>
          <a:r>
            <a:rPr lang="en-US" dirty="0" err="1"/>
            <a:t>Multidimentionnelle</a:t>
          </a:r>
          <a:r>
            <a:rPr lang="en-US" dirty="0"/>
            <a:t> ACP</a:t>
          </a:r>
        </a:p>
      </dgm:t>
    </dgm:pt>
    <dgm:pt modelId="{B761DE52-3462-47F3-980F-F3C31F78C272}" type="parTrans" cxnId="{77220A42-B3CE-43D8-9880-C4D79E685FA8}">
      <dgm:prSet/>
      <dgm:spPr/>
      <dgm:t>
        <a:bodyPr/>
        <a:lstStyle/>
        <a:p>
          <a:endParaRPr lang="en-US"/>
        </a:p>
      </dgm:t>
    </dgm:pt>
    <dgm:pt modelId="{EF014749-F41F-4312-B243-E650D4AA024F}" type="sibTrans" cxnId="{77220A42-B3CE-43D8-9880-C4D79E685FA8}">
      <dgm:prSet/>
      <dgm:spPr/>
      <dgm:t>
        <a:bodyPr/>
        <a:lstStyle/>
        <a:p>
          <a:endParaRPr lang="en-US"/>
        </a:p>
      </dgm:t>
    </dgm:pt>
    <dgm:pt modelId="{A488F627-475C-4133-B5E0-65FFD8B6415F}" type="pres">
      <dgm:prSet presAssocID="{0FC6F208-65E3-4C2A-B2D7-C6057C23B5C6}" presName="matrix" presStyleCnt="0">
        <dgm:presLayoutVars>
          <dgm:chMax val="1"/>
          <dgm:dir/>
          <dgm:resizeHandles val="exact"/>
        </dgm:presLayoutVars>
      </dgm:prSet>
      <dgm:spPr/>
    </dgm:pt>
    <dgm:pt modelId="{0A13B20D-DDBB-4378-ABB3-87ACBE4D139D}" type="pres">
      <dgm:prSet presAssocID="{0FC6F208-65E3-4C2A-B2D7-C6057C23B5C6}" presName="diamond" presStyleLbl="bgShp" presStyleIdx="0" presStyleCnt="1"/>
      <dgm:spPr/>
    </dgm:pt>
    <dgm:pt modelId="{C66848EB-E033-405F-971B-575FFEFCDC4B}" type="pres">
      <dgm:prSet presAssocID="{0FC6F208-65E3-4C2A-B2D7-C6057C23B5C6}" presName="quad1" presStyleLbl="node1" presStyleIdx="0" presStyleCnt="4">
        <dgm:presLayoutVars>
          <dgm:chMax val="0"/>
          <dgm:chPref val="0"/>
          <dgm:bulletEnabled val="1"/>
        </dgm:presLayoutVars>
      </dgm:prSet>
      <dgm:spPr/>
    </dgm:pt>
    <dgm:pt modelId="{0D7DA612-F22A-46C7-96A5-64690D1FF4F3}" type="pres">
      <dgm:prSet presAssocID="{0FC6F208-65E3-4C2A-B2D7-C6057C23B5C6}" presName="quad2" presStyleLbl="node1" presStyleIdx="1" presStyleCnt="4">
        <dgm:presLayoutVars>
          <dgm:chMax val="0"/>
          <dgm:chPref val="0"/>
          <dgm:bulletEnabled val="1"/>
        </dgm:presLayoutVars>
      </dgm:prSet>
      <dgm:spPr/>
    </dgm:pt>
    <dgm:pt modelId="{80F60F38-FDBE-4EF0-AD19-6CA2939CF734}" type="pres">
      <dgm:prSet presAssocID="{0FC6F208-65E3-4C2A-B2D7-C6057C23B5C6}" presName="quad3" presStyleLbl="node1" presStyleIdx="2" presStyleCnt="4" custLinFactNeighborX="51887" custLinFactNeighborY="6372">
        <dgm:presLayoutVars>
          <dgm:chMax val="0"/>
          <dgm:chPref val="0"/>
          <dgm:bulletEnabled val="1"/>
        </dgm:presLayoutVars>
      </dgm:prSet>
      <dgm:spPr/>
    </dgm:pt>
    <dgm:pt modelId="{C73B68FC-E6D3-45E3-9C21-3A9DDE7B990B}" type="pres">
      <dgm:prSet presAssocID="{0FC6F208-65E3-4C2A-B2D7-C6057C23B5C6}" presName="quad4" presStyleLbl="node1" presStyleIdx="3" presStyleCnt="4" custFlipVert="0" custFlipHor="1" custScaleX="15138" custScaleY="6965" custLinFactNeighborX="-41259" custLinFactNeighborY="-26637">
        <dgm:presLayoutVars>
          <dgm:chMax val="0"/>
          <dgm:chPref val="0"/>
          <dgm:bulletEnabled val="1"/>
        </dgm:presLayoutVars>
      </dgm:prSet>
      <dgm:spPr>
        <a:ln>
          <a:noFill/>
        </a:ln>
      </dgm:spPr>
    </dgm:pt>
  </dgm:ptLst>
  <dgm:cxnLst>
    <dgm:cxn modelId="{8344970C-CFFE-4F48-B29C-EFA62D44CCA2}" srcId="{0FC6F208-65E3-4C2A-B2D7-C6057C23B5C6}" destId="{E0FE5621-452F-4B8E-8D97-093B9E2E0A01}" srcOrd="0" destOrd="0" parTransId="{9DE013D3-58C0-43BA-8440-B34C54D49655}" sibTransId="{9DF9AE61-768D-4799-95D9-641145DA98C9}"/>
    <dgm:cxn modelId="{01CA863F-F62E-48C9-9325-1C7CD36CC494}" type="presOf" srcId="{01BA6D12-D64B-4C8F-8968-8E5D399D90BA}" destId="{80F60F38-FDBE-4EF0-AD19-6CA2939CF734}" srcOrd="0" destOrd="0" presId="urn:microsoft.com/office/officeart/2005/8/layout/matrix3"/>
    <dgm:cxn modelId="{77220A42-B3CE-43D8-9880-C4D79E685FA8}" srcId="{0FC6F208-65E3-4C2A-B2D7-C6057C23B5C6}" destId="{01BA6D12-D64B-4C8F-8968-8E5D399D90BA}" srcOrd="2" destOrd="0" parTransId="{B761DE52-3462-47F3-980F-F3C31F78C272}" sibTransId="{EF014749-F41F-4312-B243-E650D4AA024F}"/>
    <dgm:cxn modelId="{1E891CA2-9EAD-4AE3-A040-7763EC48E3ED}" srcId="{0FC6F208-65E3-4C2A-B2D7-C6057C23B5C6}" destId="{9135A88B-4018-45AA-840A-F888B7C019CC}" srcOrd="1" destOrd="0" parTransId="{AF35D9A0-3C2C-4B03-8D71-3A51D9142D06}" sibTransId="{AA3775E6-CFFF-4732-80DD-229E9EEB5991}"/>
    <dgm:cxn modelId="{3A4EBDB7-2543-4620-A301-2166EBFAD587}" type="presOf" srcId="{E0FE5621-452F-4B8E-8D97-093B9E2E0A01}" destId="{C66848EB-E033-405F-971B-575FFEFCDC4B}" srcOrd="0" destOrd="0" presId="urn:microsoft.com/office/officeart/2005/8/layout/matrix3"/>
    <dgm:cxn modelId="{4DA549DC-CCD0-4A4C-BCA8-032577E81185}" type="presOf" srcId="{9135A88B-4018-45AA-840A-F888B7C019CC}" destId="{0D7DA612-F22A-46C7-96A5-64690D1FF4F3}" srcOrd="0" destOrd="0" presId="urn:microsoft.com/office/officeart/2005/8/layout/matrix3"/>
    <dgm:cxn modelId="{B12DAEDC-E088-4D5B-991D-AA4264548D96}" type="presOf" srcId="{0FC6F208-65E3-4C2A-B2D7-C6057C23B5C6}" destId="{A488F627-475C-4133-B5E0-65FFD8B6415F}" srcOrd="0" destOrd="0" presId="urn:microsoft.com/office/officeart/2005/8/layout/matrix3"/>
    <dgm:cxn modelId="{60FBE086-32B9-41A0-B266-574A84AFEFC1}" type="presParOf" srcId="{A488F627-475C-4133-B5E0-65FFD8B6415F}" destId="{0A13B20D-DDBB-4378-ABB3-87ACBE4D139D}" srcOrd="0" destOrd="0" presId="urn:microsoft.com/office/officeart/2005/8/layout/matrix3"/>
    <dgm:cxn modelId="{B2E19178-3F9E-4D7C-A102-D242B6EFB2E1}" type="presParOf" srcId="{A488F627-475C-4133-B5E0-65FFD8B6415F}" destId="{C66848EB-E033-405F-971B-575FFEFCDC4B}" srcOrd="1" destOrd="0" presId="urn:microsoft.com/office/officeart/2005/8/layout/matrix3"/>
    <dgm:cxn modelId="{C35B22AB-4A78-44F4-A541-B8EF18F90899}" type="presParOf" srcId="{A488F627-475C-4133-B5E0-65FFD8B6415F}" destId="{0D7DA612-F22A-46C7-96A5-64690D1FF4F3}" srcOrd="2" destOrd="0" presId="urn:microsoft.com/office/officeart/2005/8/layout/matrix3"/>
    <dgm:cxn modelId="{028F6354-A718-405A-9AAE-B990280DC5B5}" type="presParOf" srcId="{A488F627-475C-4133-B5E0-65FFD8B6415F}" destId="{80F60F38-FDBE-4EF0-AD19-6CA2939CF734}" srcOrd="3" destOrd="0" presId="urn:microsoft.com/office/officeart/2005/8/layout/matrix3"/>
    <dgm:cxn modelId="{38A4A3ED-EC15-4EF6-8021-6376C614E3F6}" type="presParOf" srcId="{A488F627-475C-4133-B5E0-65FFD8B6415F}" destId="{C73B68FC-E6D3-45E3-9C21-3A9DDE7B990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5D1D97-70F2-4C2B-8EC3-C36F039706E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8FA3D14-0A50-4805-9464-6C144E50C990}">
      <dgm:prSet/>
      <dgm:spPr/>
      <dgm:t>
        <a:bodyPr/>
        <a:lstStyle/>
        <a:p>
          <a:r>
            <a:rPr lang="fr-FR"/>
            <a:t>On trouve les mêmes corrélations que dans notre matrice </a:t>
          </a:r>
          <a:endParaRPr lang="en-US"/>
        </a:p>
      </dgm:t>
    </dgm:pt>
    <dgm:pt modelId="{89DA6E93-8648-4D0F-AB02-3D5AB03D1524}" type="parTrans" cxnId="{2400E888-D841-46F8-83BE-6C729D40DDF3}">
      <dgm:prSet/>
      <dgm:spPr/>
      <dgm:t>
        <a:bodyPr/>
        <a:lstStyle/>
        <a:p>
          <a:endParaRPr lang="en-US"/>
        </a:p>
      </dgm:t>
    </dgm:pt>
    <dgm:pt modelId="{CFD0C621-B371-4181-BBB4-7F4EA0D65249}" type="sibTrans" cxnId="{2400E888-D841-46F8-83BE-6C729D40DDF3}">
      <dgm:prSet/>
      <dgm:spPr/>
      <dgm:t>
        <a:bodyPr/>
        <a:lstStyle/>
        <a:p>
          <a:endParaRPr lang="en-US"/>
        </a:p>
      </dgm:t>
    </dgm:pt>
    <dgm:pt modelId="{2D02A8F5-5B00-4AE6-86A5-78DB8214F410}">
      <dgm:prSet/>
      <dgm:spPr/>
      <dgm:t>
        <a:bodyPr/>
        <a:lstStyle/>
        <a:p>
          <a:r>
            <a:rPr lang="fr-FR"/>
            <a:t>D’après le graphique d’éboulis de valeurs propres nous avons en bleu la variance de chaque nouvelle composante, et en rouge la variance cumulée. Nous voyons ici que près de 80% de la variance est comprise dans les 4 premières composantes, et près de 90% dans les 5 premières.</a:t>
          </a:r>
          <a:endParaRPr lang="en-US"/>
        </a:p>
      </dgm:t>
    </dgm:pt>
    <dgm:pt modelId="{96CE579A-1281-48F9-9FF2-EFF23D8EF6E2}" type="parTrans" cxnId="{412FA238-BBB1-4034-8A61-F2ED887CBEC1}">
      <dgm:prSet/>
      <dgm:spPr/>
      <dgm:t>
        <a:bodyPr/>
        <a:lstStyle/>
        <a:p>
          <a:endParaRPr lang="en-US"/>
        </a:p>
      </dgm:t>
    </dgm:pt>
    <dgm:pt modelId="{728EA544-EAF2-4499-9082-5943CC927083}" type="sibTrans" cxnId="{412FA238-BBB1-4034-8A61-F2ED887CBEC1}">
      <dgm:prSet/>
      <dgm:spPr/>
      <dgm:t>
        <a:bodyPr/>
        <a:lstStyle/>
        <a:p>
          <a:endParaRPr lang="en-US"/>
        </a:p>
      </dgm:t>
    </dgm:pt>
    <dgm:pt modelId="{8CD5F034-6051-463C-8469-E875FDBA090D}" type="pres">
      <dgm:prSet presAssocID="{DD5D1D97-70F2-4C2B-8EC3-C36F039706EB}" presName="hierChild1" presStyleCnt="0">
        <dgm:presLayoutVars>
          <dgm:chPref val="1"/>
          <dgm:dir/>
          <dgm:animOne val="branch"/>
          <dgm:animLvl val="lvl"/>
          <dgm:resizeHandles/>
        </dgm:presLayoutVars>
      </dgm:prSet>
      <dgm:spPr/>
    </dgm:pt>
    <dgm:pt modelId="{C3CAB161-E636-4099-BE5A-37B4E946AD22}" type="pres">
      <dgm:prSet presAssocID="{48FA3D14-0A50-4805-9464-6C144E50C990}" presName="hierRoot1" presStyleCnt="0"/>
      <dgm:spPr/>
    </dgm:pt>
    <dgm:pt modelId="{D4E0E7AE-8D9A-4A7F-A235-509ADC83834F}" type="pres">
      <dgm:prSet presAssocID="{48FA3D14-0A50-4805-9464-6C144E50C990}" presName="composite" presStyleCnt="0"/>
      <dgm:spPr/>
    </dgm:pt>
    <dgm:pt modelId="{F27A6E9E-B813-4645-9E8F-B34BEDCB94D4}" type="pres">
      <dgm:prSet presAssocID="{48FA3D14-0A50-4805-9464-6C144E50C990}" presName="background" presStyleLbl="node0" presStyleIdx="0" presStyleCnt="2"/>
      <dgm:spPr/>
    </dgm:pt>
    <dgm:pt modelId="{FD8A83E2-0BDA-4208-BA64-A7EF2271E6DA}" type="pres">
      <dgm:prSet presAssocID="{48FA3D14-0A50-4805-9464-6C144E50C990}" presName="text" presStyleLbl="fgAcc0" presStyleIdx="0" presStyleCnt="2">
        <dgm:presLayoutVars>
          <dgm:chPref val="3"/>
        </dgm:presLayoutVars>
      </dgm:prSet>
      <dgm:spPr/>
    </dgm:pt>
    <dgm:pt modelId="{563A054A-203C-4909-9E44-10084AEE7E28}" type="pres">
      <dgm:prSet presAssocID="{48FA3D14-0A50-4805-9464-6C144E50C990}" presName="hierChild2" presStyleCnt="0"/>
      <dgm:spPr/>
    </dgm:pt>
    <dgm:pt modelId="{F7C73B58-0F21-456C-9DAA-14689F29824D}" type="pres">
      <dgm:prSet presAssocID="{2D02A8F5-5B00-4AE6-86A5-78DB8214F410}" presName="hierRoot1" presStyleCnt="0"/>
      <dgm:spPr/>
    </dgm:pt>
    <dgm:pt modelId="{ADDEBEE6-4871-43DB-A0A8-383072175769}" type="pres">
      <dgm:prSet presAssocID="{2D02A8F5-5B00-4AE6-86A5-78DB8214F410}" presName="composite" presStyleCnt="0"/>
      <dgm:spPr/>
    </dgm:pt>
    <dgm:pt modelId="{CF5F5969-693F-4037-9418-B89D0EB6CAE9}" type="pres">
      <dgm:prSet presAssocID="{2D02A8F5-5B00-4AE6-86A5-78DB8214F410}" presName="background" presStyleLbl="node0" presStyleIdx="1" presStyleCnt="2"/>
      <dgm:spPr/>
    </dgm:pt>
    <dgm:pt modelId="{13FCB0D6-3DA0-477B-8124-2ACE84CCBF56}" type="pres">
      <dgm:prSet presAssocID="{2D02A8F5-5B00-4AE6-86A5-78DB8214F410}" presName="text" presStyleLbl="fgAcc0" presStyleIdx="1" presStyleCnt="2">
        <dgm:presLayoutVars>
          <dgm:chPref val="3"/>
        </dgm:presLayoutVars>
      </dgm:prSet>
      <dgm:spPr/>
    </dgm:pt>
    <dgm:pt modelId="{C0FFCF51-1E79-44F4-AB04-299D07C157A0}" type="pres">
      <dgm:prSet presAssocID="{2D02A8F5-5B00-4AE6-86A5-78DB8214F410}" presName="hierChild2" presStyleCnt="0"/>
      <dgm:spPr/>
    </dgm:pt>
  </dgm:ptLst>
  <dgm:cxnLst>
    <dgm:cxn modelId="{ABB12F27-4E50-4411-9D09-F06403DB2E2E}" type="presOf" srcId="{DD5D1D97-70F2-4C2B-8EC3-C36F039706EB}" destId="{8CD5F034-6051-463C-8469-E875FDBA090D}" srcOrd="0" destOrd="0" presId="urn:microsoft.com/office/officeart/2005/8/layout/hierarchy1"/>
    <dgm:cxn modelId="{412FA238-BBB1-4034-8A61-F2ED887CBEC1}" srcId="{DD5D1D97-70F2-4C2B-8EC3-C36F039706EB}" destId="{2D02A8F5-5B00-4AE6-86A5-78DB8214F410}" srcOrd="1" destOrd="0" parTransId="{96CE579A-1281-48F9-9FF2-EFF23D8EF6E2}" sibTransId="{728EA544-EAF2-4499-9082-5943CC927083}"/>
    <dgm:cxn modelId="{2400E888-D841-46F8-83BE-6C729D40DDF3}" srcId="{DD5D1D97-70F2-4C2B-8EC3-C36F039706EB}" destId="{48FA3D14-0A50-4805-9464-6C144E50C990}" srcOrd="0" destOrd="0" parTransId="{89DA6E93-8648-4D0F-AB02-3D5AB03D1524}" sibTransId="{CFD0C621-B371-4181-BBB4-7F4EA0D65249}"/>
    <dgm:cxn modelId="{3E00C58D-68BB-4FB1-B371-1AF1F56A3256}" type="presOf" srcId="{2D02A8F5-5B00-4AE6-86A5-78DB8214F410}" destId="{13FCB0D6-3DA0-477B-8124-2ACE84CCBF56}" srcOrd="0" destOrd="0" presId="urn:microsoft.com/office/officeart/2005/8/layout/hierarchy1"/>
    <dgm:cxn modelId="{D09F0AF3-0FCA-4B13-A5DA-A58CFB952DC0}" type="presOf" srcId="{48FA3D14-0A50-4805-9464-6C144E50C990}" destId="{FD8A83E2-0BDA-4208-BA64-A7EF2271E6DA}" srcOrd="0" destOrd="0" presId="urn:microsoft.com/office/officeart/2005/8/layout/hierarchy1"/>
    <dgm:cxn modelId="{D2C71F2E-D3C0-477E-996B-F29120F1F77B}" type="presParOf" srcId="{8CD5F034-6051-463C-8469-E875FDBA090D}" destId="{C3CAB161-E636-4099-BE5A-37B4E946AD22}" srcOrd="0" destOrd="0" presId="urn:microsoft.com/office/officeart/2005/8/layout/hierarchy1"/>
    <dgm:cxn modelId="{F46CA753-010B-4A04-902B-3EE97BB53398}" type="presParOf" srcId="{C3CAB161-E636-4099-BE5A-37B4E946AD22}" destId="{D4E0E7AE-8D9A-4A7F-A235-509ADC83834F}" srcOrd="0" destOrd="0" presId="urn:microsoft.com/office/officeart/2005/8/layout/hierarchy1"/>
    <dgm:cxn modelId="{36E5A87D-080A-4ACA-9326-FFA487DD13AC}" type="presParOf" srcId="{D4E0E7AE-8D9A-4A7F-A235-509ADC83834F}" destId="{F27A6E9E-B813-4645-9E8F-B34BEDCB94D4}" srcOrd="0" destOrd="0" presId="urn:microsoft.com/office/officeart/2005/8/layout/hierarchy1"/>
    <dgm:cxn modelId="{BD0D27B3-DFFD-49C5-8A2F-C4819C70065C}" type="presParOf" srcId="{D4E0E7AE-8D9A-4A7F-A235-509ADC83834F}" destId="{FD8A83E2-0BDA-4208-BA64-A7EF2271E6DA}" srcOrd="1" destOrd="0" presId="urn:microsoft.com/office/officeart/2005/8/layout/hierarchy1"/>
    <dgm:cxn modelId="{15349941-C851-44F5-BC39-9A82DF0BFCFA}" type="presParOf" srcId="{C3CAB161-E636-4099-BE5A-37B4E946AD22}" destId="{563A054A-203C-4909-9E44-10084AEE7E28}" srcOrd="1" destOrd="0" presId="urn:microsoft.com/office/officeart/2005/8/layout/hierarchy1"/>
    <dgm:cxn modelId="{A7580AC8-6829-46E3-8AF0-AADF14711EC0}" type="presParOf" srcId="{8CD5F034-6051-463C-8469-E875FDBA090D}" destId="{F7C73B58-0F21-456C-9DAA-14689F29824D}" srcOrd="1" destOrd="0" presId="urn:microsoft.com/office/officeart/2005/8/layout/hierarchy1"/>
    <dgm:cxn modelId="{BD338F11-9E77-4B94-B8DE-1E46E744ABCF}" type="presParOf" srcId="{F7C73B58-0F21-456C-9DAA-14689F29824D}" destId="{ADDEBEE6-4871-43DB-A0A8-383072175769}" srcOrd="0" destOrd="0" presId="urn:microsoft.com/office/officeart/2005/8/layout/hierarchy1"/>
    <dgm:cxn modelId="{171E816F-35DF-406C-B837-70A9B2FACBF1}" type="presParOf" srcId="{ADDEBEE6-4871-43DB-A0A8-383072175769}" destId="{CF5F5969-693F-4037-9418-B89D0EB6CAE9}" srcOrd="0" destOrd="0" presId="urn:microsoft.com/office/officeart/2005/8/layout/hierarchy1"/>
    <dgm:cxn modelId="{59C1A45B-B3F1-4AA4-842F-9CF57C4E6A46}" type="presParOf" srcId="{ADDEBEE6-4871-43DB-A0A8-383072175769}" destId="{13FCB0D6-3DA0-477B-8124-2ACE84CCBF56}" srcOrd="1" destOrd="0" presId="urn:microsoft.com/office/officeart/2005/8/layout/hierarchy1"/>
    <dgm:cxn modelId="{20268124-DF6A-4660-BA86-86579A1D687C}" type="presParOf" srcId="{F7C73B58-0F21-456C-9DAA-14689F29824D}" destId="{C0FFCF51-1E79-44F4-AB04-299D07C157A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89B75E-0014-442F-8DD8-BEB14D467BF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F8CE91D-D072-4954-B84D-35CD041107F0}">
      <dgm:prSet/>
      <dgm:spPr/>
      <dgm:t>
        <a:bodyPr/>
        <a:lstStyle/>
        <a:p>
          <a:r>
            <a:rPr lang="fr-FR"/>
            <a:t>Comparaison de la médiane de la variable numérique entre les nutriscores grade </a:t>
          </a:r>
          <a:endParaRPr lang="en-US"/>
        </a:p>
      </dgm:t>
    </dgm:pt>
    <dgm:pt modelId="{A4FA3A11-D099-4777-9FAE-2C3C988624E8}" type="parTrans" cxnId="{8043754F-3DDF-4D45-8A1B-4A3767FAB539}">
      <dgm:prSet/>
      <dgm:spPr/>
      <dgm:t>
        <a:bodyPr/>
        <a:lstStyle/>
        <a:p>
          <a:endParaRPr lang="en-US"/>
        </a:p>
      </dgm:t>
    </dgm:pt>
    <dgm:pt modelId="{82EC1443-10A7-4354-98CC-F78B0E72C763}" type="sibTrans" cxnId="{8043754F-3DDF-4D45-8A1B-4A3767FAB539}">
      <dgm:prSet/>
      <dgm:spPr/>
      <dgm:t>
        <a:bodyPr/>
        <a:lstStyle/>
        <a:p>
          <a:endParaRPr lang="en-US"/>
        </a:p>
      </dgm:t>
    </dgm:pt>
    <dgm:pt modelId="{47B6B546-588D-4AEF-9DAC-827D573FEBB9}">
      <dgm:prSet/>
      <dgm:spPr/>
      <dgm:t>
        <a:bodyPr/>
        <a:lstStyle/>
        <a:p>
          <a:r>
            <a:rPr lang="fr-FR"/>
            <a:t>L’hypothèse nulle : les valeurs médianes de tout les grades sont égales : Indépendance entre le nutriscore_grade et le nutrition fact. </a:t>
          </a:r>
          <a:endParaRPr lang="en-US"/>
        </a:p>
      </dgm:t>
    </dgm:pt>
    <dgm:pt modelId="{BA07CB2D-3CFF-44D8-8E13-AF9E314B0986}" type="parTrans" cxnId="{BD9D33C9-7B88-497D-8260-C7B0656F992F}">
      <dgm:prSet/>
      <dgm:spPr/>
      <dgm:t>
        <a:bodyPr/>
        <a:lstStyle/>
        <a:p>
          <a:endParaRPr lang="en-US"/>
        </a:p>
      </dgm:t>
    </dgm:pt>
    <dgm:pt modelId="{30516A83-5D60-4949-928D-803B87F9D62C}" type="sibTrans" cxnId="{BD9D33C9-7B88-497D-8260-C7B0656F992F}">
      <dgm:prSet/>
      <dgm:spPr/>
      <dgm:t>
        <a:bodyPr/>
        <a:lstStyle/>
        <a:p>
          <a:endParaRPr lang="en-US"/>
        </a:p>
      </dgm:t>
    </dgm:pt>
    <dgm:pt modelId="{3570F24F-89F6-4D5C-BEBA-EF98DC0B5285}" type="pres">
      <dgm:prSet presAssocID="{C289B75E-0014-442F-8DD8-BEB14D467BFA}" presName="linear" presStyleCnt="0">
        <dgm:presLayoutVars>
          <dgm:animLvl val="lvl"/>
          <dgm:resizeHandles val="exact"/>
        </dgm:presLayoutVars>
      </dgm:prSet>
      <dgm:spPr/>
    </dgm:pt>
    <dgm:pt modelId="{4B05C5FE-2DEF-450E-9F62-0E76904B6992}" type="pres">
      <dgm:prSet presAssocID="{6F8CE91D-D072-4954-B84D-35CD041107F0}" presName="parentText" presStyleLbl="node1" presStyleIdx="0" presStyleCnt="2">
        <dgm:presLayoutVars>
          <dgm:chMax val="0"/>
          <dgm:bulletEnabled val="1"/>
        </dgm:presLayoutVars>
      </dgm:prSet>
      <dgm:spPr/>
    </dgm:pt>
    <dgm:pt modelId="{6F1491B2-AB3D-47D3-9A7D-D7EA0A24E87F}" type="pres">
      <dgm:prSet presAssocID="{82EC1443-10A7-4354-98CC-F78B0E72C763}" presName="spacer" presStyleCnt="0"/>
      <dgm:spPr/>
    </dgm:pt>
    <dgm:pt modelId="{F0EE4B3F-5A7E-4389-A5D7-240E483C7961}" type="pres">
      <dgm:prSet presAssocID="{47B6B546-588D-4AEF-9DAC-827D573FEBB9}" presName="parentText" presStyleLbl="node1" presStyleIdx="1" presStyleCnt="2">
        <dgm:presLayoutVars>
          <dgm:chMax val="0"/>
          <dgm:bulletEnabled val="1"/>
        </dgm:presLayoutVars>
      </dgm:prSet>
      <dgm:spPr/>
    </dgm:pt>
  </dgm:ptLst>
  <dgm:cxnLst>
    <dgm:cxn modelId="{8043754F-3DDF-4D45-8A1B-4A3767FAB539}" srcId="{C289B75E-0014-442F-8DD8-BEB14D467BFA}" destId="{6F8CE91D-D072-4954-B84D-35CD041107F0}" srcOrd="0" destOrd="0" parTransId="{A4FA3A11-D099-4777-9FAE-2C3C988624E8}" sibTransId="{82EC1443-10A7-4354-98CC-F78B0E72C763}"/>
    <dgm:cxn modelId="{C3384351-2ACB-4634-A7AC-AE0376A7EC1D}" type="presOf" srcId="{C289B75E-0014-442F-8DD8-BEB14D467BFA}" destId="{3570F24F-89F6-4D5C-BEBA-EF98DC0B5285}" srcOrd="0" destOrd="0" presId="urn:microsoft.com/office/officeart/2005/8/layout/vList2"/>
    <dgm:cxn modelId="{58432778-BB87-4287-A52D-43FA88467D51}" type="presOf" srcId="{47B6B546-588D-4AEF-9DAC-827D573FEBB9}" destId="{F0EE4B3F-5A7E-4389-A5D7-240E483C7961}" srcOrd="0" destOrd="0" presId="urn:microsoft.com/office/officeart/2005/8/layout/vList2"/>
    <dgm:cxn modelId="{0B36FCC0-6BC4-4FF3-911D-3DC056DD3D7E}" type="presOf" srcId="{6F8CE91D-D072-4954-B84D-35CD041107F0}" destId="{4B05C5FE-2DEF-450E-9F62-0E76904B6992}" srcOrd="0" destOrd="0" presId="urn:microsoft.com/office/officeart/2005/8/layout/vList2"/>
    <dgm:cxn modelId="{BD9D33C9-7B88-497D-8260-C7B0656F992F}" srcId="{C289B75E-0014-442F-8DD8-BEB14D467BFA}" destId="{47B6B546-588D-4AEF-9DAC-827D573FEBB9}" srcOrd="1" destOrd="0" parTransId="{BA07CB2D-3CFF-44D8-8E13-AF9E314B0986}" sibTransId="{30516A83-5D60-4949-928D-803B87F9D62C}"/>
    <dgm:cxn modelId="{F04C616B-ABA7-4B88-9DD3-94E8D3001152}" type="presParOf" srcId="{3570F24F-89F6-4D5C-BEBA-EF98DC0B5285}" destId="{4B05C5FE-2DEF-450E-9F62-0E76904B6992}" srcOrd="0" destOrd="0" presId="urn:microsoft.com/office/officeart/2005/8/layout/vList2"/>
    <dgm:cxn modelId="{0DED6DC7-D284-4A88-8C9F-077D0997AC1D}" type="presParOf" srcId="{3570F24F-89F6-4D5C-BEBA-EF98DC0B5285}" destId="{6F1491B2-AB3D-47D3-9A7D-D7EA0A24E87F}" srcOrd="1" destOrd="0" presId="urn:microsoft.com/office/officeart/2005/8/layout/vList2"/>
    <dgm:cxn modelId="{0F7C96A6-8B4B-4428-9A3C-1C7F672C5E62}" type="presParOf" srcId="{3570F24F-89F6-4D5C-BEBA-EF98DC0B5285}" destId="{F0EE4B3F-5A7E-4389-A5D7-240E483C796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6B565-F245-4DE0-8954-68092144F7AB}">
      <dsp:nvSpPr>
        <dsp:cNvPr id="0" name=""/>
        <dsp:cNvSpPr/>
      </dsp:nvSpPr>
      <dsp:spPr>
        <a:xfrm>
          <a:off x="0" y="452"/>
          <a:ext cx="10287000" cy="1057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7788F-DFEF-40CF-BC89-41E386087210}">
      <dsp:nvSpPr>
        <dsp:cNvPr id="0" name=""/>
        <dsp:cNvSpPr/>
      </dsp:nvSpPr>
      <dsp:spPr>
        <a:xfrm>
          <a:off x="319958" y="238437"/>
          <a:ext cx="581743" cy="581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145AF-76D7-42E0-98AF-562C9431CA2D}">
      <dsp:nvSpPr>
        <dsp:cNvPr id="0" name=""/>
        <dsp:cNvSpPr/>
      </dsp:nvSpPr>
      <dsp:spPr>
        <a:xfrm>
          <a:off x="1221660" y="452"/>
          <a:ext cx="9065339" cy="105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41" tIns="111941" rIns="111941" bIns="111941" numCol="1" spcCol="1270" anchor="ctr" anchorCtr="0">
          <a:noAutofit/>
        </a:bodyPr>
        <a:lstStyle/>
        <a:p>
          <a:pPr marL="0" lvl="0" indent="0" algn="l" defTabSz="1111250">
            <a:lnSpc>
              <a:spcPct val="90000"/>
            </a:lnSpc>
            <a:spcBef>
              <a:spcPct val="0"/>
            </a:spcBef>
            <a:spcAft>
              <a:spcPct val="35000"/>
            </a:spcAft>
            <a:buNone/>
          </a:pPr>
          <a:r>
            <a:rPr lang="fr-FR" sz="2500" kern="1200"/>
            <a:t>Répondre à l’appel à projets lancé par Santé Publique France </a:t>
          </a:r>
          <a:endParaRPr lang="en-US" sz="2500" kern="1200"/>
        </a:p>
      </dsp:txBody>
      <dsp:txXfrm>
        <a:off x="1221660" y="452"/>
        <a:ext cx="9065339" cy="1057714"/>
      </dsp:txXfrm>
    </dsp:sp>
    <dsp:sp modelId="{99EBF197-38EC-4FC5-91CA-5C6E2F8DE8D0}">
      <dsp:nvSpPr>
        <dsp:cNvPr id="0" name=""/>
        <dsp:cNvSpPr/>
      </dsp:nvSpPr>
      <dsp:spPr>
        <a:xfrm>
          <a:off x="0" y="1322595"/>
          <a:ext cx="10287000" cy="1057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A64E1-7305-429F-ABE1-0AF07028B549}">
      <dsp:nvSpPr>
        <dsp:cNvPr id="0" name=""/>
        <dsp:cNvSpPr/>
      </dsp:nvSpPr>
      <dsp:spPr>
        <a:xfrm>
          <a:off x="319958" y="1560580"/>
          <a:ext cx="581743" cy="581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9D1E7-B032-4887-AE88-D1F57ED28ADF}">
      <dsp:nvSpPr>
        <dsp:cNvPr id="0" name=""/>
        <dsp:cNvSpPr/>
      </dsp:nvSpPr>
      <dsp:spPr>
        <a:xfrm>
          <a:off x="1221660" y="1322595"/>
          <a:ext cx="9065339" cy="105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41" tIns="111941" rIns="111941" bIns="111941" numCol="1" spcCol="1270" anchor="ctr" anchorCtr="0">
          <a:noAutofit/>
        </a:bodyPr>
        <a:lstStyle/>
        <a:p>
          <a:pPr marL="0" lvl="0" indent="0" algn="l" defTabSz="1111250">
            <a:lnSpc>
              <a:spcPct val="90000"/>
            </a:lnSpc>
            <a:spcBef>
              <a:spcPct val="0"/>
            </a:spcBef>
            <a:spcAft>
              <a:spcPct val="35000"/>
            </a:spcAft>
            <a:buNone/>
          </a:pPr>
          <a:r>
            <a:rPr lang="fr-FR" sz="2500" kern="1200"/>
            <a:t>Trouver une idée innovante d’application en lien avec l’alimentation </a:t>
          </a:r>
          <a:endParaRPr lang="en-US" sz="2500" kern="1200"/>
        </a:p>
      </dsp:txBody>
      <dsp:txXfrm>
        <a:off x="1221660" y="1322595"/>
        <a:ext cx="9065339" cy="1057714"/>
      </dsp:txXfrm>
    </dsp:sp>
    <dsp:sp modelId="{3CD82768-321B-401A-BF90-B30FE5C55C71}">
      <dsp:nvSpPr>
        <dsp:cNvPr id="0" name=""/>
        <dsp:cNvSpPr/>
      </dsp:nvSpPr>
      <dsp:spPr>
        <a:xfrm>
          <a:off x="0" y="2644738"/>
          <a:ext cx="10287000" cy="1057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EA963-FD09-47AA-A30B-F1AD2402E293}">
      <dsp:nvSpPr>
        <dsp:cNvPr id="0" name=""/>
        <dsp:cNvSpPr/>
      </dsp:nvSpPr>
      <dsp:spPr>
        <a:xfrm>
          <a:off x="319958" y="2882724"/>
          <a:ext cx="581743" cy="581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7AD95A-F334-4AB5-9EE7-BE976220F7AB}">
      <dsp:nvSpPr>
        <dsp:cNvPr id="0" name=""/>
        <dsp:cNvSpPr/>
      </dsp:nvSpPr>
      <dsp:spPr>
        <a:xfrm>
          <a:off x="1221660" y="2644738"/>
          <a:ext cx="9065339" cy="105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41" tIns="111941" rIns="111941" bIns="111941" numCol="1" spcCol="1270" anchor="ctr" anchorCtr="0">
          <a:noAutofit/>
        </a:bodyPr>
        <a:lstStyle/>
        <a:p>
          <a:pPr marL="0" lvl="0" indent="0" algn="l" defTabSz="1111250">
            <a:lnSpc>
              <a:spcPct val="90000"/>
            </a:lnSpc>
            <a:spcBef>
              <a:spcPct val="0"/>
            </a:spcBef>
            <a:spcAft>
              <a:spcPct val="35000"/>
            </a:spcAft>
            <a:buNone/>
          </a:pPr>
          <a:r>
            <a:rPr lang="fr-FR" sz="2500" kern="1200"/>
            <a:t>Exploitation du jeu de données disponible via Open Food Fact </a:t>
          </a:r>
          <a:endParaRPr lang="en-US" sz="2500" kern="1200"/>
        </a:p>
      </dsp:txBody>
      <dsp:txXfrm>
        <a:off x="1221660" y="2644738"/>
        <a:ext cx="9065339" cy="1057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477EF-9A6C-475F-9B71-BCECCFCA9846}">
      <dsp:nvSpPr>
        <dsp:cNvPr id="0" name=""/>
        <dsp:cNvSpPr/>
      </dsp:nvSpPr>
      <dsp:spPr>
        <a:xfrm>
          <a:off x="1145515" y="1127631"/>
          <a:ext cx="1096130" cy="1096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012A64-FDB4-4D5C-9377-D5BDDDFF0A64}">
      <dsp:nvSpPr>
        <dsp:cNvPr id="0" name=""/>
        <dsp:cNvSpPr/>
      </dsp:nvSpPr>
      <dsp:spPr>
        <a:xfrm>
          <a:off x="475658" y="2438405"/>
          <a:ext cx="2435844" cy="1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La maladie  SIBO : small intestinals bacterial overgrow</a:t>
          </a:r>
          <a:endParaRPr lang="en-US" sz="1100" kern="1200"/>
        </a:p>
      </dsp:txBody>
      <dsp:txXfrm>
        <a:off x="475658" y="2438405"/>
        <a:ext cx="2435844" cy="11351"/>
      </dsp:txXfrm>
    </dsp:sp>
    <dsp:sp modelId="{36F3A12C-8818-45B3-9E51-7ECEF40BD0AD}">
      <dsp:nvSpPr>
        <dsp:cNvPr id="0" name=""/>
        <dsp:cNvSpPr/>
      </dsp:nvSpPr>
      <dsp:spPr>
        <a:xfrm>
          <a:off x="4007633" y="1130157"/>
          <a:ext cx="1096130" cy="1096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765B01-6F4E-4D5A-B684-75F2FE8AE54B}">
      <dsp:nvSpPr>
        <dsp:cNvPr id="0" name=""/>
        <dsp:cNvSpPr/>
      </dsp:nvSpPr>
      <dsp:spPr>
        <a:xfrm>
          <a:off x="3337775" y="2445982"/>
          <a:ext cx="2435844" cy="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Nous </a:t>
          </a:r>
          <a:r>
            <a:rPr lang="en-US" sz="1100" kern="1200" dirty="0" err="1"/>
            <a:t>voulons</a:t>
          </a:r>
          <a:r>
            <a:rPr lang="en-US" sz="1100" kern="1200" dirty="0"/>
            <a:t> </a:t>
          </a:r>
          <a:r>
            <a:rPr lang="en-US" sz="1100" kern="1200" dirty="0" err="1"/>
            <a:t>mettre</a:t>
          </a:r>
          <a:r>
            <a:rPr lang="en-US" sz="1100" kern="1200" dirty="0"/>
            <a:t> </a:t>
          </a:r>
          <a:r>
            <a:rPr lang="en-US" sz="1100" kern="1200" dirty="0" err="1"/>
            <a:t>en</a:t>
          </a:r>
          <a:r>
            <a:rPr lang="en-US" sz="1100" kern="1200" dirty="0"/>
            <a:t> place </a:t>
          </a:r>
          <a:r>
            <a:rPr lang="en-US" sz="1100" kern="1200" dirty="0" err="1"/>
            <a:t>une</a:t>
          </a:r>
          <a:r>
            <a:rPr lang="en-US" sz="1100" kern="1200" dirty="0"/>
            <a:t> application qui </a:t>
          </a:r>
          <a:r>
            <a:rPr lang="en-US" sz="1100" kern="1200" dirty="0" err="1"/>
            <a:t>permet</a:t>
          </a:r>
          <a:r>
            <a:rPr lang="en-US" sz="1100" kern="1200" dirty="0"/>
            <a:t> </a:t>
          </a:r>
          <a:r>
            <a:rPr lang="en-US" sz="1100" kern="1200" dirty="0" err="1"/>
            <a:t>d’avoir</a:t>
          </a:r>
          <a:r>
            <a:rPr lang="en-US" sz="1100" kern="1200" dirty="0"/>
            <a:t> </a:t>
          </a:r>
          <a:r>
            <a:rPr lang="en-US" sz="1100" kern="1200" dirty="0" err="1"/>
            <a:t>une</a:t>
          </a:r>
          <a:r>
            <a:rPr lang="en-US" sz="1100" kern="1200" dirty="0"/>
            <a:t> visualization </a:t>
          </a:r>
          <a:r>
            <a:rPr lang="en-US" sz="1100" kern="1200" dirty="0" err="1"/>
            <a:t>rapide</a:t>
          </a:r>
          <a:r>
            <a:rPr lang="en-US" sz="1100" kern="1200" dirty="0"/>
            <a:t> du Nutri-Score et des ingredients de </a:t>
          </a:r>
          <a:r>
            <a:rPr lang="en-US" sz="1100" kern="1200" dirty="0" err="1"/>
            <a:t>chaque</a:t>
          </a:r>
          <a:r>
            <a:rPr lang="en-US" sz="1100" kern="1200" dirty="0"/>
            <a:t> </a:t>
          </a:r>
          <a:r>
            <a:rPr lang="en-US" sz="1100" kern="1200" dirty="0" err="1"/>
            <a:t>produit</a:t>
          </a:r>
          <a:r>
            <a:rPr lang="en-US" sz="1100" kern="1200" dirty="0"/>
            <a:t>.</a:t>
          </a:r>
        </a:p>
      </dsp:txBody>
      <dsp:txXfrm>
        <a:off x="3337775" y="2445982"/>
        <a:ext cx="2435844" cy="1248"/>
      </dsp:txXfrm>
    </dsp:sp>
    <dsp:sp modelId="{257A650E-90E6-4A9A-8FC0-8A5081C54967}">
      <dsp:nvSpPr>
        <dsp:cNvPr id="0" name=""/>
        <dsp:cNvSpPr/>
      </dsp:nvSpPr>
      <dsp:spPr>
        <a:xfrm>
          <a:off x="6869750" y="1127631"/>
          <a:ext cx="1096130" cy="1096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6D7D9C-3CEB-465C-9E82-8BF7F3C26F82}">
      <dsp:nvSpPr>
        <dsp:cNvPr id="0" name=""/>
        <dsp:cNvSpPr/>
      </dsp:nvSpPr>
      <dsp:spPr>
        <a:xfrm>
          <a:off x="6199893" y="2438405"/>
          <a:ext cx="2435844" cy="1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Pour </a:t>
          </a:r>
          <a:r>
            <a:rPr lang="en-US" sz="1100" kern="1200" dirty="0" err="1"/>
            <a:t>cela</a:t>
          </a:r>
          <a:r>
            <a:rPr lang="en-US" sz="1100" kern="1200" dirty="0"/>
            <a:t>, nous </a:t>
          </a:r>
          <a:r>
            <a:rPr lang="en-US" sz="1100" kern="1200" dirty="0" err="1"/>
            <a:t>allons</a:t>
          </a:r>
          <a:r>
            <a:rPr lang="en-US" sz="1100" kern="1200" dirty="0"/>
            <a:t> </a:t>
          </a:r>
          <a:r>
            <a:rPr lang="en-US" sz="1100" kern="1200" dirty="0" err="1"/>
            <a:t>analyser</a:t>
          </a:r>
          <a:r>
            <a:rPr lang="en-US" sz="1100" kern="1200" dirty="0"/>
            <a:t> </a:t>
          </a:r>
          <a:r>
            <a:rPr lang="en-US" sz="1100" kern="1200" dirty="0" err="1"/>
            <a:t>d’abord</a:t>
          </a:r>
          <a:r>
            <a:rPr lang="en-US" sz="1100" kern="1200" dirty="0"/>
            <a:t> le </a:t>
          </a:r>
          <a:r>
            <a:rPr lang="en-US" sz="1100" kern="1200" dirty="0" err="1"/>
            <a:t>nutriscore</a:t>
          </a:r>
          <a:r>
            <a:rPr lang="en-US" sz="1100" kern="1200" dirty="0"/>
            <a:t> score </a:t>
          </a:r>
        </a:p>
      </dsp:txBody>
      <dsp:txXfrm>
        <a:off x="6199893" y="2438405"/>
        <a:ext cx="2435844" cy="11351"/>
      </dsp:txXfrm>
    </dsp:sp>
    <dsp:sp modelId="{95C143FA-7E17-420D-A071-EEDE2E34A68B}">
      <dsp:nvSpPr>
        <dsp:cNvPr id="0" name=""/>
        <dsp:cNvSpPr/>
      </dsp:nvSpPr>
      <dsp:spPr>
        <a:xfrm>
          <a:off x="9731868" y="1127631"/>
          <a:ext cx="1096130" cy="1096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61DEA-DE06-4277-A853-FEB69066E409}">
      <dsp:nvSpPr>
        <dsp:cNvPr id="0" name=""/>
        <dsp:cNvSpPr/>
      </dsp:nvSpPr>
      <dsp:spPr>
        <a:xfrm>
          <a:off x="9062010" y="2438405"/>
          <a:ext cx="2435844" cy="1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Et ensuite la composition des produits </a:t>
          </a:r>
        </a:p>
      </dsp:txBody>
      <dsp:txXfrm>
        <a:off x="9062010" y="2438405"/>
        <a:ext cx="2435844" cy="11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A5953-5047-4E71-9318-EC320BCCCCBC}">
      <dsp:nvSpPr>
        <dsp:cNvPr id="0" name=""/>
        <dsp:cNvSpPr/>
      </dsp:nvSpPr>
      <dsp:spPr>
        <a:xfrm>
          <a:off x="3013" y="637629"/>
          <a:ext cx="3023815" cy="120952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kern="1200"/>
            <a:t>Les informations générales sur la fiche du produit : nom, data de modification, code du produit, etc </a:t>
          </a:r>
          <a:endParaRPr lang="en-US" sz="1400" kern="1200"/>
        </a:p>
      </dsp:txBody>
      <dsp:txXfrm>
        <a:off x="3013" y="637629"/>
        <a:ext cx="2721434" cy="1209526"/>
      </dsp:txXfrm>
    </dsp:sp>
    <dsp:sp modelId="{09873FB5-9C27-4647-8A9F-9687BE70B20A}">
      <dsp:nvSpPr>
        <dsp:cNvPr id="0" name=""/>
        <dsp:cNvSpPr/>
      </dsp:nvSpPr>
      <dsp:spPr>
        <a:xfrm>
          <a:off x="2422066" y="637629"/>
          <a:ext cx="3023815" cy="1209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kern="1200"/>
            <a:t>Un ensemble d’éléments catégorielles comme : catégorie du produit, localisation, origine etc</a:t>
          </a:r>
          <a:endParaRPr lang="en-US" sz="1400" kern="1200"/>
        </a:p>
      </dsp:txBody>
      <dsp:txXfrm>
        <a:off x="3026829" y="637629"/>
        <a:ext cx="1814289" cy="1209526"/>
      </dsp:txXfrm>
    </dsp:sp>
    <dsp:sp modelId="{295D5243-CB2C-4B3D-8375-71BCC08A7BE1}">
      <dsp:nvSpPr>
        <dsp:cNvPr id="0" name=""/>
        <dsp:cNvSpPr/>
      </dsp:nvSpPr>
      <dsp:spPr>
        <a:xfrm>
          <a:off x="4841118" y="637629"/>
          <a:ext cx="3023815" cy="1209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kern="1200"/>
            <a:t>Les ingrédients composant les produits et leurs additifs éventuels </a:t>
          </a:r>
          <a:endParaRPr lang="en-US" sz="1400" kern="1200"/>
        </a:p>
      </dsp:txBody>
      <dsp:txXfrm>
        <a:off x="5445881" y="637629"/>
        <a:ext cx="1814289" cy="1209526"/>
      </dsp:txXfrm>
    </dsp:sp>
    <dsp:sp modelId="{C4F96B4E-88B8-45DC-A1B8-9BC01885AFA8}">
      <dsp:nvSpPr>
        <dsp:cNvPr id="0" name=""/>
        <dsp:cNvSpPr/>
      </dsp:nvSpPr>
      <dsp:spPr>
        <a:xfrm>
          <a:off x="7260170" y="637629"/>
          <a:ext cx="3023815" cy="1209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kern="1200"/>
            <a:t>Des informations nutritionnelles : quantité en grammes du nutriment pour 100 grammes du produit </a:t>
          </a:r>
          <a:endParaRPr lang="en-US" sz="1400" kern="1200"/>
        </a:p>
      </dsp:txBody>
      <dsp:txXfrm>
        <a:off x="7864933" y="637629"/>
        <a:ext cx="1814289" cy="12095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C478-6D5F-4CDE-93C8-42FFE64192AF}">
      <dsp:nvSpPr>
        <dsp:cNvPr id="0" name=""/>
        <dsp:cNvSpPr/>
      </dsp:nvSpPr>
      <dsp:spPr>
        <a:xfrm>
          <a:off x="0" y="0"/>
          <a:ext cx="8229600" cy="8146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Taux de complétude supérieur à 50 %</a:t>
          </a:r>
          <a:endParaRPr lang="en-US" sz="1500" kern="1200"/>
        </a:p>
      </dsp:txBody>
      <dsp:txXfrm>
        <a:off x="23860" y="23860"/>
        <a:ext cx="7281703" cy="766919"/>
      </dsp:txXfrm>
    </dsp:sp>
    <dsp:sp modelId="{4A7DFC11-3D25-4993-8CD3-338CC0D733EB}">
      <dsp:nvSpPr>
        <dsp:cNvPr id="0" name=""/>
        <dsp:cNvSpPr/>
      </dsp:nvSpPr>
      <dsp:spPr>
        <a:xfrm>
          <a:off x="689229" y="962755"/>
          <a:ext cx="8229600" cy="814639"/>
        </a:xfrm>
        <a:prstGeom prst="roundRect">
          <a:avLst>
            <a:gd name="adj" fmla="val 10000"/>
          </a:avLst>
        </a:prstGeom>
        <a:solidFill>
          <a:schemeClr val="accent5">
            <a:hueOff val="252927"/>
            <a:satOff val="3745"/>
            <a:lumOff val="85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dirty="0"/>
            <a:t>Le nombre de cellules vides pour chaque variable </a:t>
          </a:r>
          <a:endParaRPr lang="en-US" sz="1500" kern="1200" dirty="0"/>
        </a:p>
      </dsp:txBody>
      <dsp:txXfrm>
        <a:off x="713089" y="986615"/>
        <a:ext cx="6963135" cy="766919"/>
      </dsp:txXfrm>
    </dsp:sp>
    <dsp:sp modelId="{4A5E0C0B-D147-4963-A6F7-558CC520A2C5}">
      <dsp:nvSpPr>
        <dsp:cNvPr id="0" name=""/>
        <dsp:cNvSpPr/>
      </dsp:nvSpPr>
      <dsp:spPr>
        <a:xfrm>
          <a:off x="1368171" y="1925510"/>
          <a:ext cx="8229600" cy="814639"/>
        </a:xfrm>
        <a:prstGeom prst="roundRect">
          <a:avLst>
            <a:gd name="adj" fmla="val 10000"/>
          </a:avLst>
        </a:prstGeom>
        <a:solidFill>
          <a:schemeClr val="accent5">
            <a:hueOff val="505854"/>
            <a:satOff val="7491"/>
            <a:lumOff val="171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Ensuite choix des variables intéressantes pour la suite de notre projet : </a:t>
          </a:r>
        </a:p>
      </dsp:txBody>
      <dsp:txXfrm>
        <a:off x="1392031" y="1949370"/>
        <a:ext cx="6973422" cy="766919"/>
      </dsp:txXfrm>
    </dsp:sp>
    <dsp:sp modelId="{D46844D3-28A4-49E7-878D-D2E5E643D2B7}">
      <dsp:nvSpPr>
        <dsp:cNvPr id="0" name=""/>
        <dsp:cNvSpPr/>
      </dsp:nvSpPr>
      <dsp:spPr>
        <a:xfrm>
          <a:off x="2057399" y="2888265"/>
          <a:ext cx="8229600" cy="814639"/>
        </a:xfrm>
        <a:prstGeom prst="roundRect">
          <a:avLst>
            <a:gd name="adj" fmla="val 10000"/>
          </a:avLst>
        </a:prstGeom>
        <a:solidFill>
          <a:schemeClr val="accent5">
            <a:hueOff val="758782"/>
            <a:satOff val="11236"/>
            <a:lumOff val="2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['energy_100g', 'fat_100g', 'saturated-fat_100g', 'carbohydrates_100g', 'sugars_100g', 'fiber_100g', 'proteins_100g', 'salt_100g', 'sodium_100g','nutrition-score-fr_100g']</a:t>
          </a:r>
        </a:p>
      </dsp:txBody>
      <dsp:txXfrm>
        <a:off x="2081259" y="2912125"/>
        <a:ext cx="6963135" cy="766919"/>
      </dsp:txXfrm>
    </dsp:sp>
    <dsp:sp modelId="{C16222DB-4053-499D-BC58-1F164CDE00F2}">
      <dsp:nvSpPr>
        <dsp:cNvPr id="0" name=""/>
        <dsp:cNvSpPr/>
      </dsp:nvSpPr>
      <dsp:spPr>
        <a:xfrm>
          <a:off x="7700084" y="623939"/>
          <a:ext cx="529515" cy="52951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819225" y="623939"/>
        <a:ext cx="291233" cy="398460"/>
      </dsp:txXfrm>
    </dsp:sp>
    <dsp:sp modelId="{38FE5058-11E4-4C44-90A1-8FF83ABB85A7}">
      <dsp:nvSpPr>
        <dsp:cNvPr id="0" name=""/>
        <dsp:cNvSpPr/>
      </dsp:nvSpPr>
      <dsp:spPr>
        <a:xfrm>
          <a:off x="8389313" y="1586694"/>
          <a:ext cx="529515" cy="529515"/>
        </a:xfrm>
        <a:prstGeom prst="downArrow">
          <a:avLst>
            <a:gd name="adj1" fmla="val 55000"/>
            <a:gd name="adj2" fmla="val 45000"/>
          </a:avLst>
        </a:prstGeom>
        <a:solidFill>
          <a:schemeClr val="accent5">
            <a:tint val="40000"/>
            <a:alpha val="90000"/>
            <a:hueOff val="488905"/>
            <a:satOff val="20975"/>
            <a:lumOff val="281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508454" y="1586694"/>
        <a:ext cx="291233" cy="398460"/>
      </dsp:txXfrm>
    </dsp:sp>
    <dsp:sp modelId="{55D621DA-1401-427D-9A57-4F011889FC3A}">
      <dsp:nvSpPr>
        <dsp:cNvPr id="0" name=""/>
        <dsp:cNvSpPr/>
      </dsp:nvSpPr>
      <dsp:spPr>
        <a:xfrm>
          <a:off x="9068255" y="2549450"/>
          <a:ext cx="529515" cy="529515"/>
        </a:xfrm>
        <a:prstGeom prst="downArrow">
          <a:avLst>
            <a:gd name="adj1" fmla="val 55000"/>
            <a:gd name="adj2" fmla="val 45000"/>
          </a:avLst>
        </a:prstGeom>
        <a:solidFill>
          <a:schemeClr val="accent5">
            <a:tint val="40000"/>
            <a:alpha val="90000"/>
            <a:hueOff val="977811"/>
            <a:satOff val="41950"/>
            <a:lumOff val="561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187396" y="2549450"/>
        <a:ext cx="291233" cy="398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671E2-C91A-4F18-A500-117DBA730E77}">
      <dsp:nvSpPr>
        <dsp:cNvPr id="0" name=""/>
        <dsp:cNvSpPr/>
      </dsp:nvSpPr>
      <dsp:spPr>
        <a:xfrm>
          <a:off x="445015" y="2345"/>
          <a:ext cx="2844780" cy="1706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Découpage du processus de nettoyage</a:t>
          </a:r>
          <a:endParaRPr lang="en-US" sz="2200" kern="1200"/>
        </a:p>
      </dsp:txBody>
      <dsp:txXfrm>
        <a:off x="445015" y="2345"/>
        <a:ext cx="2844780" cy="1706868"/>
      </dsp:txXfrm>
    </dsp:sp>
    <dsp:sp modelId="{7FBDD190-F98B-4B19-87C8-5B81780876B4}">
      <dsp:nvSpPr>
        <dsp:cNvPr id="0" name=""/>
        <dsp:cNvSpPr/>
      </dsp:nvSpPr>
      <dsp:spPr>
        <a:xfrm>
          <a:off x="3792496" y="2106"/>
          <a:ext cx="2844780" cy="17068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Contrôle des colonnes </a:t>
          </a:r>
          <a:endParaRPr lang="en-US" sz="2200" kern="1200"/>
        </a:p>
      </dsp:txBody>
      <dsp:txXfrm>
        <a:off x="3792496" y="2106"/>
        <a:ext cx="2844780" cy="1706868"/>
      </dsp:txXfrm>
    </dsp:sp>
    <dsp:sp modelId="{7E445DA3-FADD-4C03-A299-F9E7C25F6A07}">
      <dsp:nvSpPr>
        <dsp:cNvPr id="0" name=""/>
        <dsp:cNvSpPr/>
      </dsp:nvSpPr>
      <dsp:spPr>
        <a:xfrm>
          <a:off x="429852" y="1901423"/>
          <a:ext cx="2844780" cy="17068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dirty="0"/>
            <a:t>Nettoyage de données et des valeurs manquantes à travers 3 modèles </a:t>
          </a:r>
          <a:endParaRPr lang="en-US" sz="2200" kern="1200" dirty="0"/>
        </a:p>
      </dsp:txBody>
      <dsp:txXfrm>
        <a:off x="429852" y="1901423"/>
        <a:ext cx="2844780" cy="1706868"/>
      </dsp:txXfrm>
    </dsp:sp>
    <dsp:sp modelId="{11B8F0DB-58AF-4258-BBA5-8810CC6B582F}">
      <dsp:nvSpPr>
        <dsp:cNvPr id="0" name=""/>
        <dsp:cNvSpPr/>
      </dsp:nvSpPr>
      <dsp:spPr>
        <a:xfrm>
          <a:off x="7117646" y="2100"/>
          <a:ext cx="2844780" cy="17068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dirty="0"/>
            <a:t>Utilisation</a:t>
          </a:r>
          <a:r>
            <a:rPr lang="fr-FR" sz="2200" kern="1200" baseline="0" dirty="0"/>
            <a:t> des </a:t>
          </a:r>
          <a:r>
            <a:rPr lang="fr-FR" sz="2200" kern="1200" baseline="0" dirty="0" err="1"/>
            <a:t>boxplot</a:t>
          </a:r>
          <a:r>
            <a:rPr lang="fr-FR" sz="2200" kern="1200" baseline="0" dirty="0"/>
            <a:t> pour enlever les valeurs </a:t>
          </a:r>
          <a:r>
            <a:rPr lang="fr-FR" sz="2200" kern="1200" baseline="0" dirty="0" err="1"/>
            <a:t>abbérantes</a:t>
          </a:r>
          <a:r>
            <a:rPr lang="fr-FR" sz="2200" kern="1200" baseline="0" dirty="0"/>
            <a:t> dans notre data frame</a:t>
          </a:r>
          <a:endParaRPr lang="en-US" sz="2200" kern="1200" dirty="0"/>
        </a:p>
      </dsp:txBody>
      <dsp:txXfrm>
        <a:off x="7117646" y="2100"/>
        <a:ext cx="2844780" cy="1706868"/>
      </dsp:txXfrm>
    </dsp:sp>
    <dsp:sp modelId="{2235041A-2D1E-4D27-8610-63FAB78745E0}">
      <dsp:nvSpPr>
        <dsp:cNvPr id="0" name=""/>
        <dsp:cNvSpPr/>
      </dsp:nvSpPr>
      <dsp:spPr>
        <a:xfrm>
          <a:off x="3768259" y="1914629"/>
          <a:ext cx="2844780" cy="170686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dirty="0"/>
            <a:t>Imputation du </a:t>
          </a:r>
          <a:r>
            <a:rPr lang="fr-FR" sz="2200" kern="1200" dirty="0" err="1"/>
            <a:t>nutriscore</a:t>
          </a:r>
          <a:r>
            <a:rPr lang="fr-FR" sz="2200" kern="1200" dirty="0"/>
            <a:t> grade en réalisant une fonction </a:t>
          </a:r>
          <a:endParaRPr lang="en-US" sz="2200" kern="1200" dirty="0"/>
        </a:p>
      </dsp:txBody>
      <dsp:txXfrm>
        <a:off x="3768259" y="1914629"/>
        <a:ext cx="2844780" cy="1706868"/>
      </dsp:txXfrm>
    </dsp:sp>
    <dsp:sp modelId="{F97AC617-BADE-46E0-8F3C-DED056627747}">
      <dsp:nvSpPr>
        <dsp:cNvPr id="0" name=""/>
        <dsp:cNvSpPr/>
      </dsp:nvSpPr>
      <dsp:spPr>
        <a:xfrm>
          <a:off x="7111729" y="1914629"/>
          <a:ext cx="2844780" cy="1706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Sauvegarde d’un fichier nettoyé </a:t>
          </a:r>
          <a:endParaRPr lang="en-US" sz="2200" kern="1200"/>
        </a:p>
      </dsp:txBody>
      <dsp:txXfrm>
        <a:off x="7111729" y="1914629"/>
        <a:ext cx="2844780" cy="17068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3B20D-DDBB-4378-ABB3-87ACBE4D139D}">
      <dsp:nvSpPr>
        <dsp:cNvPr id="0" name=""/>
        <dsp:cNvSpPr/>
      </dsp:nvSpPr>
      <dsp:spPr>
        <a:xfrm>
          <a:off x="0" y="500559"/>
          <a:ext cx="4199181" cy="419918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848EB-E033-405F-971B-575FFEFCDC4B}">
      <dsp:nvSpPr>
        <dsp:cNvPr id="0" name=""/>
        <dsp:cNvSpPr/>
      </dsp:nvSpPr>
      <dsp:spPr>
        <a:xfrm>
          <a:off x="398922" y="899481"/>
          <a:ext cx="1637680" cy="1637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Analyse descriptive/bivariée</a:t>
          </a:r>
          <a:endParaRPr lang="en-US" sz="1200" kern="1200" dirty="0"/>
        </a:p>
      </dsp:txBody>
      <dsp:txXfrm>
        <a:off x="478867" y="979426"/>
        <a:ext cx="1477790" cy="1477790"/>
      </dsp:txXfrm>
    </dsp:sp>
    <dsp:sp modelId="{0D7DA612-F22A-46C7-96A5-64690D1FF4F3}">
      <dsp:nvSpPr>
        <dsp:cNvPr id="0" name=""/>
        <dsp:cNvSpPr/>
      </dsp:nvSpPr>
      <dsp:spPr>
        <a:xfrm>
          <a:off x="2162578" y="899481"/>
          <a:ext cx="1637680" cy="1637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Test statistiques</a:t>
          </a:r>
          <a:endParaRPr lang="en-US" sz="1200" kern="1200" dirty="0"/>
        </a:p>
      </dsp:txBody>
      <dsp:txXfrm>
        <a:off x="2242523" y="979426"/>
        <a:ext cx="1477790" cy="1477790"/>
      </dsp:txXfrm>
    </dsp:sp>
    <dsp:sp modelId="{80F60F38-FDBE-4EF0-AD19-6CA2939CF734}">
      <dsp:nvSpPr>
        <dsp:cNvPr id="0" name=""/>
        <dsp:cNvSpPr/>
      </dsp:nvSpPr>
      <dsp:spPr>
        <a:xfrm>
          <a:off x="1248665" y="2767490"/>
          <a:ext cx="1637680" cy="1637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Analyse</a:t>
          </a:r>
          <a:r>
            <a:rPr lang="en-US" sz="1200" kern="1200" dirty="0"/>
            <a:t> </a:t>
          </a:r>
          <a:r>
            <a:rPr lang="en-US" sz="1200" kern="1200" dirty="0" err="1"/>
            <a:t>Multidimentionnelle</a:t>
          </a:r>
          <a:r>
            <a:rPr lang="en-US" sz="1200" kern="1200" dirty="0"/>
            <a:t> ACP</a:t>
          </a:r>
        </a:p>
      </dsp:txBody>
      <dsp:txXfrm>
        <a:off x="1328610" y="2847435"/>
        <a:ext cx="1477790" cy="1477790"/>
      </dsp:txXfrm>
    </dsp:sp>
    <dsp:sp modelId="{C73B68FC-E6D3-45E3-9C21-3A9DDE7B990B}">
      <dsp:nvSpPr>
        <dsp:cNvPr id="0" name=""/>
        <dsp:cNvSpPr/>
      </dsp:nvSpPr>
      <dsp:spPr>
        <a:xfrm flipH="1">
          <a:off x="2181771" y="2988716"/>
          <a:ext cx="247912" cy="114064"/>
        </a:xfrm>
        <a:prstGeom prst="round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A6E9E-B813-4645-9E8F-B34BEDCB94D4}">
      <dsp:nvSpPr>
        <dsp:cNvPr id="0" name=""/>
        <dsp:cNvSpPr/>
      </dsp:nvSpPr>
      <dsp:spPr>
        <a:xfrm>
          <a:off x="1255" y="219402"/>
          <a:ext cx="4407637" cy="2798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A83E2-0BDA-4208-BA64-A7EF2271E6DA}">
      <dsp:nvSpPr>
        <dsp:cNvPr id="0" name=""/>
        <dsp:cNvSpPr/>
      </dsp:nvSpPr>
      <dsp:spPr>
        <a:xfrm>
          <a:off x="490993" y="684652"/>
          <a:ext cx="4407637" cy="2798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On trouve les mêmes corrélations que dans notre matrice </a:t>
          </a:r>
          <a:endParaRPr lang="en-US" sz="2000" kern="1200"/>
        </a:p>
      </dsp:txBody>
      <dsp:txXfrm>
        <a:off x="572969" y="766628"/>
        <a:ext cx="4243685" cy="2634898"/>
      </dsp:txXfrm>
    </dsp:sp>
    <dsp:sp modelId="{CF5F5969-693F-4037-9418-B89D0EB6CAE9}">
      <dsp:nvSpPr>
        <dsp:cNvPr id="0" name=""/>
        <dsp:cNvSpPr/>
      </dsp:nvSpPr>
      <dsp:spPr>
        <a:xfrm>
          <a:off x="5388368" y="219402"/>
          <a:ext cx="4407637" cy="2798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CB0D6-3DA0-477B-8124-2ACE84CCBF56}">
      <dsp:nvSpPr>
        <dsp:cNvPr id="0" name=""/>
        <dsp:cNvSpPr/>
      </dsp:nvSpPr>
      <dsp:spPr>
        <a:xfrm>
          <a:off x="5878106" y="684652"/>
          <a:ext cx="4407637" cy="2798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D’après le graphique d’éboulis de valeurs propres nous avons en bleu la variance de chaque nouvelle composante, et en rouge la variance cumulée. Nous voyons ici que près de 80% de la variance est comprise dans les 4 premières composantes, et près de 90% dans les 5 premières.</a:t>
          </a:r>
          <a:endParaRPr lang="en-US" sz="2000" kern="1200"/>
        </a:p>
      </dsp:txBody>
      <dsp:txXfrm>
        <a:off x="5960082" y="766628"/>
        <a:ext cx="4243685" cy="26348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5C5FE-2DEF-450E-9F62-0E76904B6992}">
      <dsp:nvSpPr>
        <dsp:cNvPr id="0" name=""/>
        <dsp:cNvSpPr/>
      </dsp:nvSpPr>
      <dsp:spPr>
        <a:xfrm>
          <a:off x="0" y="16317"/>
          <a:ext cx="4092594" cy="24917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kern="1200"/>
            <a:t>Comparaison de la médiane de la variable numérique entre les nutriscores grade </a:t>
          </a:r>
          <a:endParaRPr lang="en-US" sz="2500" kern="1200"/>
        </a:p>
      </dsp:txBody>
      <dsp:txXfrm>
        <a:off x="121636" y="137953"/>
        <a:ext cx="3849322" cy="2248462"/>
      </dsp:txXfrm>
    </dsp:sp>
    <dsp:sp modelId="{F0EE4B3F-5A7E-4389-A5D7-240E483C7961}">
      <dsp:nvSpPr>
        <dsp:cNvPr id="0" name=""/>
        <dsp:cNvSpPr/>
      </dsp:nvSpPr>
      <dsp:spPr>
        <a:xfrm>
          <a:off x="0" y="2580051"/>
          <a:ext cx="4092594" cy="24917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kern="1200"/>
            <a:t>L’hypothèse nulle : les valeurs médianes de tout les grades sont égales : Indépendance entre le nutriscore_grade et le nutrition fact. </a:t>
          </a:r>
          <a:endParaRPr lang="en-US" sz="2500" kern="1200"/>
        </a:p>
      </dsp:txBody>
      <dsp:txXfrm>
        <a:off x="121636" y="2701687"/>
        <a:ext cx="3849322" cy="2248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3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5643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5159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3714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67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7772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48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7703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6151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6481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2/13/2023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377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2/13/2023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22563738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81" r:id="rId6"/>
    <p:sldLayoutId id="2147483786" r:id="rId7"/>
    <p:sldLayoutId id="2147483782" r:id="rId8"/>
    <p:sldLayoutId id="2147483783" r:id="rId9"/>
    <p:sldLayoutId id="2147483784" r:id="rId10"/>
    <p:sldLayoutId id="214748378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0D6FDBDB-6BC0-BEF0-1157-89151963CB12}"/>
              </a:ext>
            </a:extLst>
          </p:cNvPr>
          <p:cNvPicPr>
            <a:picLocks noChangeAspect="1"/>
          </p:cNvPicPr>
          <p:nvPr/>
        </p:nvPicPr>
        <p:blipFill rotWithShape="1">
          <a:blip r:embed="rId2"/>
          <a:srcRect r="33333"/>
          <a:stretch/>
        </p:blipFill>
        <p:spPr>
          <a:xfrm>
            <a:off x="1" y="10"/>
            <a:ext cx="6096000" cy="6857990"/>
          </a:xfrm>
          <a:prstGeom prst="rect">
            <a:avLst/>
          </a:prstGeom>
        </p:spPr>
      </p:pic>
      <p:sp>
        <p:nvSpPr>
          <p:cNvPr id="76" name="Rectangle 49">
            <a:extLst>
              <a:ext uri="{FF2B5EF4-FFF2-40B4-BE49-F238E27FC236}">
                <a16:creationId xmlns:a16="http://schemas.microsoft.com/office/drawing/2014/main" id="{228243FD-C3BF-6F32-16A5-833599384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220301"/>
            <a:ext cx="6096002" cy="363769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CE00B97D-57BF-1689-B0D9-0A243102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3"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0C5022-DB75-442F-BE72-B89FAD6CDE3E}"/>
              </a:ext>
            </a:extLst>
          </p:cNvPr>
          <p:cNvSpPr>
            <a:spLocks noGrp="1"/>
          </p:cNvSpPr>
          <p:nvPr>
            <p:ph type="ctrTitle"/>
          </p:nvPr>
        </p:nvSpPr>
        <p:spPr>
          <a:xfrm>
            <a:off x="1233056" y="2288754"/>
            <a:ext cx="3629891" cy="2283013"/>
          </a:xfrm>
        </p:spPr>
        <p:txBody>
          <a:bodyPr vert="horz" lIns="91440" tIns="45720" rIns="91440" bIns="45720" rtlCol="0" anchor="ctr">
            <a:normAutofit/>
          </a:bodyPr>
          <a:lstStyle/>
          <a:p>
            <a:pPr algn="ctr">
              <a:lnSpc>
                <a:spcPct val="110000"/>
              </a:lnSpc>
            </a:pPr>
            <a:r>
              <a:rPr lang="en-US" sz="2600" b="1" kern="1200" cap="all" spc="600" baseline="0" dirty="0" err="1">
                <a:solidFill>
                  <a:schemeClr val="tx1"/>
                </a:solidFill>
                <a:latin typeface="+mj-lt"/>
                <a:ea typeface="+mj-ea"/>
                <a:cs typeface="+mj-cs"/>
              </a:rPr>
              <a:t>Projet</a:t>
            </a:r>
            <a:r>
              <a:rPr lang="en-US" sz="2600" b="1" kern="1200" cap="all" spc="600" baseline="0" dirty="0">
                <a:solidFill>
                  <a:schemeClr val="tx1"/>
                </a:solidFill>
                <a:latin typeface="+mj-lt"/>
                <a:ea typeface="+mj-ea"/>
                <a:cs typeface="+mj-cs"/>
              </a:rPr>
              <a:t> 3: </a:t>
            </a:r>
            <a:br>
              <a:rPr lang="en-US" sz="2600" b="1" kern="1200" cap="all" spc="600" baseline="0" dirty="0">
                <a:solidFill>
                  <a:schemeClr val="tx1"/>
                </a:solidFill>
                <a:latin typeface="+mj-lt"/>
                <a:ea typeface="+mj-ea"/>
                <a:cs typeface="+mj-cs"/>
              </a:rPr>
            </a:br>
            <a:r>
              <a:rPr lang="en-US" sz="2600" b="1" kern="1200" cap="all" spc="600" baseline="0" dirty="0" err="1">
                <a:solidFill>
                  <a:schemeClr val="tx1"/>
                </a:solidFill>
                <a:latin typeface="+mj-lt"/>
                <a:ea typeface="+mj-ea"/>
                <a:cs typeface="+mj-cs"/>
              </a:rPr>
              <a:t>Concevez</a:t>
            </a:r>
            <a:r>
              <a:rPr lang="en-US" sz="2600" b="1" kern="1200" cap="all" spc="600" baseline="0" dirty="0">
                <a:solidFill>
                  <a:schemeClr val="tx1"/>
                </a:solidFill>
                <a:latin typeface="+mj-lt"/>
                <a:ea typeface="+mj-ea"/>
                <a:cs typeface="+mj-cs"/>
              </a:rPr>
              <a:t> </a:t>
            </a:r>
            <a:r>
              <a:rPr lang="en-US" sz="2600" b="1" kern="1200" cap="all" spc="600" baseline="0" dirty="0" err="1">
                <a:solidFill>
                  <a:schemeClr val="tx1"/>
                </a:solidFill>
                <a:latin typeface="+mj-lt"/>
                <a:ea typeface="+mj-ea"/>
                <a:cs typeface="+mj-cs"/>
              </a:rPr>
              <a:t>une</a:t>
            </a:r>
            <a:r>
              <a:rPr lang="en-US" sz="2600" b="1" kern="1200" cap="all" spc="600" baseline="0" dirty="0">
                <a:solidFill>
                  <a:schemeClr val="tx1"/>
                </a:solidFill>
                <a:latin typeface="+mj-lt"/>
                <a:ea typeface="+mj-ea"/>
                <a:cs typeface="+mj-cs"/>
              </a:rPr>
              <a:t> application au service de la </a:t>
            </a:r>
            <a:r>
              <a:rPr lang="en-US" sz="2600" b="1" kern="1200" cap="all" spc="600" baseline="0" dirty="0" err="1">
                <a:solidFill>
                  <a:schemeClr val="tx1"/>
                </a:solidFill>
                <a:latin typeface="+mj-lt"/>
                <a:ea typeface="+mj-ea"/>
                <a:cs typeface="+mj-cs"/>
              </a:rPr>
              <a:t>santé</a:t>
            </a:r>
            <a:r>
              <a:rPr lang="en-US" sz="2600" b="1" kern="1200" cap="all" spc="600" baseline="0" dirty="0">
                <a:solidFill>
                  <a:schemeClr val="tx1"/>
                </a:solidFill>
                <a:latin typeface="+mj-lt"/>
                <a:ea typeface="+mj-ea"/>
                <a:cs typeface="+mj-cs"/>
              </a:rPr>
              <a:t> </a:t>
            </a:r>
            <a:r>
              <a:rPr lang="en-US" sz="2600" b="1" kern="1200" cap="all" spc="600" baseline="0" dirty="0" err="1">
                <a:solidFill>
                  <a:schemeClr val="tx1"/>
                </a:solidFill>
                <a:latin typeface="+mj-lt"/>
                <a:ea typeface="+mj-ea"/>
                <a:cs typeface="+mj-cs"/>
              </a:rPr>
              <a:t>publique</a:t>
            </a:r>
            <a:endParaRPr lang="en-US" sz="2600" b="1" kern="1200" cap="all" spc="600" baseline="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F54A5F0C-B9BB-407C-B042-EF42A539E12F}"/>
              </a:ext>
            </a:extLst>
          </p:cNvPr>
          <p:cNvSpPr>
            <a:spLocks noGrp="1"/>
          </p:cNvSpPr>
          <p:nvPr>
            <p:ph type="subTitle" idx="1"/>
          </p:nvPr>
        </p:nvSpPr>
        <p:spPr>
          <a:xfrm>
            <a:off x="7029447" y="762000"/>
            <a:ext cx="4219149" cy="5334000"/>
          </a:xfrm>
        </p:spPr>
        <p:txBody>
          <a:bodyPr vert="horz" lIns="91440" tIns="45720" rIns="91440" bIns="45720" rtlCol="0" anchor="ctr">
            <a:normAutofit/>
          </a:bodyPr>
          <a:lstStyle/>
          <a:p>
            <a:r>
              <a:rPr lang="en-US" dirty="0"/>
              <a:t>Date : 26/01/2023</a:t>
            </a:r>
          </a:p>
          <a:p>
            <a:r>
              <a:rPr lang="en-US" dirty="0"/>
              <a:t>Nom &amp; </a:t>
            </a:r>
            <a:r>
              <a:rPr lang="en-US" dirty="0" err="1"/>
              <a:t>Prénom</a:t>
            </a:r>
            <a:r>
              <a:rPr lang="en-US" dirty="0"/>
              <a:t> : Tulomba Divine</a:t>
            </a:r>
          </a:p>
          <a:p>
            <a:r>
              <a:rPr lang="en-US" dirty="0" err="1"/>
              <a:t>Entreprise</a:t>
            </a:r>
            <a:r>
              <a:rPr lang="en-US" dirty="0"/>
              <a:t> : RES group </a:t>
            </a:r>
          </a:p>
          <a:p>
            <a:r>
              <a:rPr lang="en-US" dirty="0"/>
              <a:t>Ecole : </a:t>
            </a:r>
            <a:r>
              <a:rPr lang="en-US" dirty="0" err="1"/>
              <a:t>OpenClassRoom</a:t>
            </a:r>
            <a:endParaRPr lang="en-US" dirty="0"/>
          </a:p>
        </p:txBody>
      </p:sp>
    </p:spTree>
    <p:extLst>
      <p:ext uri="{BB962C8B-B14F-4D97-AF65-F5344CB8AC3E}">
        <p14:creationId xmlns:p14="http://schemas.microsoft.com/office/powerpoint/2010/main" val="110655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9">
            <a:extLst>
              <a:ext uri="{FF2B5EF4-FFF2-40B4-BE49-F238E27FC236}">
                <a16:creationId xmlns:a16="http://schemas.microsoft.com/office/drawing/2014/main" id="{2F9995FB-469D-2E41-1BFB-41F15A2FF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85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90A160-72E4-4663-9FCA-EF30C65C94F5}"/>
              </a:ext>
            </a:extLst>
          </p:cNvPr>
          <p:cNvSpPr>
            <a:spLocks noGrp="1"/>
          </p:cNvSpPr>
          <p:nvPr>
            <p:ph type="title"/>
          </p:nvPr>
        </p:nvSpPr>
        <p:spPr>
          <a:xfrm>
            <a:off x="1290345" y="2044297"/>
            <a:ext cx="3515311" cy="2754848"/>
          </a:xfrm>
        </p:spPr>
        <p:txBody>
          <a:bodyPr anchor="ctr">
            <a:normAutofit/>
          </a:bodyPr>
          <a:lstStyle/>
          <a:p>
            <a:pPr algn="ctr"/>
            <a:r>
              <a:rPr lang="fr-FR">
                <a:solidFill>
                  <a:srgbClr val="000000"/>
                </a:solidFill>
              </a:rPr>
              <a:t>Nettoyage par moyenne </a:t>
            </a:r>
            <a:endParaRPr lang="en-US">
              <a:solidFill>
                <a:srgbClr val="000000"/>
              </a:solidFill>
            </a:endParaRPr>
          </a:p>
        </p:txBody>
      </p:sp>
      <p:sp>
        <p:nvSpPr>
          <p:cNvPr id="3" name="Content Placeholder 2">
            <a:extLst>
              <a:ext uri="{FF2B5EF4-FFF2-40B4-BE49-F238E27FC236}">
                <a16:creationId xmlns:a16="http://schemas.microsoft.com/office/drawing/2014/main" id="{E4C41FE0-8402-4CE3-B207-38FC55DE22CB}"/>
              </a:ext>
            </a:extLst>
          </p:cNvPr>
          <p:cNvSpPr>
            <a:spLocks noGrp="1"/>
          </p:cNvSpPr>
          <p:nvPr>
            <p:ph idx="1"/>
          </p:nvPr>
        </p:nvSpPr>
        <p:spPr>
          <a:xfrm>
            <a:off x="5475830" y="1127837"/>
            <a:ext cx="6466998" cy="1535860"/>
          </a:xfrm>
        </p:spPr>
        <p:txBody>
          <a:bodyPr anchor="ctr">
            <a:normAutofit/>
          </a:bodyPr>
          <a:lstStyle/>
          <a:p>
            <a:r>
              <a:rPr lang="fr-FR" dirty="0"/>
              <a:t>Nous faisons ici un </a:t>
            </a:r>
            <a:r>
              <a:rPr lang="fr-FR" dirty="0" err="1"/>
              <a:t>groupby</a:t>
            </a:r>
            <a:r>
              <a:rPr lang="fr-FR" dirty="0"/>
              <a:t> par </a:t>
            </a:r>
            <a:r>
              <a:rPr lang="fr-FR" dirty="0" err="1"/>
              <a:t>Pnns</a:t>
            </a:r>
            <a:r>
              <a:rPr lang="fr-FR" dirty="0"/>
              <a:t> 1 &amp; </a:t>
            </a:r>
            <a:r>
              <a:rPr lang="fr-FR" dirty="0" err="1"/>
              <a:t>Pnns</a:t>
            </a:r>
            <a:r>
              <a:rPr lang="fr-FR" dirty="0"/>
              <a:t> 2 et ensuite nous allons calculer la moyenne pour les imputer dans notre </a:t>
            </a:r>
            <a:r>
              <a:rPr lang="fr-FR" dirty="0" err="1"/>
              <a:t>dataframe</a:t>
            </a:r>
            <a:r>
              <a:rPr lang="fr-FR" dirty="0"/>
              <a:t> au niveau des valeurs manquantes. </a:t>
            </a:r>
            <a:endParaRPr lang="en-US" dirty="0"/>
          </a:p>
        </p:txBody>
      </p:sp>
      <p:pic>
        <p:nvPicPr>
          <p:cNvPr id="5" name="Picture 4">
            <a:extLst>
              <a:ext uri="{FF2B5EF4-FFF2-40B4-BE49-F238E27FC236}">
                <a16:creationId xmlns:a16="http://schemas.microsoft.com/office/drawing/2014/main" id="{E039BC9F-03E1-4899-8EEA-6E90A3CFE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830" y="3168194"/>
            <a:ext cx="6466998" cy="3207394"/>
          </a:xfrm>
          <a:prstGeom prst="rect">
            <a:avLst/>
          </a:prstGeom>
        </p:spPr>
      </p:pic>
    </p:spTree>
    <p:extLst>
      <p:ext uri="{BB962C8B-B14F-4D97-AF65-F5344CB8AC3E}">
        <p14:creationId xmlns:p14="http://schemas.microsoft.com/office/powerpoint/2010/main" val="197728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E01A1-8DE4-42B2-B5AF-50A3F9C1C151}"/>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lnSpc>
                <a:spcPct val="110000"/>
              </a:lnSpc>
            </a:pPr>
            <a:r>
              <a:rPr lang="en-US" sz="2400" dirty="0" err="1">
                <a:solidFill>
                  <a:srgbClr val="000000"/>
                </a:solidFill>
              </a:rPr>
              <a:t>Nettoyage</a:t>
            </a:r>
            <a:r>
              <a:rPr lang="en-US" sz="2400" dirty="0">
                <a:solidFill>
                  <a:srgbClr val="000000"/>
                </a:solidFill>
              </a:rPr>
              <a:t> </a:t>
            </a:r>
            <a:r>
              <a:rPr lang="en-US" sz="2400" dirty="0" err="1">
                <a:solidFill>
                  <a:srgbClr val="000000"/>
                </a:solidFill>
              </a:rPr>
              <a:t>parla</a:t>
            </a:r>
            <a:r>
              <a:rPr lang="en-US" sz="2400" dirty="0">
                <a:solidFill>
                  <a:srgbClr val="000000"/>
                </a:solidFill>
              </a:rPr>
              <a:t> </a:t>
            </a:r>
            <a:r>
              <a:rPr lang="en-US" sz="2400" dirty="0" err="1">
                <a:solidFill>
                  <a:srgbClr val="000000"/>
                </a:solidFill>
              </a:rPr>
              <a:t>méthode</a:t>
            </a:r>
            <a:r>
              <a:rPr lang="en-US" sz="2400" dirty="0">
                <a:solidFill>
                  <a:srgbClr val="000000"/>
                </a:solidFill>
              </a:rPr>
              <a:t> iterative imputer</a:t>
            </a:r>
          </a:p>
        </p:txBody>
      </p:sp>
      <p:pic>
        <p:nvPicPr>
          <p:cNvPr id="5" name="Content Placeholder 4" descr="Table&#10;&#10;Description automatically generated">
            <a:extLst>
              <a:ext uri="{FF2B5EF4-FFF2-40B4-BE49-F238E27FC236}">
                <a16:creationId xmlns:a16="http://schemas.microsoft.com/office/drawing/2014/main" id="{26E2B214-6AEA-4F90-A946-98BD525AA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065" y="2852491"/>
            <a:ext cx="6783137" cy="3488292"/>
          </a:xfrm>
          <a:prstGeom prst="rect">
            <a:avLst/>
          </a:prstGeom>
        </p:spPr>
      </p:pic>
      <p:cxnSp>
        <p:nvCxnSpPr>
          <p:cNvPr id="27" name="Straight Connector 2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A3F1EC-E627-2C5C-4EFD-4B0761A01B0B}"/>
              </a:ext>
            </a:extLst>
          </p:cNvPr>
          <p:cNvSpPr txBox="1"/>
          <p:nvPr/>
        </p:nvSpPr>
        <p:spPr>
          <a:xfrm>
            <a:off x="5488434" y="1155142"/>
            <a:ext cx="6623994" cy="923330"/>
          </a:xfrm>
          <a:prstGeom prst="rect">
            <a:avLst/>
          </a:prstGeom>
          <a:noFill/>
        </p:spPr>
        <p:txBody>
          <a:bodyPr wrap="square" rtlCol="0">
            <a:spAutoFit/>
          </a:bodyPr>
          <a:lstStyle/>
          <a:p>
            <a:r>
              <a:rPr lang="fr-FR" dirty="0" err="1"/>
              <a:t>Interative</a:t>
            </a:r>
            <a:r>
              <a:rPr lang="fr-FR" dirty="0"/>
              <a:t> Imputer est une estimateur de base qui prédit les valeurs manquantes de chaque variables  à partir de toutes les autres valeurs des variables les plus corrélées.</a:t>
            </a:r>
          </a:p>
        </p:txBody>
      </p:sp>
    </p:spTree>
    <p:extLst>
      <p:ext uri="{BB962C8B-B14F-4D97-AF65-F5344CB8AC3E}">
        <p14:creationId xmlns:p14="http://schemas.microsoft.com/office/powerpoint/2010/main" val="287275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984A84-B2F6-4006-8A01-E3F5E0E45898}"/>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Nettoyage par le knn </a:t>
            </a:r>
          </a:p>
        </p:txBody>
      </p:sp>
      <p:pic>
        <p:nvPicPr>
          <p:cNvPr id="5" name="Content Placeholder 4" descr="Table&#10;&#10;Description automatically generated">
            <a:extLst>
              <a:ext uri="{FF2B5EF4-FFF2-40B4-BE49-F238E27FC236}">
                <a16:creationId xmlns:a16="http://schemas.microsoft.com/office/drawing/2014/main" id="{EEC7966C-96F2-4900-BF46-40D6CB3A3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6549" y="3268514"/>
            <a:ext cx="6865560" cy="3347387"/>
          </a:xfrm>
          <a:prstGeom prst="rect">
            <a:avLst/>
          </a:prstGeom>
        </p:spPr>
      </p:pic>
      <p:cxnSp>
        <p:nvCxnSpPr>
          <p:cNvPr id="27" name="Straight Connector 2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7B753DF-F68E-C897-2696-A9A38D8D88E7}"/>
              </a:ext>
            </a:extLst>
          </p:cNvPr>
          <p:cNvSpPr txBox="1"/>
          <p:nvPr/>
        </p:nvSpPr>
        <p:spPr>
          <a:xfrm>
            <a:off x="5276549" y="808363"/>
            <a:ext cx="6546456" cy="2092881"/>
          </a:xfrm>
          <a:prstGeom prst="rect">
            <a:avLst/>
          </a:prstGeom>
          <a:noFill/>
        </p:spPr>
        <p:txBody>
          <a:bodyPr wrap="square" rtlCol="0">
            <a:spAutoFit/>
          </a:bodyPr>
          <a:lstStyle/>
          <a:p>
            <a:r>
              <a:rPr lang="fr-FR" sz="1600" b="1" dirty="0"/>
              <a:t>L’algorithme KNN agit en deux étapes :</a:t>
            </a:r>
          </a:p>
          <a:p>
            <a:endParaRPr lang="fr-FR" sz="1600" dirty="0"/>
          </a:p>
          <a:p>
            <a:pPr>
              <a:buFont typeface="Arial" panose="020B0604020202020204" pitchFamily="34" charset="0"/>
              <a:buChar char="•"/>
            </a:pPr>
            <a:r>
              <a:rPr lang="fr-FR" sz="1600" dirty="0"/>
              <a:t> L’algorithme calcule en premier lieu la distance et stocke les k voisins plus proches pour chaque échantillon de l’ensemble d’apprentissages.</a:t>
            </a:r>
          </a:p>
          <a:p>
            <a:endParaRPr lang="fr-FR" sz="1600" dirty="0"/>
          </a:p>
          <a:p>
            <a:pPr>
              <a:buFont typeface="Arial" panose="020B0604020202020204" pitchFamily="34" charset="0"/>
              <a:buChar char="•"/>
            </a:pPr>
            <a:r>
              <a:rPr lang="fr-FR" sz="1600" dirty="0"/>
              <a:t> Ensuite pour un échantillon sans étiquette l’algorithme récupère les k voisins plus proches de celui-ci et prédit le nutrition_score_fr_100g </a:t>
            </a:r>
          </a:p>
          <a:p>
            <a:endParaRPr lang="en-US" dirty="0"/>
          </a:p>
        </p:txBody>
      </p:sp>
    </p:spTree>
    <p:extLst>
      <p:ext uri="{BB962C8B-B14F-4D97-AF65-F5344CB8AC3E}">
        <p14:creationId xmlns:p14="http://schemas.microsoft.com/office/powerpoint/2010/main" val="151292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317649-EC30-4A7C-8486-98CED3AD5E4E}"/>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lnSpc>
                <a:spcPct val="110000"/>
              </a:lnSpc>
            </a:pPr>
            <a:r>
              <a:rPr lang="en-US" sz="2600" dirty="0">
                <a:solidFill>
                  <a:srgbClr val="000000"/>
                </a:solidFill>
              </a:rPr>
              <a:t>Imputation du </a:t>
            </a:r>
            <a:r>
              <a:rPr lang="en-US" sz="2600">
                <a:solidFill>
                  <a:srgbClr val="000000"/>
                </a:solidFill>
              </a:rPr>
              <a:t>nutriscore</a:t>
            </a:r>
            <a:r>
              <a:rPr lang="en-US" sz="2600" dirty="0">
                <a:solidFill>
                  <a:srgbClr val="000000"/>
                </a:solidFill>
              </a:rPr>
              <a:t> grade</a:t>
            </a:r>
          </a:p>
        </p:txBody>
      </p:sp>
      <p:pic>
        <p:nvPicPr>
          <p:cNvPr id="7" name="Picture 6" descr="Text&#10;&#10;Description automatically generated">
            <a:extLst>
              <a:ext uri="{FF2B5EF4-FFF2-40B4-BE49-F238E27FC236}">
                <a16:creationId xmlns:a16="http://schemas.microsoft.com/office/drawing/2014/main" id="{CE22E8DB-7AC0-D8CE-195B-8403A48F6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45256"/>
            <a:ext cx="5132472" cy="2457364"/>
          </a:xfrm>
          <a:prstGeom prst="rect">
            <a:avLst/>
          </a:prstGeom>
        </p:spPr>
      </p:pic>
      <p:cxnSp>
        <p:nvCxnSpPr>
          <p:cNvPr id="31" name="Straight Connector 30">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E02454-8BD3-6117-61C9-57ACA152EB7F}"/>
              </a:ext>
            </a:extLst>
          </p:cNvPr>
          <p:cNvSpPr txBox="1"/>
          <p:nvPr/>
        </p:nvSpPr>
        <p:spPr>
          <a:xfrm>
            <a:off x="6096000" y="1467751"/>
            <a:ext cx="5226658" cy="923330"/>
          </a:xfrm>
          <a:prstGeom prst="rect">
            <a:avLst/>
          </a:prstGeom>
          <a:noFill/>
        </p:spPr>
        <p:txBody>
          <a:bodyPr wrap="square" rtlCol="0">
            <a:spAutoFit/>
          </a:bodyPr>
          <a:lstStyle/>
          <a:p>
            <a:r>
              <a:rPr lang="fr-FR" dirty="0"/>
              <a:t>Dans cette partie nous avons construit les intervalles afin de résoudre le problème de données manquantes dans notre </a:t>
            </a:r>
            <a:r>
              <a:rPr lang="fr-FR" dirty="0" err="1"/>
              <a:t>nutriscore_grade</a:t>
            </a:r>
            <a:r>
              <a:rPr lang="fr-FR" dirty="0"/>
              <a:t>; </a:t>
            </a:r>
            <a:endParaRPr lang="en-US" dirty="0"/>
          </a:p>
        </p:txBody>
      </p:sp>
    </p:spTree>
    <p:extLst>
      <p:ext uri="{BB962C8B-B14F-4D97-AF65-F5344CB8AC3E}">
        <p14:creationId xmlns:p14="http://schemas.microsoft.com/office/powerpoint/2010/main" val="19018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D3476-BF09-6982-63D1-AADDD95DC9BC}"/>
              </a:ext>
            </a:extLst>
          </p:cNvPr>
          <p:cNvSpPr>
            <a:spLocks noGrp="1"/>
          </p:cNvSpPr>
          <p:nvPr>
            <p:ph type="title"/>
          </p:nvPr>
        </p:nvSpPr>
        <p:spPr>
          <a:xfrm>
            <a:off x="1207828" y="1905000"/>
            <a:ext cx="3643951" cy="3026028"/>
          </a:xfrm>
        </p:spPr>
        <p:txBody>
          <a:bodyPr anchor="ctr">
            <a:normAutofit/>
          </a:bodyPr>
          <a:lstStyle/>
          <a:p>
            <a:pPr algn="ctr"/>
            <a:r>
              <a:rPr lang="fr-FR" dirty="0"/>
              <a:t>ANALYSE EXPLORATIVE </a:t>
            </a:r>
            <a:br>
              <a:rPr lang="fr-FR" dirty="0"/>
            </a:br>
            <a:endParaRPr lang="en-US"/>
          </a:p>
        </p:txBody>
      </p:sp>
      <p:graphicFrame>
        <p:nvGraphicFramePr>
          <p:cNvPr id="5" name="Content Placeholder 2">
            <a:extLst>
              <a:ext uri="{FF2B5EF4-FFF2-40B4-BE49-F238E27FC236}">
                <a16:creationId xmlns:a16="http://schemas.microsoft.com/office/drawing/2014/main" id="{EDEFD621-7E5A-0389-1345-9D921CF3F167}"/>
              </a:ext>
            </a:extLst>
          </p:cNvPr>
          <p:cNvGraphicFramePr>
            <a:graphicFrameLocks noGrp="1"/>
          </p:cNvGraphicFramePr>
          <p:nvPr>
            <p:ph idx="1"/>
            <p:extLst>
              <p:ext uri="{D42A27DB-BD31-4B8C-83A1-F6EECF244321}">
                <p14:modId xmlns:p14="http://schemas.microsoft.com/office/powerpoint/2010/main" val="1034493753"/>
              </p:ext>
            </p:extLst>
          </p:nvPr>
        </p:nvGraphicFramePr>
        <p:xfrm>
          <a:off x="7040319" y="835862"/>
          <a:ext cx="4199181" cy="5200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75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0EA0B3-A4D1-9D77-84F8-EFED96E604F8}"/>
              </a:ext>
            </a:extLst>
          </p:cNvPr>
          <p:cNvSpPr>
            <a:spLocks noGrp="1"/>
          </p:cNvSpPr>
          <p:nvPr>
            <p:ph type="title"/>
          </p:nvPr>
        </p:nvSpPr>
        <p:spPr>
          <a:xfrm>
            <a:off x="869342" y="450854"/>
            <a:ext cx="7189075" cy="576527"/>
          </a:xfrm>
        </p:spPr>
        <p:txBody>
          <a:bodyPr vert="horz" lIns="91440" tIns="45720" rIns="91440" bIns="45720" rtlCol="0" anchor="b">
            <a:normAutofit/>
          </a:bodyPr>
          <a:lstStyle/>
          <a:p>
            <a:pPr lvl="0"/>
            <a:r>
              <a:rPr lang="fr-FR" dirty="0"/>
              <a:t>Analyse descriptive</a:t>
            </a:r>
            <a:endParaRPr lang="en-US" dirty="0"/>
          </a:p>
        </p:txBody>
      </p:sp>
      <p:pic>
        <p:nvPicPr>
          <p:cNvPr id="5" name="Content Placeholder 4" descr="Chart, waterfall chart&#10;&#10;Description automatically generated">
            <a:extLst>
              <a:ext uri="{FF2B5EF4-FFF2-40B4-BE49-F238E27FC236}">
                <a16:creationId xmlns:a16="http://schemas.microsoft.com/office/drawing/2014/main" id="{DDB325C4-93A7-4278-4E31-B2E758C16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852" y="1609048"/>
            <a:ext cx="6264953" cy="3803128"/>
          </a:xfrm>
          <a:prstGeom prst="rect">
            <a:avLst/>
          </a:prstGeom>
        </p:spPr>
      </p:pic>
      <p:cxnSp>
        <p:nvCxnSpPr>
          <p:cNvPr id="18" name="Straight Connector 17">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B623F806-5A8D-9084-FABA-7C8F5A7E276D}"/>
              </a:ext>
            </a:extLst>
          </p:cNvPr>
          <p:cNvSpPr txBox="1">
            <a:spLocks/>
          </p:cNvSpPr>
          <p:nvPr/>
        </p:nvSpPr>
        <p:spPr>
          <a:xfrm>
            <a:off x="1299768" y="2347279"/>
            <a:ext cx="3814854" cy="14594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pPr algn="ctr"/>
            <a:r>
              <a:rPr lang="en-US" dirty="0" err="1">
                <a:solidFill>
                  <a:srgbClr val="000000"/>
                </a:solidFill>
              </a:rPr>
              <a:t>Matrice</a:t>
            </a:r>
            <a:r>
              <a:rPr lang="en-US" dirty="0">
                <a:solidFill>
                  <a:srgbClr val="000000"/>
                </a:solidFill>
              </a:rPr>
              <a:t> de </a:t>
            </a:r>
            <a:r>
              <a:rPr lang="en-US" dirty="0" err="1">
                <a:solidFill>
                  <a:srgbClr val="000000"/>
                </a:solidFill>
              </a:rPr>
              <a:t>corrélation</a:t>
            </a:r>
            <a:r>
              <a:rPr lang="en-US" dirty="0">
                <a:solidFill>
                  <a:srgbClr val="000000"/>
                </a:solidFill>
              </a:rPr>
              <a:t> </a:t>
            </a:r>
          </a:p>
        </p:txBody>
      </p:sp>
    </p:spTree>
    <p:extLst>
      <p:ext uri="{BB962C8B-B14F-4D97-AF65-F5344CB8AC3E}">
        <p14:creationId xmlns:p14="http://schemas.microsoft.com/office/powerpoint/2010/main" val="79520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51787-D07B-2E42-C9FA-44A319348040}"/>
              </a:ext>
            </a:extLst>
          </p:cNvPr>
          <p:cNvSpPr>
            <a:spLocks noGrp="1"/>
          </p:cNvSpPr>
          <p:nvPr>
            <p:ph type="title"/>
          </p:nvPr>
        </p:nvSpPr>
        <p:spPr>
          <a:xfrm>
            <a:off x="2238807" y="335290"/>
            <a:ext cx="7714388" cy="1248330"/>
          </a:xfrm>
        </p:spPr>
        <p:txBody>
          <a:bodyPr vert="horz" lIns="91440" tIns="45720" rIns="91440" bIns="45720" rtlCol="0" anchor="b">
            <a:normAutofit/>
          </a:bodyPr>
          <a:lstStyle/>
          <a:p>
            <a:pPr algn="ctr"/>
            <a:r>
              <a:rPr lang="en-US" dirty="0" err="1"/>
              <a:t>Analyse</a:t>
            </a:r>
            <a:r>
              <a:rPr lang="en-US" dirty="0"/>
              <a:t> descriptive </a:t>
            </a:r>
          </a:p>
        </p:txBody>
      </p:sp>
      <p:sp>
        <p:nvSpPr>
          <p:cNvPr id="56" name="Rectangle 55">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5988"/>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3497BE-1ACD-4A7D-6769-71C3DDAEAE9E}"/>
              </a:ext>
            </a:extLst>
          </p:cNvPr>
          <p:cNvSpPr>
            <a:spLocks noGrp="1"/>
          </p:cNvSpPr>
          <p:nvPr>
            <p:ph idx="1"/>
          </p:nvPr>
        </p:nvSpPr>
        <p:spPr>
          <a:xfrm>
            <a:off x="2238805" y="1759422"/>
            <a:ext cx="7714388" cy="639820"/>
          </a:xfrm>
        </p:spPr>
        <p:txBody>
          <a:bodyPr vert="horz" lIns="91440" tIns="45720" rIns="91440" bIns="45720" rtlCol="0">
            <a:normAutofit/>
          </a:bodyPr>
          <a:lstStyle/>
          <a:p>
            <a:pPr marL="0" indent="0" algn="ctr">
              <a:buNone/>
            </a:pPr>
            <a:r>
              <a:rPr lang="en-US" dirty="0"/>
              <a:t>Distribution des </a:t>
            </a:r>
            <a:r>
              <a:rPr lang="en-US" dirty="0" err="1"/>
              <a:t>nutritions</a:t>
            </a:r>
            <a:r>
              <a:rPr lang="en-US" dirty="0"/>
              <a:t> facts </a:t>
            </a:r>
            <a:r>
              <a:rPr lang="en-US" dirty="0" err="1"/>
              <a:t>en</a:t>
            </a:r>
            <a:r>
              <a:rPr lang="en-US" dirty="0"/>
              <a:t> </a:t>
            </a:r>
            <a:r>
              <a:rPr lang="en-US" dirty="0" err="1"/>
              <a:t>fonction</a:t>
            </a:r>
            <a:r>
              <a:rPr lang="en-US" dirty="0"/>
              <a:t> du </a:t>
            </a:r>
            <a:r>
              <a:rPr lang="en-US" dirty="0" err="1"/>
              <a:t>nutriscore</a:t>
            </a:r>
            <a:r>
              <a:rPr lang="en-US" dirty="0"/>
              <a:t> grade</a:t>
            </a:r>
          </a:p>
        </p:txBody>
      </p:sp>
      <p:cxnSp>
        <p:nvCxnSpPr>
          <p:cNvPr id="58" name="Straight Connector 57">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2710755"/>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box and whisker chart&#10;&#10;Description automatically generated">
            <a:extLst>
              <a:ext uri="{FF2B5EF4-FFF2-40B4-BE49-F238E27FC236}">
                <a16:creationId xmlns:a16="http://schemas.microsoft.com/office/drawing/2014/main" id="{518D0C5D-C96B-D949-60D9-E58618C9683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969826" y="3157676"/>
            <a:ext cx="10252345" cy="3365034"/>
          </a:xfrm>
          <a:prstGeom prst="rect">
            <a:avLst/>
          </a:prstGeom>
        </p:spPr>
      </p:pic>
    </p:spTree>
    <p:extLst>
      <p:ext uri="{BB962C8B-B14F-4D97-AF65-F5344CB8AC3E}">
        <p14:creationId xmlns:p14="http://schemas.microsoft.com/office/powerpoint/2010/main" val="116072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7E0CC9B7-8E90-15D2-7C7B-09855125F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14" y="1632568"/>
            <a:ext cx="10353971" cy="3365034"/>
          </a:xfrm>
          <a:prstGeom prst="rect">
            <a:avLst/>
          </a:prstGeom>
        </p:spPr>
      </p:pic>
    </p:spTree>
    <p:extLst>
      <p:ext uri="{BB962C8B-B14F-4D97-AF65-F5344CB8AC3E}">
        <p14:creationId xmlns:p14="http://schemas.microsoft.com/office/powerpoint/2010/main" val="50574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6A14-D699-11AA-E1F1-5DEE1D5AB795}"/>
              </a:ext>
            </a:extLst>
          </p:cNvPr>
          <p:cNvSpPr>
            <a:spLocks noGrp="1"/>
          </p:cNvSpPr>
          <p:nvPr>
            <p:ph type="title"/>
          </p:nvPr>
        </p:nvSpPr>
        <p:spPr>
          <a:xfrm>
            <a:off x="504825" y="944798"/>
            <a:ext cx="10287000" cy="529424"/>
          </a:xfrm>
        </p:spPr>
        <p:txBody>
          <a:bodyPr>
            <a:normAutofit fontScale="90000"/>
          </a:bodyPr>
          <a:lstStyle/>
          <a:p>
            <a:r>
              <a:rPr lang="en-US" dirty="0" err="1"/>
              <a:t>Analyse</a:t>
            </a:r>
            <a:r>
              <a:rPr lang="en-US" dirty="0"/>
              <a:t> </a:t>
            </a:r>
            <a:r>
              <a:rPr lang="en-US" dirty="0" err="1"/>
              <a:t>Multidimentionnelle</a:t>
            </a:r>
            <a:r>
              <a:rPr lang="en-US" dirty="0"/>
              <a:t> ACP</a:t>
            </a:r>
          </a:p>
        </p:txBody>
      </p:sp>
      <p:sp>
        <p:nvSpPr>
          <p:cNvPr id="3" name="Content Placeholder 2">
            <a:extLst>
              <a:ext uri="{FF2B5EF4-FFF2-40B4-BE49-F238E27FC236}">
                <a16:creationId xmlns:a16="http://schemas.microsoft.com/office/drawing/2014/main" id="{7EA40481-9843-F384-E0FA-1E08C1688BCB}"/>
              </a:ext>
            </a:extLst>
          </p:cNvPr>
          <p:cNvSpPr>
            <a:spLocks noGrp="1"/>
          </p:cNvSpPr>
          <p:nvPr>
            <p:ph idx="1"/>
          </p:nvPr>
        </p:nvSpPr>
        <p:spPr>
          <a:xfrm>
            <a:off x="504825" y="2141949"/>
            <a:ext cx="10287000" cy="1578337"/>
          </a:xfrm>
        </p:spPr>
        <p:txBody>
          <a:bodyPr/>
          <a:lstStyle/>
          <a:p>
            <a:r>
              <a:rPr lang="fr-FR" dirty="0"/>
              <a:t>ACP est une méthode factorielle de réduction de dimension pour l’exploration statistique de données quantitatives complexes. </a:t>
            </a:r>
            <a:r>
              <a:rPr lang="en-US" dirty="0" err="1"/>
              <a:t>L’acp</a:t>
            </a:r>
            <a:r>
              <a:rPr lang="en-US" dirty="0"/>
              <a:t> se </a:t>
            </a:r>
            <a:r>
              <a:rPr lang="en-US" dirty="0" err="1"/>
              <a:t>construit</a:t>
            </a:r>
            <a:r>
              <a:rPr lang="en-US" dirty="0"/>
              <a:t> avec tout </a:t>
            </a:r>
            <a:r>
              <a:rPr lang="en-US" dirty="0" err="1"/>
              <a:t>d’abord</a:t>
            </a:r>
            <a:r>
              <a:rPr lang="en-US" dirty="0"/>
              <a:t> :</a:t>
            </a:r>
          </a:p>
          <a:p>
            <a:pPr marL="0" indent="0">
              <a:buNone/>
            </a:pPr>
            <a:r>
              <a:rPr lang="en-US" dirty="0"/>
              <a:t>La construction du </a:t>
            </a:r>
            <a:r>
              <a:rPr lang="en-US" dirty="0" err="1"/>
              <a:t>modèle</a:t>
            </a:r>
            <a:r>
              <a:rPr lang="en-US" dirty="0"/>
              <a:t> </a:t>
            </a:r>
            <a:r>
              <a:rPr lang="en-US" dirty="0" err="1"/>
              <a:t>statistique</a:t>
            </a:r>
            <a:r>
              <a:rPr lang="en-US" dirty="0"/>
              <a:t> </a:t>
            </a:r>
            <a:r>
              <a:rPr lang="en-US" dirty="0" err="1"/>
              <a:t>associé</a:t>
            </a:r>
            <a:r>
              <a:rPr lang="en-US" dirty="0"/>
              <a:t>, de </a:t>
            </a:r>
            <a:r>
              <a:rPr lang="en-US" dirty="0" err="1"/>
              <a:t>l’estimation</a:t>
            </a:r>
            <a:r>
              <a:rPr lang="en-US" dirty="0"/>
              <a:t>. Ensuite nous </a:t>
            </a:r>
            <a:r>
              <a:rPr lang="en-US" dirty="0" err="1"/>
              <a:t>avons</a:t>
            </a:r>
            <a:r>
              <a:rPr lang="en-US" dirty="0"/>
              <a:t> des representations </a:t>
            </a:r>
            <a:r>
              <a:rPr lang="en-US" dirty="0" err="1"/>
              <a:t>graphiques</a:t>
            </a:r>
            <a:r>
              <a:rPr lang="en-US" dirty="0"/>
              <a:t> des </a:t>
            </a:r>
            <a:r>
              <a:rPr lang="en-US" dirty="0" err="1"/>
              <a:t>individus</a:t>
            </a:r>
            <a:r>
              <a:rPr lang="en-US" dirty="0"/>
              <a:t>, des variables et </a:t>
            </a:r>
            <a:r>
              <a:rPr lang="en-US" dirty="0" err="1"/>
              <a:t>simultanée</a:t>
            </a:r>
            <a:r>
              <a:rPr lang="en-US" dirty="0"/>
              <a:t>.</a:t>
            </a:r>
          </a:p>
        </p:txBody>
      </p:sp>
      <p:pic>
        <p:nvPicPr>
          <p:cNvPr id="5" name="Picture 4" descr="Graphical user interface, application, table&#10;&#10;Description automatically generated">
            <a:extLst>
              <a:ext uri="{FF2B5EF4-FFF2-40B4-BE49-F238E27FC236}">
                <a16:creationId xmlns:a16="http://schemas.microsoft.com/office/drawing/2014/main" id="{2C9D2721-3CB1-598A-100D-79CEA238C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4248228"/>
            <a:ext cx="3179417" cy="1578337"/>
          </a:xfrm>
          <a:prstGeom prst="rect">
            <a:avLst/>
          </a:prstGeom>
        </p:spPr>
      </p:pic>
      <p:pic>
        <p:nvPicPr>
          <p:cNvPr id="7" name="Picture 6" descr="Bar chart&#10;&#10;Description automatically generated with medium confidence">
            <a:extLst>
              <a:ext uri="{FF2B5EF4-FFF2-40B4-BE49-F238E27FC236}">
                <a16:creationId xmlns:a16="http://schemas.microsoft.com/office/drawing/2014/main" id="{7C543FDA-F597-1C2B-04E0-D78C56FB5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831" y="4248227"/>
            <a:ext cx="3394966" cy="157833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4B2C1C9F-A017-5910-33DD-B00F37180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8686" y="4254740"/>
            <a:ext cx="3155307" cy="1556659"/>
          </a:xfrm>
          <a:prstGeom prst="rect">
            <a:avLst/>
          </a:prstGeom>
        </p:spPr>
      </p:pic>
    </p:spTree>
    <p:extLst>
      <p:ext uri="{BB962C8B-B14F-4D97-AF65-F5344CB8AC3E}">
        <p14:creationId xmlns:p14="http://schemas.microsoft.com/office/powerpoint/2010/main" val="315385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524A-B434-6226-2172-0417A7A72098}"/>
              </a:ext>
            </a:extLst>
          </p:cNvPr>
          <p:cNvSpPr>
            <a:spLocks noGrp="1"/>
          </p:cNvSpPr>
          <p:nvPr>
            <p:ph type="title"/>
          </p:nvPr>
        </p:nvSpPr>
        <p:spPr>
          <a:xfrm>
            <a:off x="147783" y="1065549"/>
            <a:ext cx="6018979" cy="619125"/>
          </a:xfrm>
        </p:spPr>
        <p:txBody>
          <a:bodyPr>
            <a:noAutofit/>
          </a:bodyPr>
          <a:lstStyle/>
          <a:p>
            <a:r>
              <a:rPr lang="fr-FR" sz="4000" dirty="0"/>
              <a:t>Résultats DE L’ACP</a:t>
            </a:r>
            <a:endParaRPr lang="en-US" sz="4000" dirty="0"/>
          </a:p>
        </p:txBody>
      </p:sp>
      <p:pic>
        <p:nvPicPr>
          <p:cNvPr id="5" name="Content Placeholder 4" descr="Chart, line chart&#10;&#10;Description automatically generated">
            <a:extLst>
              <a:ext uri="{FF2B5EF4-FFF2-40B4-BE49-F238E27FC236}">
                <a16:creationId xmlns:a16="http://schemas.microsoft.com/office/drawing/2014/main" id="{08E3F609-A1CD-1A86-36F6-E6C244A9F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1570" y="39794"/>
            <a:ext cx="4182647" cy="2670637"/>
          </a:xfrm>
        </p:spPr>
      </p:pic>
      <p:pic>
        <p:nvPicPr>
          <p:cNvPr id="7" name="Picture 6" descr="Chart, radar chart&#10;&#10;Description automatically generated">
            <a:extLst>
              <a:ext uri="{FF2B5EF4-FFF2-40B4-BE49-F238E27FC236}">
                <a16:creationId xmlns:a16="http://schemas.microsoft.com/office/drawing/2014/main" id="{87FB3153-180A-4C06-886D-82E485063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238" y="2533571"/>
            <a:ext cx="5068762" cy="4285063"/>
          </a:xfrm>
          <a:prstGeom prst="rect">
            <a:avLst/>
          </a:prstGeom>
        </p:spPr>
      </p:pic>
      <p:pic>
        <p:nvPicPr>
          <p:cNvPr id="9" name="Picture 8" descr="Chart, scatter chart&#10;&#10;Description automatically generated">
            <a:extLst>
              <a:ext uri="{FF2B5EF4-FFF2-40B4-BE49-F238E27FC236}">
                <a16:creationId xmlns:a16="http://schemas.microsoft.com/office/drawing/2014/main" id="{659F3970-8C8E-E167-6ABB-972D7CC38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56583"/>
            <a:ext cx="5918313" cy="3962051"/>
          </a:xfrm>
          <a:prstGeom prst="rect">
            <a:avLst/>
          </a:prstGeom>
        </p:spPr>
      </p:pic>
    </p:spTree>
    <p:extLst>
      <p:ext uri="{BB962C8B-B14F-4D97-AF65-F5344CB8AC3E}">
        <p14:creationId xmlns:p14="http://schemas.microsoft.com/office/powerpoint/2010/main" val="398168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799DF-3DFD-4F5E-90D5-EF9BDDDC29DC}"/>
              </a:ext>
            </a:extLst>
          </p:cNvPr>
          <p:cNvSpPr>
            <a:spLocks noGrp="1"/>
          </p:cNvSpPr>
          <p:nvPr>
            <p:ph type="title"/>
          </p:nvPr>
        </p:nvSpPr>
        <p:spPr>
          <a:xfrm>
            <a:off x="952500" y="812042"/>
            <a:ext cx="4264686" cy="1092958"/>
          </a:xfrm>
        </p:spPr>
        <p:txBody>
          <a:bodyPr>
            <a:normAutofit/>
          </a:bodyPr>
          <a:lstStyle/>
          <a:p>
            <a:r>
              <a:rPr lang="fr-FR" dirty="0"/>
              <a:t>Sommaire</a:t>
            </a:r>
            <a:endParaRPr lang="en-US" dirty="0"/>
          </a:p>
        </p:txBody>
      </p:sp>
      <p:sp>
        <p:nvSpPr>
          <p:cNvPr id="11" name="Rectangle 10">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C1B756-733E-4E6E-822A-C5D608B2F713}"/>
              </a:ext>
            </a:extLst>
          </p:cNvPr>
          <p:cNvSpPr>
            <a:spLocks noGrp="1"/>
          </p:cNvSpPr>
          <p:nvPr>
            <p:ph idx="1"/>
          </p:nvPr>
        </p:nvSpPr>
        <p:spPr>
          <a:xfrm>
            <a:off x="952500" y="2285997"/>
            <a:ext cx="4191000" cy="3890965"/>
          </a:xfrm>
        </p:spPr>
        <p:txBody>
          <a:bodyPr>
            <a:normAutofit/>
          </a:bodyPr>
          <a:lstStyle/>
          <a:p>
            <a:pPr marL="342900" indent="-342900">
              <a:buAutoNum type="arabicPeriod"/>
            </a:pPr>
            <a:r>
              <a:rPr lang="fr-FR" dirty="0"/>
              <a:t>Idée d’application </a:t>
            </a:r>
          </a:p>
          <a:p>
            <a:pPr marL="342900" indent="-342900">
              <a:buAutoNum type="arabicPeriod"/>
            </a:pPr>
            <a:r>
              <a:rPr lang="fr-FR" dirty="0"/>
              <a:t>Nettoyage effectué </a:t>
            </a:r>
          </a:p>
          <a:p>
            <a:pPr marL="342900" indent="-342900">
              <a:buAutoNum type="arabicPeriod"/>
            </a:pPr>
            <a:r>
              <a:rPr lang="fr-FR" dirty="0"/>
              <a:t>Analyse explorative </a:t>
            </a:r>
          </a:p>
          <a:p>
            <a:pPr marL="342900" indent="-342900">
              <a:buAutoNum type="arabicPeriod"/>
            </a:pPr>
            <a:r>
              <a:rPr lang="fr-FR" dirty="0"/>
              <a:t>Faits pertinents pour l’application </a:t>
            </a:r>
          </a:p>
          <a:p>
            <a:pPr marL="342900" indent="-342900">
              <a:buAutoNum type="arabicPeriod"/>
            </a:pPr>
            <a:r>
              <a:rPr lang="fr-FR" dirty="0"/>
              <a:t>Conclusion </a:t>
            </a:r>
            <a:endParaRPr lang="en-US" dirty="0"/>
          </a:p>
          <a:p>
            <a:endParaRPr lang="en-US" dirty="0"/>
          </a:p>
        </p:txBody>
      </p:sp>
      <p:pic>
        <p:nvPicPr>
          <p:cNvPr id="5" name="Picture 4" descr="Concept d’idée dans une ampoule">
            <a:extLst>
              <a:ext uri="{FF2B5EF4-FFF2-40B4-BE49-F238E27FC236}">
                <a16:creationId xmlns:a16="http://schemas.microsoft.com/office/drawing/2014/main" id="{5D79076F-8B0F-6F37-236F-F99355A42E28}"/>
              </a:ext>
            </a:extLst>
          </p:cNvPr>
          <p:cNvPicPr>
            <a:picLocks noChangeAspect="1"/>
          </p:cNvPicPr>
          <p:nvPr/>
        </p:nvPicPr>
        <p:blipFill rotWithShape="1">
          <a:blip r:embed="rId2"/>
          <a:srcRect r="40666" b="-1"/>
          <a:stretch/>
        </p:blipFill>
        <p:spPr>
          <a:xfrm>
            <a:off x="6096000" y="10"/>
            <a:ext cx="6095999" cy="6857990"/>
          </a:xfrm>
          <a:prstGeom prst="rect">
            <a:avLst/>
          </a:prstGeom>
        </p:spPr>
      </p:pic>
    </p:spTree>
    <p:extLst>
      <p:ext uri="{BB962C8B-B14F-4D97-AF65-F5344CB8AC3E}">
        <p14:creationId xmlns:p14="http://schemas.microsoft.com/office/powerpoint/2010/main" val="160373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86A14-D699-11AA-E1F1-5DEE1D5AB795}"/>
              </a:ext>
            </a:extLst>
          </p:cNvPr>
          <p:cNvSpPr>
            <a:spLocks noGrp="1"/>
          </p:cNvSpPr>
          <p:nvPr>
            <p:ph type="title"/>
          </p:nvPr>
        </p:nvSpPr>
        <p:spPr>
          <a:xfrm>
            <a:off x="1524000" y="762001"/>
            <a:ext cx="9144000" cy="869092"/>
          </a:xfrm>
        </p:spPr>
        <p:txBody>
          <a:bodyPr>
            <a:normAutofit/>
          </a:bodyPr>
          <a:lstStyle/>
          <a:p>
            <a:pPr algn="ctr"/>
            <a:r>
              <a:rPr lang="en-US" dirty="0" err="1"/>
              <a:t>Analyse</a:t>
            </a:r>
            <a:r>
              <a:rPr lang="en-US" dirty="0"/>
              <a:t> </a:t>
            </a:r>
            <a:r>
              <a:rPr lang="en-US" dirty="0" err="1"/>
              <a:t>Multidimentionnelle</a:t>
            </a:r>
            <a:r>
              <a:rPr lang="en-US" dirty="0"/>
              <a:t> ACP</a:t>
            </a:r>
            <a:endParaRPr lang="en-US"/>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10751F-977D-F52C-A0FD-E20A395A321F}"/>
              </a:ext>
            </a:extLst>
          </p:cNvPr>
          <p:cNvGraphicFramePr>
            <a:graphicFrameLocks noGrp="1"/>
          </p:cNvGraphicFramePr>
          <p:nvPr>
            <p:ph idx="1"/>
            <p:extLst>
              <p:ext uri="{D42A27DB-BD31-4B8C-83A1-F6EECF244321}">
                <p14:modId xmlns:p14="http://schemas.microsoft.com/office/powerpoint/2010/main" val="2109236798"/>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24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D5-5727-3921-4CA4-D5BEB30CD42D}"/>
              </a:ext>
            </a:extLst>
          </p:cNvPr>
          <p:cNvSpPr>
            <a:spLocks noGrp="1"/>
          </p:cNvSpPr>
          <p:nvPr>
            <p:ph type="title"/>
          </p:nvPr>
        </p:nvSpPr>
        <p:spPr>
          <a:xfrm>
            <a:off x="952500" y="890546"/>
            <a:ext cx="11053970" cy="697748"/>
          </a:xfrm>
        </p:spPr>
        <p:txBody>
          <a:bodyPr>
            <a:noAutofit/>
          </a:bodyPr>
          <a:lstStyle/>
          <a:p>
            <a:r>
              <a:rPr lang="fr-FR" sz="2400" dirty="0"/>
              <a:t>TESTS STATISTIQUES : </a:t>
            </a:r>
            <a:br>
              <a:rPr lang="fr-FR" sz="2000" dirty="0"/>
            </a:br>
            <a:br>
              <a:rPr lang="fr-FR" sz="2000" dirty="0"/>
            </a:br>
            <a:r>
              <a:rPr lang="fr-FR" sz="1400" dirty="0"/>
              <a:t>Test de normalité de: </a:t>
            </a:r>
            <a:r>
              <a:rPr lang="en-US" sz="1400" dirty="0" err="1">
                <a:effectLst/>
              </a:rPr>
              <a:t>KosmogorovKosmogorov</a:t>
            </a:r>
            <a:r>
              <a:rPr lang="en-US" sz="1400" dirty="0">
                <a:effectLst/>
              </a:rPr>
              <a:t>-Smirnov</a:t>
            </a:r>
            <a:endParaRPr lang="en-US" sz="14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1AFD1E66-4170-F23A-360F-FDEA2299B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1972406"/>
            <a:ext cx="6188776" cy="3890963"/>
          </a:xfrm>
        </p:spPr>
      </p:pic>
      <p:sp>
        <p:nvSpPr>
          <p:cNvPr id="3" name="TextBox 2">
            <a:extLst>
              <a:ext uri="{FF2B5EF4-FFF2-40B4-BE49-F238E27FC236}">
                <a16:creationId xmlns:a16="http://schemas.microsoft.com/office/drawing/2014/main" id="{8E8E2C63-E7F7-4A8C-EBEF-43A2AE43FA0F}"/>
              </a:ext>
            </a:extLst>
          </p:cNvPr>
          <p:cNvSpPr txBox="1"/>
          <p:nvPr/>
        </p:nvSpPr>
        <p:spPr>
          <a:xfrm>
            <a:off x="7362908" y="2767054"/>
            <a:ext cx="4238045" cy="2031325"/>
          </a:xfrm>
          <a:prstGeom prst="rect">
            <a:avLst/>
          </a:prstGeom>
          <a:noFill/>
        </p:spPr>
        <p:txBody>
          <a:bodyPr wrap="square" rtlCol="0">
            <a:spAutoFit/>
          </a:bodyPr>
          <a:lstStyle/>
          <a:p>
            <a:r>
              <a:rPr lang="fr-FR" dirty="0"/>
              <a:t>On rejette les hypothèses nulles car notre </a:t>
            </a:r>
            <a:r>
              <a:rPr lang="fr-FR" dirty="0" err="1"/>
              <a:t>p_value</a:t>
            </a:r>
            <a:r>
              <a:rPr lang="fr-FR" dirty="0"/>
              <a:t> est inférieure à 0.05.</a:t>
            </a:r>
          </a:p>
          <a:p>
            <a:endParaRPr lang="fr-FR" dirty="0"/>
          </a:p>
          <a:p>
            <a:r>
              <a:rPr lang="fr-FR" dirty="0"/>
              <a:t> Nos variables ne suivent pas une distribution normal donc on va faire un test </a:t>
            </a:r>
            <a:r>
              <a:rPr lang="fr-FR" dirty="0" err="1"/>
              <a:t>kruskall-wallis</a:t>
            </a:r>
            <a:r>
              <a:rPr lang="fr-FR" dirty="0"/>
              <a:t> qui sera mieux adapté dans notre cas . </a:t>
            </a:r>
            <a:endParaRPr lang="en-US" dirty="0"/>
          </a:p>
        </p:txBody>
      </p:sp>
    </p:spTree>
    <p:extLst>
      <p:ext uri="{BB962C8B-B14F-4D97-AF65-F5344CB8AC3E}">
        <p14:creationId xmlns:p14="http://schemas.microsoft.com/office/powerpoint/2010/main" val="418201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9FA5DBC-93F5-A63F-41A3-8C0F26EE5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B9C68A-10DD-0B9F-2B10-2AB99706651F}"/>
              </a:ext>
            </a:extLst>
          </p:cNvPr>
          <p:cNvSpPr>
            <a:spLocks noGrp="1"/>
          </p:cNvSpPr>
          <p:nvPr>
            <p:ph type="title"/>
          </p:nvPr>
        </p:nvSpPr>
        <p:spPr>
          <a:xfrm>
            <a:off x="1207828" y="2286000"/>
            <a:ext cx="3643951" cy="2286000"/>
          </a:xfrm>
        </p:spPr>
        <p:txBody>
          <a:bodyPr anchor="ctr">
            <a:normAutofit/>
          </a:bodyPr>
          <a:lstStyle/>
          <a:p>
            <a:pPr algn="ctr"/>
            <a:r>
              <a:rPr lang="fr-FR" dirty="0"/>
              <a:t>Test de </a:t>
            </a:r>
            <a:r>
              <a:rPr lang="en-US" b="1" dirty="0" err="1"/>
              <a:t>kruskall-wallis</a:t>
            </a:r>
            <a:endParaRPr lang="en-US" dirty="0"/>
          </a:p>
        </p:txBody>
      </p:sp>
      <p:graphicFrame>
        <p:nvGraphicFramePr>
          <p:cNvPr id="5" name="Content Placeholder 2">
            <a:extLst>
              <a:ext uri="{FF2B5EF4-FFF2-40B4-BE49-F238E27FC236}">
                <a16:creationId xmlns:a16="http://schemas.microsoft.com/office/drawing/2014/main" id="{CAD11A55-445C-1C63-E266-6D9E8985BF2B}"/>
              </a:ext>
            </a:extLst>
          </p:cNvPr>
          <p:cNvGraphicFramePr>
            <a:graphicFrameLocks noGrp="1"/>
          </p:cNvGraphicFramePr>
          <p:nvPr>
            <p:ph idx="1"/>
            <p:extLst>
              <p:ext uri="{D42A27DB-BD31-4B8C-83A1-F6EECF244321}">
                <p14:modId xmlns:p14="http://schemas.microsoft.com/office/powerpoint/2010/main" val="1992512759"/>
              </p:ext>
            </p:extLst>
          </p:nvPr>
        </p:nvGraphicFramePr>
        <p:xfrm>
          <a:off x="7048500" y="886352"/>
          <a:ext cx="4092594" cy="508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259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C9583-1ACD-76C0-47DC-08FE7E2E1CEF}"/>
              </a:ext>
            </a:extLst>
          </p:cNvPr>
          <p:cNvSpPr>
            <a:spLocks noGrp="1"/>
          </p:cNvSpPr>
          <p:nvPr>
            <p:ph type="title"/>
          </p:nvPr>
        </p:nvSpPr>
        <p:spPr>
          <a:xfrm>
            <a:off x="2238807" y="3826502"/>
            <a:ext cx="7714388" cy="1048007"/>
          </a:xfrm>
        </p:spPr>
        <p:txBody>
          <a:bodyPr vert="horz" lIns="91440" tIns="45720" rIns="91440" bIns="45720" rtlCol="0" anchor="b">
            <a:normAutofit/>
          </a:bodyPr>
          <a:lstStyle/>
          <a:p>
            <a:pPr algn="ctr">
              <a:lnSpc>
                <a:spcPct val="110000"/>
              </a:lnSpc>
            </a:pPr>
            <a:r>
              <a:rPr lang="en-US"/>
              <a:t>Test de kruskall-wallis: Quelques résultats</a:t>
            </a:r>
          </a:p>
        </p:txBody>
      </p:sp>
      <p:pic>
        <p:nvPicPr>
          <p:cNvPr id="9" name="Picture 8" descr="Text&#10;&#10;Description automatically generated">
            <a:extLst>
              <a:ext uri="{FF2B5EF4-FFF2-40B4-BE49-F238E27FC236}">
                <a16:creationId xmlns:a16="http://schemas.microsoft.com/office/drawing/2014/main" id="{CB1016CC-F8F6-CE99-1E5A-A330F7C48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84" y="267885"/>
            <a:ext cx="6632591" cy="1338361"/>
          </a:xfrm>
          <a:prstGeom prst="rect">
            <a:avLst/>
          </a:prstGeom>
        </p:spPr>
      </p:pic>
      <p:pic>
        <p:nvPicPr>
          <p:cNvPr id="5" name="Content Placeholder 4" descr="Text, letter&#10;&#10;Description automatically generated">
            <a:extLst>
              <a:ext uri="{FF2B5EF4-FFF2-40B4-BE49-F238E27FC236}">
                <a16:creationId xmlns:a16="http://schemas.microsoft.com/office/drawing/2014/main" id="{9CB548CA-C621-DD38-4A5C-926828ADDA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084" y="2208564"/>
            <a:ext cx="7384079" cy="1439454"/>
          </a:xfrm>
          <a:prstGeom prst="rect">
            <a:avLst/>
          </a:prstGeom>
        </p:spPr>
      </p:pic>
      <p:pic>
        <p:nvPicPr>
          <p:cNvPr id="7" name="Picture 6" descr="Text&#10;&#10;Description automatically generated">
            <a:extLst>
              <a:ext uri="{FF2B5EF4-FFF2-40B4-BE49-F238E27FC236}">
                <a16:creationId xmlns:a16="http://schemas.microsoft.com/office/drawing/2014/main" id="{875E9B4F-B928-731A-0350-5F124CFC4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679" y="1261948"/>
            <a:ext cx="5886321" cy="1124122"/>
          </a:xfrm>
          <a:prstGeom prst="rect">
            <a:avLst/>
          </a:prstGeom>
        </p:spPr>
      </p:pic>
      <p:cxnSp>
        <p:nvCxnSpPr>
          <p:cNvPr id="22" name="Straight Connector 21">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4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C9583-1ACD-76C0-47DC-08FE7E2E1CEF}"/>
              </a:ext>
            </a:extLst>
          </p:cNvPr>
          <p:cNvSpPr>
            <a:spLocks noGrp="1"/>
          </p:cNvSpPr>
          <p:nvPr>
            <p:ph type="title"/>
          </p:nvPr>
        </p:nvSpPr>
        <p:spPr>
          <a:xfrm>
            <a:off x="2238806" y="5433616"/>
            <a:ext cx="7714388" cy="1048007"/>
          </a:xfrm>
        </p:spPr>
        <p:txBody>
          <a:bodyPr vert="horz" lIns="91440" tIns="45720" rIns="91440" bIns="45720" rtlCol="0" anchor="b">
            <a:normAutofit/>
          </a:bodyPr>
          <a:lstStyle/>
          <a:p>
            <a:pPr algn="ctr">
              <a:lnSpc>
                <a:spcPct val="110000"/>
              </a:lnSpc>
            </a:pPr>
            <a:r>
              <a:rPr lang="en-US" dirty="0"/>
              <a:t>Test de </a:t>
            </a:r>
            <a:r>
              <a:rPr lang="en-US" dirty="0" err="1"/>
              <a:t>kruskall-wallis</a:t>
            </a:r>
            <a:r>
              <a:rPr lang="en-US" dirty="0"/>
              <a:t>: </a:t>
            </a:r>
            <a:r>
              <a:rPr lang="en-US" dirty="0" err="1"/>
              <a:t>Quelques</a:t>
            </a:r>
            <a:r>
              <a:rPr lang="en-US" dirty="0"/>
              <a:t> </a:t>
            </a:r>
            <a:r>
              <a:rPr lang="en-US" dirty="0" err="1"/>
              <a:t>résultats</a:t>
            </a:r>
            <a:endParaRPr lang="en-US" dirty="0"/>
          </a:p>
        </p:txBody>
      </p:sp>
      <p:cxnSp>
        <p:nvCxnSpPr>
          <p:cNvPr id="22" name="Straight Connector 21">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Text&#10;&#10;Description automatically generated">
            <a:extLst>
              <a:ext uri="{FF2B5EF4-FFF2-40B4-BE49-F238E27FC236}">
                <a16:creationId xmlns:a16="http://schemas.microsoft.com/office/drawing/2014/main" id="{4599C8BC-C81A-C6A9-B538-1B820943A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65" y="325464"/>
            <a:ext cx="7405126" cy="1532992"/>
          </a:xfrm>
        </p:spPr>
      </p:pic>
      <p:pic>
        <p:nvPicPr>
          <p:cNvPr id="11" name="Picture 10" descr="Text, letter&#10;&#10;Description automatically generated">
            <a:extLst>
              <a:ext uri="{FF2B5EF4-FFF2-40B4-BE49-F238E27FC236}">
                <a16:creationId xmlns:a16="http://schemas.microsoft.com/office/drawing/2014/main" id="{54160443-5390-402D-423D-B5D5C1E5B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431" y="1954508"/>
            <a:ext cx="6915992" cy="1573985"/>
          </a:xfrm>
          <a:prstGeom prst="rect">
            <a:avLst/>
          </a:prstGeom>
        </p:spPr>
      </p:pic>
      <p:pic>
        <p:nvPicPr>
          <p:cNvPr id="13" name="Picture 12" descr="Text&#10;&#10;Description automatically generated">
            <a:extLst>
              <a:ext uri="{FF2B5EF4-FFF2-40B4-BE49-F238E27FC236}">
                <a16:creationId xmlns:a16="http://schemas.microsoft.com/office/drawing/2014/main" id="{88680DF2-94FA-ED83-4D72-25B9E5C82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65" y="3546374"/>
            <a:ext cx="6866366" cy="1511313"/>
          </a:xfrm>
          <a:prstGeom prst="rect">
            <a:avLst/>
          </a:prstGeom>
        </p:spPr>
      </p:pic>
    </p:spTree>
    <p:extLst>
      <p:ext uri="{BB962C8B-B14F-4D97-AF65-F5344CB8AC3E}">
        <p14:creationId xmlns:p14="http://schemas.microsoft.com/office/powerpoint/2010/main" val="194371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67D8C-88BE-4E2F-BA39-DB045725385E}"/>
              </a:ext>
            </a:extLst>
          </p:cNvPr>
          <p:cNvSpPr>
            <a:spLocks noGrp="1"/>
          </p:cNvSpPr>
          <p:nvPr>
            <p:ph type="title"/>
          </p:nvPr>
        </p:nvSpPr>
        <p:spPr>
          <a:xfrm>
            <a:off x="7230331" y="1652304"/>
            <a:ext cx="4762065" cy="367921"/>
          </a:xfrm>
        </p:spPr>
        <p:txBody>
          <a:bodyPr>
            <a:normAutofit fontScale="90000"/>
          </a:bodyPr>
          <a:lstStyle/>
          <a:p>
            <a:pPr>
              <a:lnSpc>
                <a:spcPct val="110000"/>
              </a:lnSpc>
            </a:pPr>
            <a:r>
              <a:rPr lang="fr-FR" sz="2000" dirty="0"/>
              <a:t>Idée d’application/Maladie </a:t>
            </a:r>
            <a:endParaRPr lang="en-US" sz="2000" dirty="0"/>
          </a:p>
        </p:txBody>
      </p:sp>
      <p:sp>
        <p:nvSpPr>
          <p:cNvPr id="12" name="Rectangle 11">
            <a:extLst>
              <a:ext uri="{FF2B5EF4-FFF2-40B4-BE49-F238E27FC236}">
                <a16:creationId xmlns:a16="http://schemas.microsoft.com/office/drawing/2014/main" id="{683DE4F2-E127-9EB5-D502-A101EED16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3"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4D081D-BEB0-F616-C78E-B76F0370B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D09616D3-0523-7106-5024-F8DA3C6C1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760" y="1657257"/>
            <a:ext cx="1771740" cy="3543485"/>
          </a:xfrm>
          <a:prstGeom prst="rect">
            <a:avLst/>
          </a:prstGeom>
        </p:spPr>
      </p:pic>
      <p:sp>
        <p:nvSpPr>
          <p:cNvPr id="3" name="Content Placeholder 2">
            <a:extLst>
              <a:ext uri="{FF2B5EF4-FFF2-40B4-BE49-F238E27FC236}">
                <a16:creationId xmlns:a16="http://schemas.microsoft.com/office/drawing/2014/main" id="{7AAFCE7D-DFB7-4B35-A4DA-4323CD8FD92D}"/>
              </a:ext>
            </a:extLst>
          </p:cNvPr>
          <p:cNvSpPr>
            <a:spLocks noGrp="1"/>
          </p:cNvSpPr>
          <p:nvPr>
            <p:ph idx="1"/>
          </p:nvPr>
        </p:nvSpPr>
        <p:spPr>
          <a:xfrm>
            <a:off x="7230331" y="2648377"/>
            <a:ext cx="4219148" cy="2960541"/>
          </a:xfrm>
        </p:spPr>
        <p:txBody>
          <a:bodyPr>
            <a:noAutofit/>
          </a:bodyPr>
          <a:lstStyle/>
          <a:p>
            <a:pPr>
              <a:lnSpc>
                <a:spcPct val="110000"/>
              </a:lnSpc>
            </a:pPr>
            <a:r>
              <a:rPr lang="fr-FR" sz="1600" dirty="0"/>
              <a:t>Rappel de la maladie  SIBO</a:t>
            </a:r>
          </a:p>
          <a:p>
            <a:pPr>
              <a:lnSpc>
                <a:spcPct val="110000"/>
              </a:lnSpc>
            </a:pPr>
            <a:r>
              <a:rPr lang="fr-FR" sz="1600" dirty="0"/>
              <a:t>Une maladie qui impose un régime bien stricte et particulière </a:t>
            </a:r>
          </a:p>
          <a:p>
            <a:pPr>
              <a:lnSpc>
                <a:spcPct val="110000"/>
              </a:lnSpc>
            </a:pPr>
            <a:r>
              <a:rPr lang="fr-FR" sz="1600" dirty="0"/>
              <a:t>Réduction du temps pour la personne au supermarché car l’application va lui proposer des produits adaptés pour elle </a:t>
            </a:r>
          </a:p>
        </p:txBody>
      </p:sp>
    </p:spTree>
    <p:extLst>
      <p:ext uri="{BB962C8B-B14F-4D97-AF65-F5344CB8AC3E}">
        <p14:creationId xmlns:p14="http://schemas.microsoft.com/office/powerpoint/2010/main" val="69567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184DF83-39E6-4BDC-9E23-17F25AB44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9FD21-38BB-46F5-028E-188864A8733F}"/>
              </a:ext>
            </a:extLst>
          </p:cNvPr>
          <p:cNvSpPr>
            <a:spLocks noGrp="1"/>
          </p:cNvSpPr>
          <p:nvPr>
            <p:ph type="title"/>
          </p:nvPr>
        </p:nvSpPr>
        <p:spPr>
          <a:xfrm>
            <a:off x="833189" y="543212"/>
            <a:ext cx="2991388" cy="1070113"/>
          </a:xfrm>
        </p:spPr>
        <p:txBody>
          <a:bodyPr>
            <a:normAutofit fontScale="90000"/>
          </a:bodyPr>
          <a:lstStyle/>
          <a:p>
            <a:r>
              <a:rPr lang="fr-FR" dirty="0"/>
              <a:t>Schéma de l’application</a:t>
            </a:r>
            <a:endParaRPr lang="en-US" dirty="0"/>
          </a:p>
        </p:txBody>
      </p:sp>
      <p:sp>
        <p:nvSpPr>
          <p:cNvPr id="9" name="Content Placeholder 8">
            <a:extLst>
              <a:ext uri="{FF2B5EF4-FFF2-40B4-BE49-F238E27FC236}">
                <a16:creationId xmlns:a16="http://schemas.microsoft.com/office/drawing/2014/main" id="{EC848BD0-4070-F587-A778-E8A9509A5FEE}"/>
              </a:ext>
            </a:extLst>
          </p:cNvPr>
          <p:cNvSpPr>
            <a:spLocks noGrp="1"/>
          </p:cNvSpPr>
          <p:nvPr>
            <p:ph idx="1"/>
          </p:nvPr>
        </p:nvSpPr>
        <p:spPr>
          <a:xfrm>
            <a:off x="833189" y="2156537"/>
            <a:ext cx="4191000" cy="3890965"/>
          </a:xfrm>
        </p:spPr>
        <p:txBody>
          <a:bodyPr>
            <a:normAutofit fontScale="92500" lnSpcReduction="10000"/>
          </a:bodyPr>
          <a:lstStyle/>
          <a:p>
            <a:pPr marL="0" indent="0">
              <a:lnSpc>
                <a:spcPct val="110000"/>
              </a:lnSpc>
              <a:buNone/>
            </a:pPr>
            <a:r>
              <a:rPr lang="fr-FR" sz="1500" dirty="0"/>
              <a:t>Notre idée d’application est tout d’abord le reflet de l’application </a:t>
            </a:r>
            <a:r>
              <a:rPr lang="fr-FR" sz="1500" dirty="0" err="1"/>
              <a:t>Yuka</a:t>
            </a:r>
            <a:r>
              <a:rPr lang="fr-FR" sz="1500" dirty="0"/>
              <a:t> dans laquelle nous avons une sorte d’appareil photo pour scanner les produits. </a:t>
            </a:r>
          </a:p>
          <a:p>
            <a:pPr marL="0" indent="0">
              <a:lnSpc>
                <a:spcPct val="110000"/>
              </a:lnSpc>
              <a:buNone/>
            </a:pPr>
            <a:endParaRPr lang="fr-FR" sz="1500" dirty="0"/>
          </a:p>
          <a:p>
            <a:pPr marL="0" indent="0">
              <a:lnSpc>
                <a:spcPct val="110000"/>
              </a:lnSpc>
              <a:buNone/>
            </a:pPr>
            <a:r>
              <a:rPr lang="fr-FR" sz="1500" dirty="0"/>
              <a:t>Une fois scanner l’app vérifie les caractéristiques du produit dans la base de donnée et si le produit en question contient des mauvais ingrédients ou non selon les critères donnés lors du paramétrage (Valeurs seuils autorisées pour le sucre, </a:t>
            </a:r>
            <a:r>
              <a:rPr lang="fr-FR" sz="1500" dirty="0" err="1"/>
              <a:t>l’energy</a:t>
            </a:r>
            <a:r>
              <a:rPr lang="fr-FR" sz="1500" dirty="0"/>
              <a:t>, le gras et le gras saturé). </a:t>
            </a:r>
          </a:p>
          <a:p>
            <a:pPr marL="0" indent="0">
              <a:lnSpc>
                <a:spcPct val="110000"/>
              </a:lnSpc>
              <a:buNone/>
            </a:pPr>
            <a:endParaRPr lang="fr-FR" sz="1500" dirty="0"/>
          </a:p>
          <a:p>
            <a:pPr marL="0" indent="0">
              <a:lnSpc>
                <a:spcPct val="110000"/>
              </a:lnSpc>
              <a:buNone/>
            </a:pPr>
            <a:r>
              <a:rPr lang="fr-FR" sz="1500" dirty="0"/>
              <a:t>Dans le cas où le produit contient des ingrédient que nous ne souhaitons pas, l’application retourne dans la base de données et nous propose un autre produit de meilleure qualité (Meilleure </a:t>
            </a:r>
            <a:r>
              <a:rPr lang="fr-FR" sz="1500" dirty="0" err="1"/>
              <a:t>nutriscore</a:t>
            </a:r>
            <a:r>
              <a:rPr lang="fr-FR" sz="1500" dirty="0"/>
              <a:t>). </a:t>
            </a:r>
          </a:p>
        </p:txBody>
      </p:sp>
      <p:pic>
        <p:nvPicPr>
          <p:cNvPr id="4" name="Picture 3" descr="Graphical user interface&#10;&#10;Description automatically generated">
            <a:extLst>
              <a:ext uri="{FF2B5EF4-FFF2-40B4-BE49-F238E27FC236}">
                <a16:creationId xmlns:a16="http://schemas.microsoft.com/office/drawing/2014/main" id="{C77A0063-41E0-DA1F-4122-B5BBFAA1BEA1}"/>
              </a:ext>
            </a:extLst>
          </p:cNvPr>
          <p:cNvPicPr>
            <a:picLocks noChangeAspect="1"/>
          </p:cNvPicPr>
          <p:nvPr/>
        </p:nvPicPr>
        <p:blipFill rotWithShape="1">
          <a:blip r:embed="rId2">
            <a:extLst>
              <a:ext uri="{28A0092B-C50C-407E-A947-70E740481C1C}">
                <a14:useLocalDpi xmlns:a14="http://schemas.microsoft.com/office/drawing/2010/main" val="0"/>
              </a:ext>
            </a:extLst>
          </a:blip>
          <a:srcRect r="6537" b="1"/>
          <a:stretch/>
        </p:blipFill>
        <p:spPr>
          <a:xfrm>
            <a:off x="6096000" y="10"/>
            <a:ext cx="6096000" cy="3440526"/>
          </a:xfrm>
          <a:prstGeom prst="rect">
            <a:avLst/>
          </a:prstGeom>
        </p:spPr>
      </p:pic>
      <p:pic>
        <p:nvPicPr>
          <p:cNvPr id="5" name="Content Placeholder 4" descr="Graphical user interface, application&#10;&#10;Description automatically generated">
            <a:extLst>
              <a:ext uri="{FF2B5EF4-FFF2-40B4-BE49-F238E27FC236}">
                <a16:creationId xmlns:a16="http://schemas.microsoft.com/office/drawing/2014/main" id="{35C13E60-9324-F2F9-B913-8050B9D32268}"/>
              </a:ext>
            </a:extLst>
          </p:cNvPr>
          <p:cNvPicPr>
            <a:picLocks noChangeAspect="1"/>
          </p:cNvPicPr>
          <p:nvPr/>
        </p:nvPicPr>
        <p:blipFill rotWithShape="1">
          <a:blip r:embed="rId3">
            <a:extLst>
              <a:ext uri="{28A0092B-C50C-407E-A947-70E740481C1C}">
                <a14:useLocalDpi xmlns:a14="http://schemas.microsoft.com/office/drawing/2010/main" val="0"/>
              </a:ext>
            </a:extLst>
          </a:blip>
          <a:srcRect t="10211" b="9733"/>
          <a:stretch/>
        </p:blipFill>
        <p:spPr>
          <a:xfrm>
            <a:off x="6143625" y="3440536"/>
            <a:ext cx="5948363" cy="3440536"/>
          </a:xfrm>
          <a:prstGeom prst="rect">
            <a:avLst/>
          </a:prstGeom>
        </p:spPr>
      </p:pic>
      <p:sp>
        <p:nvSpPr>
          <p:cNvPr id="42" name="Rectangle 41">
            <a:extLst>
              <a:ext uri="{FF2B5EF4-FFF2-40B4-BE49-F238E27FC236}">
                <a16:creationId xmlns:a16="http://schemas.microsoft.com/office/drawing/2014/main" id="{102E1699-0830-EE28-6BA6-C87CE22D3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533220"/>
            <a:ext cx="6096000" cy="3336316"/>
          </a:xfrm>
          <a:prstGeom prst="rect">
            <a:avLst/>
          </a:prstGeom>
          <a:gradFill>
            <a:gsLst>
              <a:gs pos="10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828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0578D-4EC3-B3C7-36DC-84A6A6D8C282}"/>
              </a:ext>
            </a:extLst>
          </p:cNvPr>
          <p:cNvSpPr>
            <a:spLocks noGrp="1"/>
          </p:cNvSpPr>
          <p:nvPr>
            <p:ph type="title"/>
          </p:nvPr>
        </p:nvSpPr>
        <p:spPr>
          <a:xfrm>
            <a:off x="709487" y="286782"/>
            <a:ext cx="2824950" cy="869092"/>
          </a:xfrm>
        </p:spPr>
        <p:txBody>
          <a:bodyPr>
            <a:normAutofit/>
          </a:bodyPr>
          <a:lstStyle/>
          <a:p>
            <a:pPr algn="ctr"/>
            <a:r>
              <a:rPr lang="fr-FR" dirty="0"/>
              <a:t>Conclusion </a:t>
            </a:r>
            <a:endParaRPr lang="en-US" dirty="0"/>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5E757A-80B3-C0D6-7AD6-605EB3D414EB}"/>
              </a:ext>
            </a:extLst>
          </p:cNvPr>
          <p:cNvSpPr txBox="1"/>
          <p:nvPr/>
        </p:nvSpPr>
        <p:spPr>
          <a:xfrm>
            <a:off x="709487" y="1759906"/>
            <a:ext cx="10514276" cy="923330"/>
          </a:xfrm>
          <a:prstGeom prst="rect">
            <a:avLst/>
          </a:prstGeom>
          <a:noFill/>
        </p:spPr>
        <p:txBody>
          <a:bodyPr wrap="square" rtlCol="0">
            <a:spAutoFit/>
          </a:bodyPr>
          <a:lstStyle/>
          <a:p>
            <a:r>
              <a:rPr lang="fr-FR" dirty="0"/>
              <a:t>Après le nettoyage des données et l’explication, nous avons conclu que notre idée d’application est faisable avec les données mise à disposition.  </a:t>
            </a:r>
            <a:endParaRPr lang="en-US" dirty="0"/>
          </a:p>
          <a:p>
            <a:endParaRPr lang="en-US" dirty="0"/>
          </a:p>
        </p:txBody>
      </p:sp>
      <p:sp>
        <p:nvSpPr>
          <p:cNvPr id="8" name="Content Placeholder 7">
            <a:extLst>
              <a:ext uri="{FF2B5EF4-FFF2-40B4-BE49-F238E27FC236}">
                <a16:creationId xmlns:a16="http://schemas.microsoft.com/office/drawing/2014/main" id="{D7597C10-F946-5110-84C1-B192C0999330}"/>
              </a:ext>
            </a:extLst>
          </p:cNvPr>
          <p:cNvSpPr>
            <a:spLocks noGrp="1"/>
          </p:cNvSpPr>
          <p:nvPr>
            <p:ph idx="1"/>
          </p:nvPr>
        </p:nvSpPr>
        <p:spPr>
          <a:xfrm>
            <a:off x="709487" y="3377445"/>
            <a:ext cx="10287000" cy="1515663"/>
          </a:xfrm>
        </p:spPr>
        <p:txBody>
          <a:bodyPr>
            <a:normAutofit fontScale="92500"/>
          </a:bodyPr>
          <a:lstStyle/>
          <a:p>
            <a:pPr>
              <a:buFontTx/>
              <a:buChar char="-"/>
            </a:pPr>
            <a:r>
              <a:rPr lang="fr-FR" dirty="0"/>
              <a:t>Définir les valeurs seuils en fonction de la personne ou de la maladie </a:t>
            </a:r>
          </a:p>
          <a:p>
            <a:pPr>
              <a:buFontTx/>
              <a:buChar char="-"/>
            </a:pPr>
            <a:r>
              <a:rPr lang="fr-FR" dirty="0"/>
              <a:t>En fonction des valeurs seuils effectués une recommandation des meilleurs produits avec le </a:t>
            </a:r>
            <a:r>
              <a:rPr lang="fr-FR" dirty="0" err="1"/>
              <a:t>nutriscore</a:t>
            </a:r>
            <a:r>
              <a:rPr lang="fr-FR" dirty="0"/>
              <a:t> </a:t>
            </a:r>
          </a:p>
          <a:p>
            <a:pPr>
              <a:buFontTx/>
              <a:buChar char="-"/>
            </a:pPr>
            <a:r>
              <a:rPr lang="fr-FR" dirty="0"/>
              <a:t>Effectuer une imputation si le </a:t>
            </a:r>
            <a:r>
              <a:rPr lang="fr-FR" dirty="0" err="1"/>
              <a:t>nutriscore</a:t>
            </a:r>
            <a:r>
              <a:rPr lang="fr-FR" dirty="0"/>
              <a:t> est manquant</a:t>
            </a:r>
          </a:p>
          <a:p>
            <a:endParaRPr lang="en-US" dirty="0"/>
          </a:p>
        </p:txBody>
      </p:sp>
      <p:sp>
        <p:nvSpPr>
          <p:cNvPr id="10" name="TextBox 9">
            <a:extLst>
              <a:ext uri="{FF2B5EF4-FFF2-40B4-BE49-F238E27FC236}">
                <a16:creationId xmlns:a16="http://schemas.microsoft.com/office/drawing/2014/main" id="{24359EA9-7312-EE01-BA35-23C302F0D5A7}"/>
              </a:ext>
            </a:extLst>
          </p:cNvPr>
          <p:cNvSpPr txBox="1"/>
          <p:nvPr/>
        </p:nvSpPr>
        <p:spPr>
          <a:xfrm>
            <a:off x="838862" y="2640937"/>
            <a:ext cx="10514276" cy="646331"/>
          </a:xfrm>
          <a:prstGeom prst="rect">
            <a:avLst/>
          </a:prstGeom>
          <a:noFill/>
        </p:spPr>
        <p:txBody>
          <a:bodyPr wrap="square" rtlCol="0">
            <a:spAutoFit/>
          </a:bodyPr>
          <a:lstStyle/>
          <a:p>
            <a:r>
              <a:rPr lang="fr-FR" dirty="0"/>
              <a:t>Prérequis de l’application : </a:t>
            </a:r>
          </a:p>
          <a:p>
            <a:endParaRPr lang="en-US" dirty="0"/>
          </a:p>
        </p:txBody>
      </p:sp>
    </p:spTree>
    <p:extLst>
      <p:ext uri="{BB962C8B-B14F-4D97-AF65-F5344CB8AC3E}">
        <p14:creationId xmlns:p14="http://schemas.microsoft.com/office/powerpoint/2010/main" val="3706788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2EF899-360C-79FC-6B0A-8EF718E38C73}"/>
              </a:ext>
            </a:extLst>
          </p:cNvPr>
          <p:cNvSpPr>
            <a:spLocks noGrp="1"/>
          </p:cNvSpPr>
          <p:nvPr>
            <p:ph type="title"/>
          </p:nvPr>
        </p:nvSpPr>
        <p:spPr>
          <a:xfrm>
            <a:off x="1147368" y="2139247"/>
            <a:ext cx="3814854" cy="1523692"/>
          </a:xfrm>
        </p:spPr>
        <p:txBody>
          <a:bodyPr vert="horz" lIns="91440" tIns="45720" rIns="91440" bIns="45720" rtlCol="0" anchor="b">
            <a:normAutofit/>
          </a:bodyPr>
          <a:lstStyle/>
          <a:p>
            <a:pPr algn="ctr"/>
            <a:r>
              <a:rPr lang="en-US">
                <a:solidFill>
                  <a:srgbClr val="000000"/>
                </a:solidFill>
              </a:rPr>
              <a:t>Merci pour votre attention</a:t>
            </a:r>
          </a:p>
        </p:txBody>
      </p:sp>
      <p:pic>
        <p:nvPicPr>
          <p:cNvPr id="14" name="Picture 13" descr="Graphical user interface, application&#10;&#10;Description automatically generated">
            <a:extLst>
              <a:ext uri="{FF2B5EF4-FFF2-40B4-BE49-F238E27FC236}">
                <a16:creationId xmlns:a16="http://schemas.microsoft.com/office/drawing/2014/main" id="{70F9D435-7681-ECE9-B93D-E856ED0FB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781" y="1646727"/>
            <a:ext cx="1629851" cy="3259705"/>
          </a:xfrm>
          <a:prstGeom prst="rect">
            <a:avLst/>
          </a:prstGeom>
        </p:spPr>
      </p:pic>
      <p:cxnSp>
        <p:nvCxnSpPr>
          <p:cNvPr id="29" name="Straight Connector 28">
            <a:extLst>
              <a:ext uri="{FF2B5EF4-FFF2-40B4-BE49-F238E27FC236}">
                <a16:creationId xmlns:a16="http://schemas.microsoft.com/office/drawing/2014/main" id="{4075FE40-B84D-7658-B383-C7B3EEDE91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pic>
        <p:nvPicPr>
          <p:cNvPr id="16" name="Picture 15" descr="Chart&#10;&#10;Description automatically generated with low confidence">
            <a:extLst>
              <a:ext uri="{FF2B5EF4-FFF2-40B4-BE49-F238E27FC236}">
                <a16:creationId xmlns:a16="http://schemas.microsoft.com/office/drawing/2014/main" id="{40B1D747-DD19-EF2A-E112-F53AE9C5BE7B}"/>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352013" y="5297258"/>
            <a:ext cx="4357316" cy="1535953"/>
          </a:xfrm>
          <a:prstGeom prst="rect">
            <a:avLst/>
          </a:prstGeom>
        </p:spPr>
      </p:pic>
    </p:spTree>
    <p:extLst>
      <p:ext uri="{BB962C8B-B14F-4D97-AF65-F5344CB8AC3E}">
        <p14:creationId xmlns:p14="http://schemas.microsoft.com/office/powerpoint/2010/main" val="409835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67D8C-88BE-4E2F-BA39-DB045725385E}"/>
              </a:ext>
            </a:extLst>
          </p:cNvPr>
          <p:cNvSpPr>
            <a:spLocks noGrp="1"/>
          </p:cNvSpPr>
          <p:nvPr>
            <p:ph type="title"/>
          </p:nvPr>
        </p:nvSpPr>
        <p:spPr>
          <a:xfrm>
            <a:off x="1524000" y="762001"/>
            <a:ext cx="9144000" cy="869092"/>
          </a:xfrm>
        </p:spPr>
        <p:txBody>
          <a:bodyPr>
            <a:normAutofit/>
          </a:bodyPr>
          <a:lstStyle/>
          <a:p>
            <a:pPr algn="ctr"/>
            <a:r>
              <a:rPr lang="fr-FR" dirty="0"/>
              <a:t>Objectif du projet </a:t>
            </a:r>
            <a:endParaRPr lang="en-US"/>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1CD9E3-475D-E31D-3431-373693C12B93}"/>
              </a:ext>
            </a:extLst>
          </p:cNvPr>
          <p:cNvGraphicFramePr>
            <a:graphicFrameLocks noGrp="1"/>
          </p:cNvGraphicFramePr>
          <p:nvPr>
            <p:ph idx="1"/>
            <p:extLst>
              <p:ext uri="{D42A27DB-BD31-4B8C-83A1-F6EECF244321}">
                <p14:modId xmlns:p14="http://schemas.microsoft.com/office/powerpoint/2010/main" val="1563098513"/>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014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1498D-AA13-3A79-9C6C-670B0E686489}"/>
              </a:ext>
            </a:extLst>
          </p:cNvPr>
          <p:cNvSpPr>
            <a:spLocks noGrp="1"/>
          </p:cNvSpPr>
          <p:nvPr>
            <p:ph type="title"/>
          </p:nvPr>
        </p:nvSpPr>
        <p:spPr>
          <a:xfrm>
            <a:off x="1524000" y="762001"/>
            <a:ext cx="9144000" cy="869092"/>
          </a:xfrm>
        </p:spPr>
        <p:txBody>
          <a:bodyPr>
            <a:normAutofit/>
          </a:bodyPr>
          <a:lstStyle/>
          <a:p>
            <a:pPr algn="ctr"/>
            <a:r>
              <a:rPr lang="fr-FR"/>
              <a:t>Une idée innovante </a:t>
            </a:r>
            <a:endParaRPr lang="en-US"/>
          </a:p>
        </p:txBody>
      </p:sp>
      <p:sp>
        <p:nvSpPr>
          <p:cNvPr id="20"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322E00C-3051-1509-A62C-D540D40A0103}"/>
              </a:ext>
            </a:extLst>
          </p:cNvPr>
          <p:cNvGraphicFramePr>
            <a:graphicFrameLocks noGrp="1"/>
          </p:cNvGraphicFramePr>
          <p:nvPr>
            <p:ph idx="1"/>
            <p:extLst>
              <p:ext uri="{D42A27DB-BD31-4B8C-83A1-F6EECF244321}">
                <p14:modId xmlns:p14="http://schemas.microsoft.com/office/powerpoint/2010/main" val="950405308"/>
              </p:ext>
            </p:extLst>
          </p:nvPr>
        </p:nvGraphicFramePr>
        <p:xfrm>
          <a:off x="109243" y="1882322"/>
          <a:ext cx="11973514" cy="357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picture containing graphical user interface&#10;&#10;Description automatically generated">
            <a:extLst>
              <a:ext uri="{FF2B5EF4-FFF2-40B4-BE49-F238E27FC236}">
                <a16:creationId xmlns:a16="http://schemas.microsoft.com/office/drawing/2014/main" id="{361D8E9B-E663-9B45-A606-2E3080A164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3333" y="156373"/>
            <a:ext cx="2689333" cy="963948"/>
          </a:xfrm>
          <a:prstGeom prst="rect">
            <a:avLst/>
          </a:prstGeom>
        </p:spPr>
      </p:pic>
    </p:spTree>
    <p:extLst>
      <p:ext uri="{BB962C8B-B14F-4D97-AF65-F5344CB8AC3E}">
        <p14:creationId xmlns:p14="http://schemas.microsoft.com/office/powerpoint/2010/main" val="366128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3D54-4175-6D5E-3EB9-A09C691C535E}"/>
              </a:ext>
            </a:extLst>
          </p:cNvPr>
          <p:cNvSpPr>
            <a:spLocks noGrp="1"/>
          </p:cNvSpPr>
          <p:nvPr>
            <p:ph type="title"/>
          </p:nvPr>
        </p:nvSpPr>
        <p:spPr>
          <a:xfrm>
            <a:off x="609600" y="323850"/>
            <a:ext cx="10972800" cy="628650"/>
          </a:xfrm>
        </p:spPr>
        <p:txBody>
          <a:bodyPr>
            <a:normAutofit/>
          </a:bodyPr>
          <a:lstStyle/>
          <a:p>
            <a:r>
              <a:rPr lang="fr-FR" sz="2400" dirty="0"/>
              <a:t>Les informations contenues dans le jeu de données</a:t>
            </a:r>
            <a:endParaRPr lang="en-US" sz="2400" dirty="0"/>
          </a:p>
        </p:txBody>
      </p:sp>
      <p:pic>
        <p:nvPicPr>
          <p:cNvPr id="5" name="Content Placeholder 4" descr="Table&#10;&#10;Description automatically generated">
            <a:extLst>
              <a:ext uri="{FF2B5EF4-FFF2-40B4-BE49-F238E27FC236}">
                <a16:creationId xmlns:a16="http://schemas.microsoft.com/office/drawing/2014/main" id="{7CF32827-80BB-8833-7E34-4FC5B382E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824" y="1695451"/>
            <a:ext cx="10998576" cy="4494196"/>
          </a:xfrm>
        </p:spPr>
      </p:pic>
      <p:pic>
        <p:nvPicPr>
          <p:cNvPr id="7" name="Picture 6" descr="Graphical user interface, text&#10;&#10;Description automatically generated with medium confidence">
            <a:extLst>
              <a:ext uri="{FF2B5EF4-FFF2-40B4-BE49-F238E27FC236}">
                <a16:creationId xmlns:a16="http://schemas.microsoft.com/office/drawing/2014/main" id="{03F03B89-B81B-2706-A7C9-26D63515E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37" y="6189647"/>
            <a:ext cx="1219263" cy="660434"/>
          </a:xfrm>
          <a:prstGeom prst="rect">
            <a:avLst/>
          </a:prstGeom>
        </p:spPr>
      </p:pic>
    </p:spTree>
    <p:extLst>
      <p:ext uri="{BB962C8B-B14F-4D97-AF65-F5344CB8AC3E}">
        <p14:creationId xmlns:p14="http://schemas.microsoft.com/office/powerpoint/2010/main" val="62133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285A-C196-3F8D-033B-D099123F1751}"/>
              </a:ext>
            </a:extLst>
          </p:cNvPr>
          <p:cNvSpPr>
            <a:spLocks noGrp="1"/>
          </p:cNvSpPr>
          <p:nvPr>
            <p:ph type="title"/>
          </p:nvPr>
        </p:nvSpPr>
        <p:spPr>
          <a:xfrm>
            <a:off x="757237" y="1691061"/>
            <a:ext cx="10877550" cy="581025"/>
          </a:xfrm>
        </p:spPr>
        <p:txBody>
          <a:bodyPr>
            <a:noAutofit/>
          </a:bodyPr>
          <a:lstStyle/>
          <a:p>
            <a:r>
              <a:rPr lang="fr-FR" sz="2400" dirty="0"/>
              <a:t>Les informations contenues dans le jeu de données</a:t>
            </a:r>
            <a:endParaRPr lang="en-US" sz="2400" dirty="0"/>
          </a:p>
        </p:txBody>
      </p:sp>
      <p:graphicFrame>
        <p:nvGraphicFramePr>
          <p:cNvPr id="6" name="Content Placeholder 2">
            <a:extLst>
              <a:ext uri="{FF2B5EF4-FFF2-40B4-BE49-F238E27FC236}">
                <a16:creationId xmlns:a16="http://schemas.microsoft.com/office/drawing/2014/main" id="{F469F103-9C9B-98B1-B949-B94F8B8C1131}"/>
              </a:ext>
            </a:extLst>
          </p:cNvPr>
          <p:cNvGraphicFramePr>
            <a:graphicFrameLocks noGrp="1"/>
          </p:cNvGraphicFramePr>
          <p:nvPr>
            <p:ph idx="1"/>
            <p:extLst>
              <p:ext uri="{D42A27DB-BD31-4B8C-83A1-F6EECF244321}">
                <p14:modId xmlns:p14="http://schemas.microsoft.com/office/powerpoint/2010/main" val="3361917791"/>
              </p:ext>
            </p:extLst>
          </p:nvPr>
        </p:nvGraphicFramePr>
        <p:xfrm>
          <a:off x="952500" y="3351473"/>
          <a:ext cx="10287000" cy="2484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4606D34D-E145-0051-6F4C-4087C336F6A8}"/>
              </a:ext>
            </a:extLst>
          </p:cNvPr>
          <p:cNvSpPr txBox="1">
            <a:spLocks/>
          </p:cNvSpPr>
          <p:nvPr/>
        </p:nvSpPr>
        <p:spPr>
          <a:xfrm>
            <a:off x="2990850" y="2631882"/>
            <a:ext cx="6410325" cy="719591"/>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pPr marL="0" indent="0">
              <a:buNone/>
            </a:pPr>
            <a:r>
              <a:rPr lang="fr-FR" sz="1400" dirty="0"/>
              <a:t>Les informations contenues dans le jeu de données sont divisées en 4 sections : </a:t>
            </a:r>
          </a:p>
        </p:txBody>
      </p:sp>
    </p:spTree>
    <p:extLst>
      <p:ext uri="{BB962C8B-B14F-4D97-AF65-F5344CB8AC3E}">
        <p14:creationId xmlns:p14="http://schemas.microsoft.com/office/powerpoint/2010/main" val="401820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967BC-FC1B-0EFB-679C-5B088900F80C}"/>
              </a:ext>
            </a:extLst>
          </p:cNvPr>
          <p:cNvSpPr>
            <a:spLocks noGrp="1"/>
          </p:cNvSpPr>
          <p:nvPr>
            <p:ph type="title"/>
          </p:nvPr>
        </p:nvSpPr>
        <p:spPr>
          <a:xfrm>
            <a:off x="1524000" y="762001"/>
            <a:ext cx="9144000" cy="869092"/>
          </a:xfrm>
        </p:spPr>
        <p:txBody>
          <a:bodyPr>
            <a:normAutofit/>
          </a:bodyPr>
          <a:lstStyle/>
          <a:p>
            <a:pPr algn="ctr"/>
            <a:r>
              <a:rPr lang="fr-FR" dirty="0"/>
              <a:t>Choix des variables </a:t>
            </a:r>
            <a:endParaRPr lang="en-US" dirty="0"/>
          </a:p>
        </p:txBody>
      </p:sp>
      <p:sp>
        <p:nvSpPr>
          <p:cNvPr id="21" name="Rectangle 17">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C005995-A795-0133-DA3F-72C48277D054}"/>
              </a:ext>
            </a:extLst>
          </p:cNvPr>
          <p:cNvGraphicFramePr>
            <a:graphicFrameLocks noGrp="1"/>
          </p:cNvGraphicFramePr>
          <p:nvPr>
            <p:ph idx="1"/>
            <p:extLst>
              <p:ext uri="{D42A27DB-BD31-4B8C-83A1-F6EECF244321}">
                <p14:modId xmlns:p14="http://schemas.microsoft.com/office/powerpoint/2010/main" val="2059792857"/>
              </p:ext>
            </p:extLst>
          </p:nvPr>
        </p:nvGraphicFramePr>
        <p:xfrm>
          <a:off x="952500" y="2435136"/>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6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BE68C-051F-4D2A-A41F-93B36076CC7F}"/>
              </a:ext>
            </a:extLst>
          </p:cNvPr>
          <p:cNvSpPr>
            <a:spLocks noGrp="1"/>
          </p:cNvSpPr>
          <p:nvPr>
            <p:ph type="title"/>
          </p:nvPr>
        </p:nvSpPr>
        <p:spPr>
          <a:xfrm>
            <a:off x="1524000" y="762001"/>
            <a:ext cx="9144000" cy="869092"/>
          </a:xfrm>
        </p:spPr>
        <p:txBody>
          <a:bodyPr>
            <a:normAutofit/>
          </a:bodyPr>
          <a:lstStyle/>
          <a:p>
            <a:pPr algn="ctr"/>
            <a:r>
              <a:rPr lang="fr-FR" dirty="0"/>
              <a:t>Nettoyage effectué - Fonctions</a:t>
            </a:r>
            <a:endParaRPr lang="en-US" dirty="0"/>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EBF6824-A48C-9179-4B22-110EB6D98624}"/>
              </a:ext>
            </a:extLst>
          </p:cNvPr>
          <p:cNvGraphicFramePr>
            <a:graphicFrameLocks noGrp="1"/>
          </p:cNvGraphicFramePr>
          <p:nvPr>
            <p:ph idx="1"/>
            <p:extLst>
              <p:ext uri="{D42A27DB-BD31-4B8C-83A1-F6EECF244321}">
                <p14:modId xmlns:p14="http://schemas.microsoft.com/office/powerpoint/2010/main" val="162236801"/>
              </p:ext>
            </p:extLst>
          </p:nvPr>
        </p:nvGraphicFramePr>
        <p:xfrm>
          <a:off x="1099336" y="2382853"/>
          <a:ext cx="9993327"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99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A30F-5D0C-4E4F-830A-6A723600E2DF}"/>
              </a:ext>
            </a:extLst>
          </p:cNvPr>
          <p:cNvSpPr>
            <a:spLocks noGrp="1"/>
          </p:cNvSpPr>
          <p:nvPr>
            <p:ph type="title"/>
          </p:nvPr>
        </p:nvSpPr>
        <p:spPr>
          <a:xfrm>
            <a:off x="269328" y="515500"/>
            <a:ext cx="10287000" cy="1147762"/>
          </a:xfrm>
        </p:spPr>
        <p:txBody>
          <a:bodyPr/>
          <a:lstStyle/>
          <a:p>
            <a:r>
              <a:rPr lang="fr-FR" dirty="0"/>
              <a:t>Contrôle des valeurs </a:t>
            </a:r>
            <a:r>
              <a:rPr lang="fr-FR" dirty="0" err="1"/>
              <a:t>abérrantes</a:t>
            </a:r>
            <a:r>
              <a:rPr lang="fr-FR" dirty="0"/>
              <a:t> avec le </a:t>
            </a:r>
            <a:r>
              <a:rPr lang="fr-FR" dirty="0" err="1"/>
              <a:t>boxplot</a:t>
            </a:r>
            <a:r>
              <a:rPr lang="fr-FR" dirty="0"/>
              <a:t> </a:t>
            </a:r>
            <a:endParaRPr lang="en-US" dirty="0"/>
          </a:p>
        </p:txBody>
      </p:sp>
      <p:pic>
        <p:nvPicPr>
          <p:cNvPr id="5" name="Content Placeholder 4" descr="Chart, box and whisker chart&#10;&#10;Description automatically generated">
            <a:extLst>
              <a:ext uri="{FF2B5EF4-FFF2-40B4-BE49-F238E27FC236}">
                <a16:creationId xmlns:a16="http://schemas.microsoft.com/office/drawing/2014/main" id="{D6D71AD6-B38F-40C3-9C25-06C0294060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28" y="2337975"/>
            <a:ext cx="5449842" cy="3890963"/>
          </a:xfrm>
        </p:spPr>
      </p:pic>
      <p:pic>
        <p:nvPicPr>
          <p:cNvPr id="7" name="Picture 6" descr="Chart, bar chart, box and whisker chart&#10;&#10;Description automatically generated">
            <a:extLst>
              <a:ext uri="{FF2B5EF4-FFF2-40B4-BE49-F238E27FC236}">
                <a16:creationId xmlns:a16="http://schemas.microsoft.com/office/drawing/2014/main" id="{84CDBBE2-689F-4311-9351-CB77BBE65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37974"/>
            <a:ext cx="5736355" cy="3890963"/>
          </a:xfrm>
          <a:prstGeom prst="rect">
            <a:avLst/>
          </a:prstGeom>
        </p:spPr>
      </p:pic>
    </p:spTree>
    <p:extLst>
      <p:ext uri="{BB962C8B-B14F-4D97-AF65-F5344CB8AC3E}">
        <p14:creationId xmlns:p14="http://schemas.microsoft.com/office/powerpoint/2010/main" val="446750746"/>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41588</TotalTime>
  <Words>951</Words>
  <Application>Microsoft Office PowerPoint</Application>
  <PresentationFormat>Widescreen</PresentationFormat>
  <Paragraphs>93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Trade Gothic Next Cond</vt:lpstr>
      <vt:lpstr>Trade Gothic Next Light</vt:lpstr>
      <vt:lpstr>AfterglowVTI</vt:lpstr>
      <vt:lpstr>Projet 3:  Concevez une application au service de la santé publique</vt:lpstr>
      <vt:lpstr>Sommaire</vt:lpstr>
      <vt:lpstr>Objectif du projet </vt:lpstr>
      <vt:lpstr>Une idée innovante </vt:lpstr>
      <vt:lpstr>Les informations contenues dans le jeu de données</vt:lpstr>
      <vt:lpstr>Les informations contenues dans le jeu de données</vt:lpstr>
      <vt:lpstr>Choix des variables </vt:lpstr>
      <vt:lpstr>Nettoyage effectué - Fonctions</vt:lpstr>
      <vt:lpstr>Contrôle des valeurs abérrantes avec le boxplot </vt:lpstr>
      <vt:lpstr>Nettoyage par moyenne </vt:lpstr>
      <vt:lpstr>Nettoyage parla méthode iterative imputer</vt:lpstr>
      <vt:lpstr>Nettoyage par le knn </vt:lpstr>
      <vt:lpstr>Imputation du nutriscore grade</vt:lpstr>
      <vt:lpstr>ANALYSE EXPLORATIVE  </vt:lpstr>
      <vt:lpstr>Analyse descriptive</vt:lpstr>
      <vt:lpstr>Analyse descriptive </vt:lpstr>
      <vt:lpstr>PowerPoint Presentation</vt:lpstr>
      <vt:lpstr>Analyse Multidimentionnelle ACP</vt:lpstr>
      <vt:lpstr>Résultats DE L’ACP</vt:lpstr>
      <vt:lpstr>Analyse Multidimentionnelle ACP</vt:lpstr>
      <vt:lpstr>TESTS STATISTIQUES :   Test de normalité de: KosmogorovKosmogorov-Smirnov</vt:lpstr>
      <vt:lpstr>Test de kruskall-wallis</vt:lpstr>
      <vt:lpstr>Test de kruskall-wallis: Quelques résultats</vt:lpstr>
      <vt:lpstr>Test de kruskall-wallis: Quelques résultats</vt:lpstr>
      <vt:lpstr>Idée d’application/Maladie </vt:lpstr>
      <vt:lpstr>Schéma de l’application</vt:lpstr>
      <vt:lpstr>Conclusion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Concevez une application au service de la santé publique</dc:title>
  <dc:creator>Divine Tulomba</dc:creator>
  <cp:lastModifiedBy>Divine Tulomba</cp:lastModifiedBy>
  <cp:revision>8</cp:revision>
  <dcterms:created xsi:type="dcterms:W3CDTF">2023-01-26T15:45:42Z</dcterms:created>
  <dcterms:modified xsi:type="dcterms:W3CDTF">2023-02-26T10:14:04Z</dcterms:modified>
</cp:coreProperties>
</file>